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4"/>
  </p:notesMasterIdLst>
  <p:sldIdLst>
    <p:sldId id="256" r:id="rId2"/>
    <p:sldId id="448" r:id="rId3"/>
    <p:sldId id="261" r:id="rId4"/>
    <p:sldId id="445" r:id="rId5"/>
    <p:sldId id="263" r:id="rId6"/>
    <p:sldId id="264" r:id="rId7"/>
    <p:sldId id="257" r:id="rId8"/>
    <p:sldId id="449" r:id="rId9"/>
    <p:sldId id="426" r:id="rId10"/>
    <p:sldId id="283" r:id="rId11"/>
    <p:sldId id="268" r:id="rId12"/>
    <p:sldId id="284" r:id="rId13"/>
    <p:sldId id="269" r:id="rId14"/>
    <p:sldId id="358" r:id="rId15"/>
    <p:sldId id="377" r:id="rId16"/>
    <p:sldId id="378" r:id="rId17"/>
    <p:sldId id="427" r:id="rId18"/>
    <p:sldId id="359" r:id="rId19"/>
    <p:sldId id="271" r:id="rId20"/>
    <p:sldId id="270" r:id="rId21"/>
    <p:sldId id="272" r:id="rId22"/>
    <p:sldId id="274" r:id="rId23"/>
    <p:sldId id="379" r:id="rId24"/>
    <p:sldId id="380" r:id="rId25"/>
    <p:sldId id="429" r:id="rId26"/>
    <p:sldId id="275" r:id="rId27"/>
    <p:sldId id="277" r:id="rId28"/>
    <p:sldId id="276" r:id="rId29"/>
    <p:sldId id="280" r:id="rId30"/>
    <p:sldId id="278" r:id="rId31"/>
    <p:sldId id="281" r:id="rId32"/>
    <p:sldId id="332" r:id="rId33"/>
    <p:sldId id="423" r:id="rId34"/>
    <p:sldId id="424" r:id="rId35"/>
    <p:sldId id="381" r:id="rId36"/>
    <p:sldId id="382" r:id="rId37"/>
    <p:sldId id="383" r:id="rId38"/>
    <p:sldId id="386" r:id="rId39"/>
    <p:sldId id="387" r:id="rId40"/>
    <p:sldId id="388" r:id="rId41"/>
    <p:sldId id="389" r:id="rId42"/>
    <p:sldId id="430" r:id="rId43"/>
    <p:sldId id="360" r:id="rId44"/>
    <p:sldId id="286" r:id="rId45"/>
    <p:sldId id="287" r:id="rId46"/>
    <p:sldId id="322" r:id="rId47"/>
    <p:sldId id="288" r:id="rId48"/>
    <p:sldId id="390" r:id="rId49"/>
    <p:sldId id="391" r:id="rId50"/>
    <p:sldId id="392" r:id="rId51"/>
    <p:sldId id="431" r:id="rId52"/>
    <p:sldId id="289" r:id="rId53"/>
    <p:sldId id="361" r:id="rId54"/>
    <p:sldId id="294" r:id="rId55"/>
    <p:sldId id="295" r:id="rId56"/>
    <p:sldId id="296" r:id="rId57"/>
    <p:sldId id="297" r:id="rId58"/>
    <p:sldId id="291" r:id="rId59"/>
    <p:sldId id="292" r:id="rId60"/>
    <p:sldId id="290" r:id="rId61"/>
    <p:sldId id="293" r:id="rId62"/>
    <p:sldId id="439" r:id="rId63"/>
    <p:sldId id="393" r:id="rId64"/>
    <p:sldId id="440" r:id="rId65"/>
    <p:sldId id="444" r:id="rId66"/>
    <p:sldId id="441" r:id="rId67"/>
    <p:sldId id="443" r:id="rId68"/>
    <p:sldId id="432" r:id="rId69"/>
    <p:sldId id="362" r:id="rId70"/>
    <p:sldId id="298" r:id="rId71"/>
    <p:sldId id="299" r:id="rId72"/>
    <p:sldId id="300" r:id="rId73"/>
    <p:sldId id="395" r:id="rId74"/>
    <p:sldId id="397" r:id="rId75"/>
    <p:sldId id="435" r:id="rId76"/>
    <p:sldId id="353" r:id="rId77"/>
    <p:sldId id="354" r:id="rId78"/>
    <p:sldId id="355" r:id="rId79"/>
    <p:sldId id="404" r:id="rId80"/>
    <p:sldId id="406" r:id="rId81"/>
    <p:sldId id="437" r:id="rId82"/>
    <p:sldId id="312" r:id="rId83"/>
    <p:sldId id="313" r:id="rId84"/>
    <p:sldId id="407" r:id="rId85"/>
    <p:sldId id="408" r:id="rId86"/>
    <p:sldId id="438" r:id="rId87"/>
    <p:sldId id="314" r:id="rId88"/>
    <p:sldId id="317" r:id="rId89"/>
    <p:sldId id="315" r:id="rId90"/>
    <p:sldId id="316" r:id="rId91"/>
    <p:sldId id="409" r:id="rId92"/>
    <p:sldId id="410"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28" autoAdjust="0"/>
  </p:normalViewPr>
  <p:slideViewPr>
    <p:cSldViewPr>
      <p:cViewPr varScale="1">
        <p:scale>
          <a:sx n="105" d="100"/>
          <a:sy n="105" d="100"/>
        </p:scale>
        <p:origin x="1806" y="96"/>
      </p:cViewPr>
      <p:guideLst>
        <p:guide orient="horz" pos="2160"/>
        <p:guide pos="2880"/>
      </p:guideLst>
    </p:cSldViewPr>
  </p:slideViewPr>
  <p:outlineViewPr>
    <p:cViewPr>
      <p:scale>
        <a:sx n="33" d="100"/>
        <a:sy n="33" d="100"/>
      </p:scale>
      <p:origin x="54" y="21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9AEBB9-C79E-45BE-9DCA-844439B1CFE3}" type="datetimeFigureOut">
              <a:rPr lang="en-US" smtClean="0"/>
              <a:t>5/13/2026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7451AA-8FAB-4634-B26A-9DEE006EFAF8}" type="slidenum">
              <a:rPr lang="en-US" smtClean="0"/>
              <a:t>‹#›</a:t>
            </a:fld>
            <a:endParaRPr lang="en-US" dirty="0"/>
          </a:p>
        </p:txBody>
      </p:sp>
    </p:spTree>
    <p:extLst>
      <p:ext uri="{BB962C8B-B14F-4D97-AF65-F5344CB8AC3E}">
        <p14:creationId xmlns:p14="http://schemas.microsoft.com/office/powerpoint/2010/main" val="322151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451AA-8FAB-4634-B26A-9DEE006EFAF8}" type="slidenum">
              <a:rPr lang="en-US" smtClean="0"/>
              <a:t>22</a:t>
            </a:fld>
            <a:endParaRPr lang="en-US" dirty="0"/>
          </a:p>
        </p:txBody>
      </p:sp>
    </p:spTree>
    <p:extLst>
      <p:ext uri="{BB962C8B-B14F-4D97-AF65-F5344CB8AC3E}">
        <p14:creationId xmlns:p14="http://schemas.microsoft.com/office/powerpoint/2010/main" val="87538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451AA-8FAB-4634-B26A-9DEE006EFAF8}" type="slidenum">
              <a:rPr lang="en-US" smtClean="0"/>
              <a:t>24</a:t>
            </a:fld>
            <a:endParaRPr lang="en-US" dirty="0"/>
          </a:p>
        </p:txBody>
      </p:sp>
    </p:spTree>
    <p:extLst>
      <p:ext uri="{BB962C8B-B14F-4D97-AF65-F5344CB8AC3E}">
        <p14:creationId xmlns:p14="http://schemas.microsoft.com/office/powerpoint/2010/main" val="203703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451AA-8FAB-4634-B26A-9DEE006EFAF8}" type="slidenum">
              <a:rPr lang="en-US" smtClean="0"/>
              <a:t>31</a:t>
            </a:fld>
            <a:endParaRPr lang="en-US" dirty="0"/>
          </a:p>
        </p:txBody>
      </p:sp>
    </p:spTree>
    <p:extLst>
      <p:ext uri="{BB962C8B-B14F-4D97-AF65-F5344CB8AC3E}">
        <p14:creationId xmlns:p14="http://schemas.microsoft.com/office/powerpoint/2010/main" val="254906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3A0FF17-BA9D-4DC5-817E-8283CE25C9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1A5456-F1E7-49AF-9695-FD7C90842719}" type="datetimeFigureOut">
              <a:rPr lang="en-US" smtClean="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3A0FF17-BA9D-4DC5-817E-8283CE25C93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1A5456-F1E7-49AF-9695-FD7C90842719}" type="datetimeFigureOut">
              <a:rPr lang="en-US" smtClean="0"/>
              <a:t>5/13/2026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A0FF17-BA9D-4DC5-817E-8283CE25C93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76" y="381000"/>
            <a:ext cx="7851648" cy="990600"/>
          </a:xfrm>
        </p:spPr>
        <p:txBody>
          <a:bodyPr/>
          <a:lstStyle/>
          <a:p>
            <a:r>
              <a:rPr lang="en-US" dirty="0"/>
              <a:t>GAAP Training</a:t>
            </a:r>
          </a:p>
        </p:txBody>
      </p:sp>
      <p:sp>
        <p:nvSpPr>
          <p:cNvPr id="3" name="Subtitle 2"/>
          <p:cNvSpPr>
            <a:spLocks noGrp="1"/>
          </p:cNvSpPr>
          <p:nvPr>
            <p:ph type="subTitle" idx="1"/>
          </p:nvPr>
        </p:nvSpPr>
        <p:spPr>
          <a:xfrm>
            <a:off x="533400" y="1227840"/>
            <a:ext cx="7854696" cy="533400"/>
          </a:xfrm>
        </p:spPr>
        <p:txBody>
          <a:bodyPr/>
          <a:lstStyle/>
          <a:p>
            <a:r>
              <a:rPr lang="en-US" dirty="0"/>
              <a:t>How to prepare the GAAP forms</a:t>
            </a:r>
          </a:p>
        </p:txBody>
      </p:sp>
      <p:graphicFrame>
        <p:nvGraphicFramePr>
          <p:cNvPr id="4" name="Table 3"/>
          <p:cNvGraphicFramePr>
            <a:graphicFrameLocks noGrp="1"/>
          </p:cNvGraphicFramePr>
          <p:nvPr>
            <p:extLst>
              <p:ext uri="{D42A27DB-BD31-4B8C-83A1-F6EECF244321}">
                <p14:modId xmlns:p14="http://schemas.microsoft.com/office/powerpoint/2010/main" val="3366095003"/>
              </p:ext>
            </p:extLst>
          </p:nvPr>
        </p:nvGraphicFramePr>
        <p:xfrm>
          <a:off x="228600" y="1700762"/>
          <a:ext cx="2422969" cy="4195488"/>
        </p:xfrm>
        <a:graphic>
          <a:graphicData uri="http://schemas.openxmlformats.org/drawingml/2006/table">
            <a:tbl>
              <a:tblPr>
                <a:tableStyleId>{5C22544A-7EE6-4342-B048-85BDC9FD1C3A}</a:tableStyleId>
              </a:tblPr>
              <a:tblGrid>
                <a:gridCol w="2422969">
                  <a:extLst>
                    <a:ext uri="{9D8B030D-6E8A-4147-A177-3AD203B41FA5}">
                      <a16:colId xmlns:a16="http://schemas.microsoft.com/office/drawing/2014/main" val="20000"/>
                    </a:ext>
                  </a:extLst>
                </a:gridCol>
              </a:tblGrid>
              <a:tr h="4195488">
                <a:tc>
                  <a:txBody>
                    <a:bodyPr/>
                    <a:lstStyle/>
                    <a:p>
                      <a:pPr marL="0" marR="0" algn="l">
                        <a:spcBef>
                          <a:spcPts val="0"/>
                        </a:spcBef>
                        <a:spcAft>
                          <a:spcPts val="0"/>
                        </a:spcAft>
                      </a:pPr>
                      <a:r>
                        <a:rPr lang="en-US" sz="1100" dirty="0">
                          <a:effectLst/>
                        </a:rPr>
                        <a:t> </a:t>
                      </a:r>
                      <a:endParaRPr lang="en-US" sz="1100" dirty="0">
                        <a:effectLst/>
                        <a:latin typeface="Times New Roman"/>
                        <a:ea typeface="Times New Roman"/>
                      </a:endParaRPr>
                    </a:p>
                  </a:txBody>
                  <a:tcPr marL="140462" marR="140462" marT="140462" marB="140462">
                    <a:solidFill>
                      <a:schemeClr val="tx1"/>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2119955"/>
              </p:ext>
            </p:extLst>
          </p:nvPr>
        </p:nvGraphicFramePr>
        <p:xfrm>
          <a:off x="827959" y="1981200"/>
          <a:ext cx="1223963" cy="880612"/>
        </p:xfrm>
        <a:graphic>
          <a:graphicData uri="http://schemas.openxmlformats.org/drawingml/2006/table">
            <a:tbl>
              <a:tblPr>
                <a:tableStyleId>{5C22544A-7EE6-4342-B048-85BDC9FD1C3A}</a:tableStyleId>
              </a:tblPr>
              <a:tblGrid>
                <a:gridCol w="1223963">
                  <a:extLst>
                    <a:ext uri="{9D8B030D-6E8A-4147-A177-3AD203B41FA5}">
                      <a16:colId xmlns:a16="http://schemas.microsoft.com/office/drawing/2014/main" val="20000"/>
                    </a:ext>
                  </a:extLst>
                </a:gridCol>
              </a:tblGrid>
              <a:tr h="880612">
                <a:tc>
                  <a:txBody>
                    <a:bodyPr/>
                    <a:lstStyle/>
                    <a:p>
                      <a:pPr marL="0" marR="0" algn="l">
                        <a:spcBef>
                          <a:spcPts val="0"/>
                        </a:spcBef>
                        <a:spcAft>
                          <a:spcPts val="0"/>
                        </a:spcAft>
                      </a:pPr>
                      <a:br>
                        <a:rPr lang="en-US" dirty="0">
                          <a:effectLst/>
                        </a:rPr>
                      </a:br>
                      <a:r>
                        <a:rPr lang="en-US" sz="1000" dirty="0">
                          <a:effectLst/>
                        </a:rPr>
                        <a:t>      </a:t>
                      </a:r>
                      <a:r>
                        <a:rPr lang="en-US" sz="1200" dirty="0">
                          <a:effectLst/>
                        </a:rPr>
                        <a:t>  STATE  OF</a:t>
                      </a:r>
                    </a:p>
                    <a:p>
                      <a:pPr marL="0" marR="0" algn="l">
                        <a:spcBef>
                          <a:spcPts val="0"/>
                        </a:spcBef>
                        <a:spcAft>
                          <a:spcPts val="0"/>
                        </a:spcAft>
                      </a:pPr>
                      <a:r>
                        <a:rPr lang="en-US" sz="1200" dirty="0">
                          <a:effectLst/>
                        </a:rPr>
                        <a:t> </a:t>
                      </a:r>
                    </a:p>
                    <a:p>
                      <a:pPr marL="0" marR="0" algn="l">
                        <a:spcBef>
                          <a:spcPts val="0"/>
                        </a:spcBef>
                        <a:spcAft>
                          <a:spcPts val="0"/>
                        </a:spcAft>
                      </a:pPr>
                      <a:r>
                        <a:rPr lang="en-US" sz="1200" dirty="0">
                          <a:effectLst/>
                        </a:rPr>
                        <a:t>   CONNECTICUT</a:t>
                      </a:r>
                      <a:endParaRPr lang="en-US" sz="1200" dirty="0">
                        <a:effectLst/>
                        <a:latin typeface="Times New Roman"/>
                        <a:ea typeface="Times New Roman"/>
                      </a:endParaRP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2206415"/>
              </p:ext>
            </p:extLst>
          </p:nvPr>
        </p:nvGraphicFramePr>
        <p:xfrm>
          <a:off x="1176435" y="5543825"/>
          <a:ext cx="552450" cy="352425"/>
        </p:xfrm>
        <a:graphic>
          <a:graphicData uri="http://schemas.openxmlformats.org/drawingml/2006/table">
            <a:tbl>
              <a:tblPr>
                <a:tableStyleId>{5C22544A-7EE6-4342-B048-85BDC9FD1C3A}</a:tableStyleId>
              </a:tblPr>
              <a:tblGrid>
                <a:gridCol w="552450">
                  <a:extLst>
                    <a:ext uri="{9D8B030D-6E8A-4147-A177-3AD203B41FA5}">
                      <a16:colId xmlns:a16="http://schemas.microsoft.com/office/drawing/2014/main" val="20000"/>
                    </a:ext>
                  </a:extLst>
                </a:gridCol>
              </a:tblGrid>
              <a:tr h="352425">
                <a:tc>
                  <a:txBody>
                    <a:bodyPr/>
                    <a:lstStyle/>
                    <a:p>
                      <a:pPr marL="0" marR="0" algn="ctr">
                        <a:spcBef>
                          <a:spcPts val="0"/>
                        </a:spcBef>
                        <a:spcAft>
                          <a:spcPts val="0"/>
                        </a:spcAft>
                      </a:pPr>
                      <a:r>
                        <a:rPr lang="en-US" sz="1600" dirty="0">
                          <a:solidFill>
                            <a:schemeClr val="bg1"/>
                          </a:solidFill>
                          <a:effectLst/>
                          <a:latin typeface="+mj-lt"/>
                        </a:rPr>
                        <a:t>2025</a:t>
                      </a:r>
                      <a:endParaRPr lang="en-US" sz="1200" dirty="0">
                        <a:solidFill>
                          <a:schemeClr val="bg1"/>
                        </a:solidFill>
                        <a:effectLst/>
                        <a:latin typeface="+mj-lt"/>
                        <a:ea typeface="Times New Roman"/>
                      </a:endParaRPr>
                    </a:p>
                  </a:txBody>
                  <a:tcPr marL="0" marR="0" marT="0" marB="0">
                    <a:noFill/>
                  </a:tcPr>
                </a:tc>
                <a:extLst>
                  <a:ext uri="{0D108BD9-81ED-4DB2-BD59-A6C34878D82A}">
                    <a16:rowId xmlns:a16="http://schemas.microsoft.com/office/drawing/2014/main" val="10000"/>
                  </a:ext>
                </a:extLst>
              </a:tr>
            </a:tbl>
          </a:graphicData>
        </a:graphic>
      </p:graphicFrame>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606482" y="2133600"/>
            <a:ext cx="4321173" cy="428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lvl1pPr indent="457200" fontAlgn="base">
              <a:spcBef>
                <a:spcPct val="0"/>
              </a:spcBef>
              <a:spcAft>
                <a:spcPct val="0"/>
              </a:spcAft>
              <a:tabLst>
                <a:tab pos="3200400" algn="l"/>
              </a:tabLst>
              <a:defRPr>
                <a:solidFill>
                  <a:schemeClr val="tx1"/>
                </a:solidFill>
                <a:latin typeface="Arial" pitchFamily="34" charset="0"/>
                <a:cs typeface="Arial" pitchFamily="34" charset="0"/>
              </a:defRPr>
            </a:lvl1pPr>
            <a:lvl2pPr fontAlgn="base">
              <a:spcBef>
                <a:spcPct val="0"/>
              </a:spcBef>
              <a:spcAft>
                <a:spcPct val="0"/>
              </a:spcAft>
              <a:tabLst>
                <a:tab pos="3200400" algn="l"/>
              </a:tabLst>
              <a:defRPr>
                <a:solidFill>
                  <a:schemeClr val="tx1"/>
                </a:solidFill>
                <a:latin typeface="Arial" pitchFamily="34" charset="0"/>
                <a:cs typeface="Arial" pitchFamily="34" charset="0"/>
              </a:defRPr>
            </a:lvl2pPr>
            <a:lvl3pPr fontAlgn="base">
              <a:spcBef>
                <a:spcPct val="0"/>
              </a:spcBef>
              <a:spcAft>
                <a:spcPct val="0"/>
              </a:spcAft>
              <a:tabLst>
                <a:tab pos="3200400" algn="l"/>
              </a:tabLst>
              <a:defRPr>
                <a:solidFill>
                  <a:schemeClr val="tx1"/>
                </a:solidFill>
                <a:latin typeface="Arial" pitchFamily="34" charset="0"/>
                <a:cs typeface="Arial" pitchFamily="34" charset="0"/>
              </a:defRPr>
            </a:lvl3pPr>
            <a:lvl4pPr fontAlgn="base">
              <a:spcBef>
                <a:spcPct val="0"/>
              </a:spcBef>
              <a:spcAft>
                <a:spcPct val="0"/>
              </a:spcAft>
              <a:tabLst>
                <a:tab pos="3200400" algn="l"/>
              </a:tabLst>
              <a:defRPr>
                <a:solidFill>
                  <a:schemeClr val="tx1"/>
                </a:solidFill>
                <a:latin typeface="Arial" pitchFamily="34" charset="0"/>
                <a:cs typeface="Arial" pitchFamily="34" charset="0"/>
              </a:defRPr>
            </a:lvl4pPr>
            <a:lvl5pPr fontAlgn="base">
              <a:spcBef>
                <a:spcPct val="0"/>
              </a:spcBef>
              <a:spcAft>
                <a:spcPct val="0"/>
              </a:spcAft>
              <a:tabLst>
                <a:tab pos="3200400" algn="l"/>
              </a:tabLst>
              <a:defRPr>
                <a:solidFill>
                  <a:schemeClr val="tx1"/>
                </a:solidFill>
                <a:latin typeface="Arial" pitchFamily="34" charset="0"/>
                <a:cs typeface="Arial" pitchFamily="34" charset="0"/>
              </a:defRPr>
            </a:lvl5pPr>
            <a:lvl6pPr fontAlgn="base">
              <a:spcBef>
                <a:spcPct val="0"/>
              </a:spcBef>
              <a:spcAft>
                <a:spcPct val="0"/>
              </a:spcAft>
              <a:tabLst>
                <a:tab pos="3200400" algn="l"/>
              </a:tabLst>
              <a:defRPr>
                <a:solidFill>
                  <a:schemeClr val="tx1"/>
                </a:solidFill>
                <a:latin typeface="Arial" pitchFamily="34" charset="0"/>
                <a:cs typeface="Arial" pitchFamily="34" charset="0"/>
              </a:defRPr>
            </a:lvl6pPr>
            <a:lvl7pPr fontAlgn="base">
              <a:spcBef>
                <a:spcPct val="0"/>
              </a:spcBef>
              <a:spcAft>
                <a:spcPct val="0"/>
              </a:spcAft>
              <a:tabLst>
                <a:tab pos="3200400" algn="l"/>
              </a:tabLst>
              <a:defRPr>
                <a:solidFill>
                  <a:schemeClr val="tx1"/>
                </a:solidFill>
                <a:latin typeface="Arial" pitchFamily="34" charset="0"/>
                <a:cs typeface="Arial" pitchFamily="34" charset="0"/>
              </a:defRPr>
            </a:lvl7pPr>
            <a:lvl8pPr fontAlgn="base">
              <a:spcBef>
                <a:spcPct val="0"/>
              </a:spcBef>
              <a:spcAft>
                <a:spcPct val="0"/>
              </a:spcAft>
              <a:tabLst>
                <a:tab pos="3200400" algn="l"/>
              </a:tabLst>
              <a:defRPr>
                <a:solidFill>
                  <a:schemeClr val="tx1"/>
                </a:solidFill>
                <a:latin typeface="Arial" pitchFamily="34" charset="0"/>
                <a:cs typeface="Arial" pitchFamily="34" charset="0"/>
              </a:defRPr>
            </a:lvl8pPr>
            <a:lvl9pPr fontAlgn="base">
              <a:spcBef>
                <a:spcPct val="0"/>
              </a:spcBef>
              <a:spcAft>
                <a:spcPct val="0"/>
              </a:spcAft>
              <a:tabLst>
                <a:tab pos="3200400" algn="l"/>
              </a:tabLs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Annual</a:t>
            </a:r>
          </a:p>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Comprehensive </a:t>
            </a:r>
          </a:p>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Financial</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Report</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endPar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Fiscal Year Ended</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June 30, 2025</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Sean Scanlon</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State Comptroller</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b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b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16" name="Straight Connector 15"/>
          <p:cNvCxnSpPr/>
          <p:nvPr/>
        </p:nvCxnSpPr>
        <p:spPr>
          <a:xfrm>
            <a:off x="304800" y="1772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6941" y="5997102"/>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1772238"/>
            <a:ext cx="0" cy="4224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78275" y="1773806"/>
            <a:ext cx="0" cy="4224864"/>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243176"/>
            <a:ext cx="1651000" cy="211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2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#1 – Cash in Bank</a:t>
            </a:r>
          </a:p>
          <a:p>
            <a:pPr lvl="1"/>
            <a:r>
              <a:rPr lang="en-US" dirty="0">
                <a:latin typeface="+mj-lt"/>
              </a:rPr>
              <a:t>Bank Accounts not already in Core-CT</a:t>
            </a:r>
          </a:p>
          <a:p>
            <a:pPr lvl="2" algn="just"/>
            <a:r>
              <a:rPr lang="en-US" dirty="0">
                <a:latin typeface="+mj-lt"/>
              </a:rPr>
              <a:t>Including cash in custody of the agency, trustee bank accounts and any other bank accounts not included in Core-CT</a:t>
            </a:r>
          </a:p>
          <a:p>
            <a:pPr lvl="2" algn="just"/>
            <a:r>
              <a:rPr lang="en-US" dirty="0">
                <a:latin typeface="+mj-lt"/>
              </a:rPr>
              <a:t>Provide summary information only (details are not required) concerning the balances as requested on the form.</a:t>
            </a:r>
          </a:p>
        </p:txBody>
      </p:sp>
    </p:spTree>
    <p:extLst>
      <p:ext uri="{BB962C8B-B14F-4D97-AF65-F5344CB8AC3E}">
        <p14:creationId xmlns:p14="http://schemas.microsoft.com/office/powerpoint/2010/main" val="88682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#1</a:t>
            </a:r>
            <a:br>
              <a:rPr lang="en-US" dirty="0"/>
            </a:br>
            <a:r>
              <a:rPr lang="en-US" dirty="0"/>
              <a:t>Cash in Bank</a:t>
            </a:r>
          </a:p>
        </p:txBody>
      </p:sp>
      <p:sp>
        <p:nvSpPr>
          <p:cNvPr id="3" name="Content Placeholder 2"/>
          <p:cNvSpPr>
            <a:spLocks noGrp="1"/>
          </p:cNvSpPr>
          <p:nvPr>
            <p:ph idx="1"/>
          </p:nvPr>
        </p:nvSpPr>
        <p:spPr/>
        <p:txBody>
          <a:bodyPr>
            <a:normAutofit fontScale="85000" lnSpcReduction="20000"/>
          </a:bodyPr>
          <a:lstStyle/>
          <a:p>
            <a:pPr algn="just"/>
            <a:r>
              <a:rPr lang="en-US" dirty="0">
                <a:latin typeface="+mj-lt"/>
              </a:rPr>
              <a:t>For purposes of this form, "cash in bank" is defined as bank accounts which are in the custody of your agency and are not reported in CORE-CT as of June 30th.  For example, non-Core checking accounts, certificates of deposit, etc.										</a:t>
            </a:r>
          </a:p>
          <a:p>
            <a:pPr algn="just"/>
            <a:r>
              <a:rPr lang="en-US" dirty="0">
                <a:latin typeface="+mj-lt"/>
              </a:rPr>
              <a:t>This form does not apply to petty cash or STIF accounts.  </a:t>
            </a:r>
            <a:r>
              <a:rPr lang="en-US" sz="2200" i="1" dirty="0">
                <a:latin typeface="+mj-lt"/>
              </a:rPr>
              <a:t>Because this cash is either recorded in Core-CT and/or reported by way of the State Treasurer's Office</a:t>
            </a:r>
          </a:p>
          <a:p>
            <a:pPr algn="just"/>
            <a:endParaRPr lang="en-US" sz="2200" i="1" dirty="0">
              <a:latin typeface="+mj-lt"/>
            </a:endParaRPr>
          </a:p>
          <a:p>
            <a:pPr algn="just"/>
            <a:r>
              <a:rPr lang="en-US" dirty="0">
                <a:latin typeface="+mj-lt"/>
              </a:rPr>
              <a:t>If your agency does not have any Non-Core bank accounts to report, please check “form not applicable” on GAAP Forms Control Sheet.			</a:t>
            </a:r>
            <a:r>
              <a:rPr lang="en-US" dirty="0"/>
              <a:t>						</a:t>
            </a:r>
          </a:p>
          <a:p>
            <a:pPr algn="r"/>
            <a:r>
              <a:rPr lang="en-US" i="1" dirty="0"/>
              <a:t>Continued</a:t>
            </a:r>
          </a:p>
        </p:txBody>
      </p:sp>
    </p:spTree>
    <p:extLst>
      <p:ext uri="{BB962C8B-B14F-4D97-AF65-F5344CB8AC3E}">
        <p14:creationId xmlns:p14="http://schemas.microsoft.com/office/powerpoint/2010/main" val="22934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 #1-Cash In Bank</a:t>
            </a:r>
          </a:p>
        </p:txBody>
      </p:sp>
      <p:pic>
        <p:nvPicPr>
          <p:cNvPr id="4" name="Picture 3">
            <a:extLst>
              <a:ext uri="{FF2B5EF4-FFF2-40B4-BE49-F238E27FC236}">
                <a16:creationId xmlns:a16="http://schemas.microsoft.com/office/drawing/2014/main" id="{EC858E29-1FE8-1F6F-F93A-DC20FE8E80A9}"/>
              </a:ext>
            </a:extLst>
          </p:cNvPr>
          <p:cNvPicPr>
            <a:picLocks noChangeAspect="1"/>
          </p:cNvPicPr>
          <p:nvPr/>
        </p:nvPicPr>
        <p:blipFill>
          <a:blip r:embed="rId2"/>
          <a:stretch>
            <a:fillRect/>
          </a:stretch>
        </p:blipFill>
        <p:spPr>
          <a:xfrm>
            <a:off x="457200" y="1762039"/>
            <a:ext cx="8077200" cy="5059711"/>
          </a:xfrm>
          <a:prstGeom prst="rect">
            <a:avLst/>
          </a:prstGeom>
        </p:spPr>
      </p:pic>
    </p:spTree>
    <p:extLst>
      <p:ext uri="{BB962C8B-B14F-4D97-AF65-F5344CB8AC3E}">
        <p14:creationId xmlns:p14="http://schemas.microsoft.com/office/powerpoint/2010/main" val="175596956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Instructions for-GAAP Form No. 1</a:t>
            </a:r>
          </a:p>
        </p:txBody>
      </p:sp>
      <p:pic>
        <p:nvPicPr>
          <p:cNvPr id="7" name="Content Placeholder 6">
            <a:extLst>
              <a:ext uri="{FF2B5EF4-FFF2-40B4-BE49-F238E27FC236}">
                <a16:creationId xmlns:a16="http://schemas.microsoft.com/office/drawing/2014/main" id="{B326E306-8BFB-FD01-D666-E5311D2DBB1B}"/>
              </a:ext>
            </a:extLst>
          </p:cNvPr>
          <p:cNvPicPr>
            <a:picLocks noGrp="1" noChangeAspect="1"/>
          </p:cNvPicPr>
          <p:nvPr>
            <p:ph idx="1"/>
          </p:nvPr>
        </p:nvPicPr>
        <p:blipFill>
          <a:blip r:embed="rId2"/>
          <a:stretch>
            <a:fillRect/>
          </a:stretch>
        </p:blipFill>
        <p:spPr>
          <a:xfrm>
            <a:off x="89886" y="1295400"/>
            <a:ext cx="8964227" cy="5215550"/>
          </a:xfrm>
        </p:spPr>
      </p:pic>
    </p:spTree>
    <p:extLst>
      <p:ext uri="{BB962C8B-B14F-4D97-AF65-F5344CB8AC3E}">
        <p14:creationId xmlns:p14="http://schemas.microsoft.com/office/powerpoint/2010/main" val="426512299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No&quot; Symbol 8"/>
          <p:cNvSpPr/>
          <p:nvPr/>
        </p:nvSpPr>
        <p:spPr>
          <a:xfrm>
            <a:off x="1676400" y="762000"/>
            <a:ext cx="5791200" cy="5696712"/>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dirty="0">
                <a:solidFill>
                  <a:schemeClr val="tx1"/>
                </a:solidFill>
              </a:rPr>
              <a:t>Instructions GAAP Form #1</a:t>
            </a:r>
          </a:p>
        </p:txBody>
      </p:sp>
      <p:sp>
        <p:nvSpPr>
          <p:cNvPr id="3" name="Content Placeholder 2"/>
          <p:cNvSpPr>
            <a:spLocks noGrp="1"/>
          </p:cNvSpPr>
          <p:nvPr>
            <p:ph idx="1"/>
          </p:nvPr>
        </p:nvSpPr>
        <p:spPr>
          <a:xfrm>
            <a:off x="533400" y="2362200"/>
            <a:ext cx="8229600" cy="2895600"/>
          </a:xfrm>
        </p:spPr>
        <p:txBody>
          <a:bodyPr>
            <a:normAutofit/>
          </a:bodyPr>
          <a:lstStyle/>
          <a:p>
            <a:pPr marL="0" indent="0" algn="ctr">
              <a:buNone/>
            </a:pPr>
            <a:r>
              <a:rPr lang="en-US" sz="5400" b="1" dirty="0">
                <a:latin typeface="+mj-lt"/>
              </a:rPr>
              <a:t>Do not include cash accounts already recorded on the State General ledger</a:t>
            </a:r>
          </a:p>
        </p:txBody>
      </p:sp>
    </p:spTree>
    <p:extLst>
      <p:ext uri="{BB962C8B-B14F-4D97-AF65-F5344CB8AC3E}">
        <p14:creationId xmlns:p14="http://schemas.microsoft.com/office/powerpoint/2010/main" val="130432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70000" lnSpcReduction="20000"/>
          </a:bodyPr>
          <a:lstStyle/>
          <a:p>
            <a:pPr algn="ctr"/>
            <a:r>
              <a:rPr lang="en-US" dirty="0"/>
              <a:t>GAAP Form #1 Cash in bank </a:t>
            </a:r>
          </a:p>
          <a:p>
            <a:pPr algn="ctr"/>
            <a:r>
              <a:rPr lang="en-US" dirty="0"/>
              <a:t>Examples/Cases</a:t>
            </a:r>
          </a:p>
          <a:p>
            <a:pPr algn="ctr"/>
            <a:endParaRPr lang="en-US" dirty="0"/>
          </a:p>
          <a:p>
            <a:pPr marL="514350" indent="-514350">
              <a:buFont typeface="+mj-lt"/>
              <a:buAutoNum type="arabicPeriod"/>
            </a:pPr>
            <a:r>
              <a:rPr lang="en-US" dirty="0">
                <a:latin typeface="+mj-lt"/>
              </a:rPr>
              <a:t>On June 30, 2026, your agency had $85,000 in a CD, $105,000 in savings and $30,000 in checking at the ABC Bank.   None of these bank accounts are reported in Core-CT.  Your records show $85,000 in a CD, $95,000 in savings and $28,000 in checking. All monies in the checking account represent unexpended funding provided by the State general fund.  The monies in the savings and CD represent “rep payee”, “money management” and “client funds”.                                                                                                   </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Your agency has a savings and checking account at the First Bank.  Neither of these bank accounts are reported in Core-CT. On June 30, 2026, your agency had $130,000 in savings and $5,000 in checking.  All monies in the accounts represent seized evidence pending distribution per court order. Your records show $100,000 in savings and $4,500 in checking.  All monies will be paid from fund 34003, Funds Awaiting Distribution, in the following fiscal year.</a:t>
            </a:r>
          </a:p>
          <a:p>
            <a:endParaRPr lang="en-US" dirty="0">
              <a:latin typeface="+mj-lt"/>
            </a:endParaRPr>
          </a:p>
        </p:txBody>
      </p:sp>
    </p:spTree>
    <p:extLst>
      <p:ext uri="{BB962C8B-B14F-4D97-AF65-F5344CB8AC3E}">
        <p14:creationId xmlns:p14="http://schemas.microsoft.com/office/powerpoint/2010/main" val="120321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4088"/>
          </a:xfrm>
        </p:spPr>
        <p:txBody>
          <a:bodyPr>
            <a:normAutofit fontScale="90000"/>
          </a:bodyPr>
          <a:lstStyle/>
          <a:p>
            <a:pPr algn="ctr"/>
            <a:r>
              <a:rPr lang="en-US" dirty="0"/>
              <a:t>GAAP form #1 Example</a:t>
            </a:r>
          </a:p>
        </p:txBody>
      </p:sp>
      <p:pic>
        <p:nvPicPr>
          <p:cNvPr id="4" name="Picture 3">
            <a:extLst>
              <a:ext uri="{FF2B5EF4-FFF2-40B4-BE49-F238E27FC236}">
                <a16:creationId xmlns:a16="http://schemas.microsoft.com/office/drawing/2014/main" id="{8C8B40DC-717F-EB2D-A3E3-5B7C2A68C8BD}"/>
              </a:ext>
            </a:extLst>
          </p:cNvPr>
          <p:cNvPicPr>
            <a:picLocks noChangeAspect="1"/>
          </p:cNvPicPr>
          <p:nvPr/>
        </p:nvPicPr>
        <p:blipFill>
          <a:blip r:embed="rId2"/>
          <a:stretch>
            <a:fillRect/>
          </a:stretch>
        </p:blipFill>
        <p:spPr>
          <a:xfrm>
            <a:off x="328296" y="1161288"/>
            <a:ext cx="8487407" cy="5280061"/>
          </a:xfrm>
          <a:prstGeom prst="rect">
            <a:avLst/>
          </a:prstGeom>
        </p:spPr>
      </p:pic>
    </p:spTree>
    <p:extLst>
      <p:ext uri="{BB962C8B-B14F-4D97-AF65-F5344CB8AC3E}">
        <p14:creationId xmlns:p14="http://schemas.microsoft.com/office/powerpoint/2010/main" val="303940045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2</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831160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#2 Receivables</a:t>
            </a:r>
          </a:p>
          <a:p>
            <a:pPr lvl="1"/>
            <a:r>
              <a:rPr lang="en-US" dirty="0">
                <a:latin typeface="+mj-lt"/>
              </a:rPr>
              <a:t>Accounts receivable from ordinary business in trade</a:t>
            </a:r>
          </a:p>
          <a:p>
            <a:pPr lvl="1"/>
            <a:r>
              <a:rPr lang="en-US" dirty="0">
                <a:latin typeface="+mj-lt"/>
              </a:rPr>
              <a:t>Claims receivable</a:t>
            </a:r>
          </a:p>
          <a:p>
            <a:pPr lvl="1"/>
            <a:endParaRPr lang="en-US" dirty="0">
              <a:latin typeface="+mj-lt"/>
            </a:endParaRPr>
          </a:p>
        </p:txBody>
      </p:sp>
    </p:spTree>
    <p:extLst>
      <p:ext uri="{BB962C8B-B14F-4D97-AF65-F5344CB8AC3E}">
        <p14:creationId xmlns:p14="http://schemas.microsoft.com/office/powerpoint/2010/main" val="144059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#2</a:t>
            </a:r>
            <a:br>
              <a:rPr lang="en-US" dirty="0"/>
            </a:br>
            <a:r>
              <a:rPr lang="en-US" dirty="0"/>
              <a:t>Receivables</a:t>
            </a:r>
          </a:p>
        </p:txBody>
      </p:sp>
      <p:sp>
        <p:nvSpPr>
          <p:cNvPr id="3" name="Content Placeholder 2"/>
          <p:cNvSpPr>
            <a:spLocks noGrp="1"/>
          </p:cNvSpPr>
          <p:nvPr>
            <p:ph idx="1"/>
          </p:nvPr>
        </p:nvSpPr>
        <p:spPr>
          <a:xfrm>
            <a:off x="457200" y="1981200"/>
            <a:ext cx="8229600" cy="4389120"/>
          </a:xfrm>
        </p:spPr>
        <p:txBody>
          <a:bodyPr>
            <a:normAutofit fontScale="85000" lnSpcReduction="10000"/>
          </a:bodyPr>
          <a:lstStyle/>
          <a:p>
            <a:pPr algn="just"/>
            <a:r>
              <a:rPr lang="en-US" dirty="0">
                <a:latin typeface="+mj-lt"/>
              </a:rPr>
              <a:t>For purposes of this form, receivables are defined as amounts owed to the State of Connecticut by individuals, private organizations, or other State or local governments as of June 30th for:</a:t>
            </a:r>
          </a:p>
          <a:p>
            <a:pPr algn="just"/>
            <a:endParaRPr lang="en-US" dirty="0">
              <a:latin typeface="+mj-lt"/>
            </a:endParaRPr>
          </a:p>
          <a:p>
            <a:pPr lvl="1" algn="just"/>
            <a:r>
              <a:rPr lang="en-US" dirty="0">
                <a:latin typeface="+mj-lt"/>
              </a:rPr>
              <a:t>a.  </a:t>
            </a:r>
            <a:r>
              <a:rPr lang="en-US" u="sng" dirty="0">
                <a:latin typeface="+mj-lt"/>
              </a:rPr>
              <a:t>Goods or services provided</a:t>
            </a:r>
            <a:r>
              <a:rPr lang="en-US" dirty="0">
                <a:latin typeface="+mj-lt"/>
              </a:rPr>
              <a:t> to individuals, private organizations, 	  or other State or local governments  on or prior to June 30th, or</a:t>
            </a:r>
          </a:p>
          <a:p>
            <a:pPr lvl="1" algn="just"/>
            <a:r>
              <a:rPr lang="en-US" dirty="0">
                <a:latin typeface="+mj-lt"/>
              </a:rPr>
              <a:t>b.  Other </a:t>
            </a:r>
            <a:r>
              <a:rPr lang="en-US" u="sng" dirty="0">
                <a:latin typeface="+mj-lt"/>
              </a:rPr>
              <a:t>claims</a:t>
            </a:r>
            <a:r>
              <a:rPr lang="en-US" dirty="0">
                <a:latin typeface="+mj-lt"/>
              </a:rPr>
              <a:t> against individuals, private organizations, or other 	   State or local governments which arose on or prior to June 30th.</a:t>
            </a:r>
          </a:p>
          <a:p>
            <a:pPr algn="just"/>
            <a:endParaRPr lang="en-US" dirty="0">
              <a:latin typeface="+mj-lt"/>
            </a:endParaRPr>
          </a:p>
          <a:p>
            <a:pPr algn="just"/>
            <a:r>
              <a:rPr lang="en-US" dirty="0">
                <a:latin typeface="+mj-lt"/>
              </a:rPr>
              <a:t>If your agency has no receivables to report or if the total amount of receivables to be reported in column 4 is less than $300,000, please check “form not applicable” on GAAP Form Control Sheet.</a:t>
            </a:r>
          </a:p>
          <a:p>
            <a:pPr lvl="1"/>
            <a:endParaRPr lang="en-US" dirty="0"/>
          </a:p>
          <a:p>
            <a:pPr marL="0" indent="0" algn="r">
              <a:buNone/>
            </a:pPr>
            <a:endParaRPr lang="en-US" i="1" dirty="0"/>
          </a:p>
        </p:txBody>
      </p:sp>
    </p:spTree>
    <p:extLst>
      <p:ext uri="{BB962C8B-B14F-4D97-AF65-F5344CB8AC3E}">
        <p14:creationId xmlns:p14="http://schemas.microsoft.com/office/powerpoint/2010/main" val="84008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5C29-0ECB-66B0-E98D-613EC720F630}"/>
              </a:ext>
            </a:extLst>
          </p:cNvPr>
          <p:cNvSpPr>
            <a:spLocks noGrp="1"/>
          </p:cNvSpPr>
          <p:nvPr>
            <p:ph type="title"/>
          </p:nvPr>
        </p:nvSpPr>
        <p:spPr/>
        <p:txBody>
          <a:bodyPr>
            <a:normAutofit fontScale="90000"/>
          </a:bodyPr>
          <a:lstStyle/>
          <a:p>
            <a:r>
              <a:rPr lang="en-US" dirty="0"/>
              <a:t>Annual Comprehensive Financial Report (ACFR)</a:t>
            </a:r>
          </a:p>
        </p:txBody>
      </p:sp>
      <p:sp>
        <p:nvSpPr>
          <p:cNvPr id="3" name="Content Placeholder 2">
            <a:extLst>
              <a:ext uri="{FF2B5EF4-FFF2-40B4-BE49-F238E27FC236}">
                <a16:creationId xmlns:a16="http://schemas.microsoft.com/office/drawing/2014/main" id="{45FD9A7F-423D-D08E-9798-9984FD0D2695}"/>
              </a:ext>
            </a:extLst>
          </p:cNvPr>
          <p:cNvSpPr>
            <a:spLocks noGrp="1"/>
          </p:cNvSpPr>
          <p:nvPr>
            <p:ph idx="1"/>
          </p:nvPr>
        </p:nvSpPr>
        <p:spPr/>
        <p:txBody>
          <a:bodyPr/>
          <a:lstStyle/>
          <a:p>
            <a:r>
              <a:rPr lang="en-US" dirty="0"/>
              <a:t>The ACFR is prepared in accordance with Generally Accepted Auditing Principles (GAAP).</a:t>
            </a:r>
          </a:p>
          <a:p>
            <a:r>
              <a:rPr lang="en-US" dirty="0"/>
              <a:t>Simplistically, GAAP follows the accrual basis of accounting, while other State reporting is mostly cash basis.</a:t>
            </a:r>
          </a:p>
          <a:p>
            <a:r>
              <a:rPr lang="en-US" dirty="0"/>
              <a:t>The GAAP Package Forms provides OSC the information required to make GAAP adjustments for the ACFR. </a:t>
            </a:r>
          </a:p>
          <a:p>
            <a:r>
              <a:rPr lang="en-US" dirty="0"/>
              <a:t>Having GAAP-based financial statements is important for bonds and rating agencies.</a:t>
            </a:r>
          </a:p>
        </p:txBody>
      </p:sp>
    </p:spTree>
    <p:extLst>
      <p:ext uri="{BB962C8B-B14F-4D97-AF65-F5344CB8AC3E}">
        <p14:creationId xmlns:p14="http://schemas.microsoft.com/office/powerpoint/2010/main" val="379837333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GAAP Form # 2 Receivables</a:t>
            </a:r>
          </a:p>
        </p:txBody>
      </p:sp>
      <p:pic>
        <p:nvPicPr>
          <p:cNvPr id="5" name="Picture 4">
            <a:extLst>
              <a:ext uri="{FF2B5EF4-FFF2-40B4-BE49-F238E27FC236}">
                <a16:creationId xmlns:a16="http://schemas.microsoft.com/office/drawing/2014/main" id="{C384A14C-86F7-89F2-A392-C32EEEB4E1CB}"/>
              </a:ext>
            </a:extLst>
          </p:cNvPr>
          <p:cNvPicPr>
            <a:picLocks noChangeAspect="1"/>
          </p:cNvPicPr>
          <p:nvPr/>
        </p:nvPicPr>
        <p:blipFill>
          <a:blip r:embed="rId2"/>
          <a:stretch>
            <a:fillRect/>
          </a:stretch>
        </p:blipFill>
        <p:spPr>
          <a:xfrm>
            <a:off x="304800" y="1847088"/>
            <a:ext cx="8600642" cy="4834522"/>
          </a:xfrm>
          <a:prstGeom prst="rect">
            <a:avLst/>
          </a:prstGeom>
        </p:spPr>
      </p:pic>
    </p:spTree>
    <p:extLst>
      <p:ext uri="{BB962C8B-B14F-4D97-AF65-F5344CB8AC3E}">
        <p14:creationId xmlns:p14="http://schemas.microsoft.com/office/powerpoint/2010/main" val="32523133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905000" y="990600"/>
            <a:ext cx="5486400" cy="5315712"/>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 GAAP Form #2</a:t>
            </a:r>
          </a:p>
        </p:txBody>
      </p:sp>
      <p:sp>
        <p:nvSpPr>
          <p:cNvPr id="3" name="Content Placeholder 2"/>
          <p:cNvSpPr>
            <a:spLocks noGrp="1"/>
          </p:cNvSpPr>
          <p:nvPr>
            <p:ph idx="1"/>
          </p:nvPr>
        </p:nvSpPr>
        <p:spPr>
          <a:xfrm>
            <a:off x="457200" y="2176914"/>
            <a:ext cx="8229600" cy="4389120"/>
          </a:xfrm>
        </p:spPr>
        <p:txBody>
          <a:bodyPr>
            <a:normAutofit/>
          </a:bodyPr>
          <a:lstStyle/>
          <a:p>
            <a:pPr algn="just"/>
            <a:r>
              <a:rPr lang="en-US" sz="2800" b="1" dirty="0">
                <a:latin typeface="+mj-lt"/>
              </a:rPr>
              <a:t>Do not report on this form the following types of receivables:</a:t>
            </a:r>
          </a:p>
          <a:p>
            <a:pPr marL="850392" lvl="1" indent="-457200" algn="just">
              <a:buFont typeface="+mj-lt"/>
              <a:buAutoNum type="alphaLcPeriod"/>
            </a:pPr>
            <a:r>
              <a:rPr lang="en-US" sz="2800" b="1" dirty="0">
                <a:latin typeface="+mj-lt"/>
              </a:rPr>
              <a:t>Grants or contributions due from the federal or 	 private providers (see GAAP Form No. 3). </a:t>
            </a:r>
          </a:p>
          <a:p>
            <a:pPr marL="850392" lvl="1" indent="-457200" algn="just">
              <a:buFont typeface="+mj-lt"/>
              <a:buAutoNum type="alphaLcPeriod"/>
            </a:pPr>
            <a:r>
              <a:rPr lang="en-US" sz="2800" b="1" dirty="0">
                <a:latin typeface="+mj-lt"/>
              </a:rPr>
              <a:t>Loans receivable (OSC gets this via official letter).</a:t>
            </a:r>
          </a:p>
          <a:p>
            <a:pPr marL="850392" lvl="1" indent="-457200" algn="just">
              <a:buFont typeface="+mj-lt"/>
              <a:buAutoNum type="alphaLcPeriod"/>
            </a:pPr>
            <a:r>
              <a:rPr lang="en-US" sz="2800" b="1" dirty="0">
                <a:latin typeface="+mj-lt"/>
              </a:rPr>
              <a:t>Fees receivable for licenses, permits, or certificates.</a:t>
            </a:r>
          </a:p>
          <a:p>
            <a:pPr marL="850392" lvl="1" indent="-457200" algn="just">
              <a:buFont typeface="+mj-lt"/>
              <a:buAutoNum type="alphaLcPeriod"/>
            </a:pPr>
            <a:r>
              <a:rPr lang="en-US" sz="2800" b="1" dirty="0">
                <a:latin typeface="+mj-lt"/>
              </a:rPr>
              <a:t>Amounts due from other State of CT agencies.</a:t>
            </a:r>
          </a:p>
          <a:p>
            <a:pPr marL="393192" lvl="1" indent="0" algn="r">
              <a:buNone/>
            </a:pPr>
            <a:endParaRPr lang="en-US" sz="2800" b="1" i="1" dirty="0">
              <a:latin typeface="+mj-lt"/>
            </a:endParaRPr>
          </a:p>
          <a:p>
            <a:endParaRPr lang="en-US" dirty="0"/>
          </a:p>
        </p:txBody>
      </p:sp>
    </p:spTree>
    <p:extLst>
      <p:ext uri="{BB962C8B-B14F-4D97-AF65-F5344CB8AC3E}">
        <p14:creationId xmlns:p14="http://schemas.microsoft.com/office/powerpoint/2010/main" val="124838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04088"/>
          </a:xfrm>
        </p:spPr>
        <p:txBody>
          <a:bodyPr>
            <a:normAutofit fontScale="90000"/>
          </a:bodyPr>
          <a:lstStyle/>
          <a:p>
            <a:pPr algn="ctr"/>
            <a:r>
              <a:rPr lang="en-US" dirty="0"/>
              <a:t>Instructions – GAAP Form #2</a:t>
            </a:r>
          </a:p>
        </p:txBody>
      </p:sp>
      <p:sp>
        <p:nvSpPr>
          <p:cNvPr id="3" name="Content Placeholder 2"/>
          <p:cNvSpPr>
            <a:spLocks noGrp="1"/>
          </p:cNvSpPr>
          <p:nvPr>
            <p:ph idx="1"/>
          </p:nvPr>
        </p:nvSpPr>
        <p:spPr>
          <a:xfrm>
            <a:off x="457200" y="990600"/>
            <a:ext cx="8229600" cy="5791200"/>
          </a:xfrm>
        </p:spPr>
        <p:txBody>
          <a:bodyPr>
            <a:noAutofit/>
          </a:bodyPr>
          <a:lstStyle/>
          <a:p>
            <a:pPr marL="0" indent="0" algn="ctr">
              <a:buNone/>
            </a:pPr>
            <a:r>
              <a:rPr lang="en-US" sz="1400" b="1" dirty="0"/>
              <a:t>If the total amount of receivables to be reported in column 4 is greater than or equal to $300,000, </a:t>
            </a:r>
          </a:p>
          <a:p>
            <a:pPr marL="0" indent="0" algn="ctr">
              <a:buNone/>
            </a:pPr>
            <a:r>
              <a:rPr lang="en-US" sz="1400" b="1" dirty="0"/>
              <a:t>please complete columns 1-6 of GAAP Form No. 2 as follows:</a:t>
            </a:r>
          </a:p>
          <a:p>
            <a:endParaRPr lang="en-US" sz="1500" dirty="0">
              <a:latin typeface="+mj-lt"/>
            </a:endParaRPr>
          </a:p>
          <a:p>
            <a:pPr marL="342900" indent="-342900">
              <a:buFont typeface="+mj-lt"/>
              <a:buAutoNum type="arabicPeriod"/>
            </a:pPr>
            <a:r>
              <a:rPr lang="en-US" sz="1500" dirty="0">
                <a:latin typeface="+mj-lt"/>
              </a:rPr>
              <a:t>Enter required account coding information for each receivable amount in column 4.</a:t>
            </a:r>
          </a:p>
          <a:p>
            <a:pPr marL="342900" indent="-342900">
              <a:buFont typeface="+mj-lt"/>
              <a:buAutoNum type="arabicPeriod"/>
            </a:pPr>
            <a:r>
              <a:rPr lang="en-US" sz="1500" dirty="0">
                <a:latin typeface="+mj-lt"/>
              </a:rPr>
              <a:t>Enter a description of the receivable to be collected.</a:t>
            </a:r>
          </a:p>
          <a:p>
            <a:pPr marL="342900" indent="-342900">
              <a:buFont typeface="+mj-lt"/>
              <a:buAutoNum type="arabicPeriod"/>
            </a:pPr>
            <a:r>
              <a:rPr lang="en-US" sz="1500" dirty="0">
                <a:latin typeface="+mj-lt"/>
              </a:rPr>
              <a:t>Enter the name of the debtor government, if applicable.</a:t>
            </a:r>
          </a:p>
          <a:p>
            <a:pPr marL="342900" indent="-342900">
              <a:buFont typeface="+mj-lt"/>
              <a:buAutoNum type="arabicPeriod"/>
            </a:pPr>
            <a:r>
              <a:rPr lang="en-US" sz="1500" dirty="0">
                <a:latin typeface="+mj-lt"/>
              </a:rPr>
              <a:t>Enter the amount of the receivable as of June 30th.</a:t>
            </a:r>
          </a:p>
          <a:p>
            <a:pPr lvl="1" algn="just"/>
            <a:r>
              <a:rPr lang="en-US" sz="1500" dirty="0">
                <a:latin typeface="+mj-lt"/>
              </a:rPr>
              <a:t>Include in this amount any receivables that are held for collection by the Department of Administrative Services and/or the Office of the Attorney General.</a:t>
            </a:r>
          </a:p>
          <a:p>
            <a:pPr lvl="1" algn="just"/>
            <a:r>
              <a:rPr lang="en-US" sz="1500" dirty="0">
                <a:latin typeface="+mj-lt"/>
              </a:rPr>
              <a:t>If your agency administers federal grant programs on behalf of municipalities or other third parties and if as of June 30th there were disallowed expenditures or unexpended balances related to those programs that needed to be refunded to the federal government, </a:t>
            </a:r>
            <a:r>
              <a:rPr lang="en-US" sz="1500" b="1" dirty="0">
                <a:latin typeface="+mj-lt"/>
              </a:rPr>
              <a:t>report a receivable for the refund owed by the municipality or other party on this form </a:t>
            </a:r>
            <a:r>
              <a:rPr lang="en-US" sz="1500" dirty="0">
                <a:latin typeface="+mj-lt"/>
              </a:rPr>
              <a:t>and a liability for the portion of the refund that must be returned to the federal government on </a:t>
            </a:r>
            <a:r>
              <a:rPr lang="en-US" sz="1500" b="1" dirty="0">
                <a:latin typeface="+mj-lt"/>
              </a:rPr>
              <a:t>GAAP form No 9 </a:t>
            </a:r>
            <a:r>
              <a:rPr lang="en-US" sz="1500" dirty="0">
                <a:latin typeface="+mj-lt"/>
              </a:rPr>
              <a:t>(other liabilities).</a:t>
            </a:r>
            <a:r>
              <a:rPr lang="en-US" sz="1500" dirty="0">
                <a:solidFill>
                  <a:srgbClr val="FF0000"/>
                </a:solidFill>
                <a:latin typeface="+mj-lt"/>
              </a:rPr>
              <a:t>	</a:t>
            </a:r>
          </a:p>
          <a:p>
            <a:pPr marL="342900" indent="-342900">
              <a:buFont typeface="+mj-lt"/>
              <a:buAutoNum type="arabicPeriod"/>
            </a:pPr>
            <a:r>
              <a:rPr lang="en-US" sz="1500" dirty="0">
                <a:latin typeface="+mj-lt"/>
              </a:rPr>
              <a:t>Enter the portion of the amount of the receivable in column 4 that your agency has estimated to be uncollectible as of June 30</a:t>
            </a:r>
            <a:r>
              <a:rPr lang="en-US" sz="1500" baseline="30000" dirty="0">
                <a:latin typeface="+mj-lt"/>
              </a:rPr>
              <a:t>th</a:t>
            </a:r>
            <a:r>
              <a:rPr lang="en-US" sz="1500" dirty="0">
                <a:latin typeface="+mj-lt"/>
              </a:rPr>
              <a:t> . Note:  Use your best estimate.  It is your responsibility to determine the quality of the receivable and, thus, report an amount that may ultimately not be collectible.</a:t>
            </a:r>
          </a:p>
          <a:p>
            <a:pPr marL="342900" indent="-342900" algn="just">
              <a:buFont typeface="+mj-lt"/>
              <a:buAutoNum type="arabicPeriod"/>
            </a:pPr>
            <a:r>
              <a:rPr lang="en-US" sz="1500" dirty="0">
                <a:latin typeface="+mj-lt"/>
              </a:rPr>
              <a:t>Enter the portion of the amount of the receivable in column 4 that, as of the fiscal year ending June 30</a:t>
            </a:r>
            <a:r>
              <a:rPr lang="en-US" sz="1500" baseline="30000" dirty="0">
                <a:latin typeface="+mj-lt"/>
              </a:rPr>
              <a:t>th</a:t>
            </a:r>
            <a:r>
              <a:rPr lang="en-US" sz="1500" dirty="0">
                <a:latin typeface="+mj-lt"/>
              </a:rPr>
              <a:t>, was collected by your agency on or before August 31, of the next fiscal year.</a:t>
            </a:r>
          </a:p>
          <a:p>
            <a:pPr marL="0" indent="0" algn="just">
              <a:buNone/>
            </a:pPr>
            <a:r>
              <a:rPr lang="en-US" sz="1500" b="1" dirty="0">
                <a:latin typeface="+mj-lt"/>
              </a:rPr>
              <a:t>Please compare last years’ amount to the current year amount to review the variance.  If the variance is greater or less than five percent and five million dollars proved a brief explanation for the changes on the following form.</a:t>
            </a:r>
          </a:p>
          <a:p>
            <a:endParaRPr lang="en-US" sz="1500" dirty="0">
              <a:latin typeface="+mj-lt"/>
            </a:endParaRPr>
          </a:p>
          <a:p>
            <a:endParaRPr lang="en-US" sz="1500" dirty="0">
              <a:latin typeface="+mj-lt"/>
            </a:endParaRPr>
          </a:p>
        </p:txBody>
      </p:sp>
    </p:spTree>
    <p:extLst>
      <p:ext uri="{BB962C8B-B14F-4D97-AF65-F5344CB8AC3E}">
        <p14:creationId xmlns:p14="http://schemas.microsoft.com/office/powerpoint/2010/main" val="414784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802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295400"/>
            <a:ext cx="8229600" cy="5486400"/>
          </a:xfrm>
        </p:spPr>
        <p:txBody>
          <a:bodyPr>
            <a:normAutofit fontScale="47500" lnSpcReduction="20000"/>
          </a:bodyPr>
          <a:lstStyle/>
          <a:p>
            <a:pPr algn="ctr"/>
            <a:r>
              <a:rPr lang="en-US" sz="3800" dirty="0">
                <a:latin typeface="+mj-lt"/>
              </a:rPr>
              <a:t>GAAP Form #2 Receivables</a:t>
            </a:r>
          </a:p>
          <a:p>
            <a:pPr algn="ctr"/>
            <a:r>
              <a:rPr lang="en-US" sz="3800" dirty="0">
                <a:latin typeface="+mj-lt"/>
              </a:rPr>
              <a:t>Examples/Cases</a:t>
            </a:r>
          </a:p>
          <a:p>
            <a:pPr algn="ctr"/>
            <a:endParaRPr lang="en-US" sz="2900" dirty="0">
              <a:latin typeface="+mj-lt"/>
            </a:endParaRPr>
          </a:p>
          <a:p>
            <a:pPr marL="514350" indent="-514350" algn="just">
              <a:buFont typeface="+mj-lt"/>
              <a:buAutoNum type="arabicPeriod"/>
            </a:pPr>
            <a:r>
              <a:rPr lang="en-US" sz="2900" dirty="0">
                <a:latin typeface="+mj-lt"/>
              </a:rPr>
              <a:t>On April 1, 2026, your agency billed A Corporation $285,000 for services rendered. On  June 1, 2026, based on prior experience, you determine that you will collect a total of $245,000 on the original $85,000 invoice.  On August 1, 2026, you received $45,000 from Y Corporation and recorded it under fund number 12001, SID 18010, Department number DOT57111 and revenue account number 44014.</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20, 2026, your agency billed B Corporation  $25,000 for services rendered.  As of June 30, 2026, no monies had been received from Z Corporation.  On July 21, 2026, you received $25,000 from Z Corporation and recorded it under fund number 11000, Department number DPS32110 and revenue account number 44070.</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15, 2026, your agency billed various individuals $95,000 for driver license renewals.  The fees were due on June 15, 2026, and the licenses will expire on May 15, 2026, your agency had collected $65,000 of these fees as of June 30, 2026.</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August 1, 2026, your agency determined that Oldtown, CT had spent $30,000 during fiscal year ending June 30, 2026, of a $55,000 State grant which is administered by your agency.  The total amount of the grant was advanced to the town on July 15, 2026.  The grant contract specified that any unexpended grant balance at June 30, 2026, was to be returned to the State.  This grant balance was collected by your agency on August 20, 2026, and was recorded under fund number 13010, Department number SDE64060 SID 40901 and to account 55050 as a return of unexpended grant balances.</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5, 2026, your agency billed another State agency $20,000 for services rendered.  As of June 30, 2026, your agency had not received payment from the other State agency.  When collected, this revenue will be recorded under fund number 22003, department number DPS32110 and revenue account number 44070.</a:t>
            </a:r>
          </a:p>
          <a:p>
            <a:pPr marL="514350" indent="-514350">
              <a:buFont typeface="+mj-lt"/>
              <a:buAutoNum type="arabicPeriod"/>
            </a:pPr>
            <a:endParaRPr lang="en-US" dirty="0"/>
          </a:p>
        </p:txBody>
      </p:sp>
    </p:spTree>
    <p:extLst>
      <p:ext uri="{BB962C8B-B14F-4D97-AF65-F5344CB8AC3E}">
        <p14:creationId xmlns:p14="http://schemas.microsoft.com/office/powerpoint/2010/main" val="316179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fontScale="90000"/>
          </a:bodyPr>
          <a:lstStyle/>
          <a:p>
            <a:pPr algn="ctr"/>
            <a:r>
              <a:rPr lang="en-US" dirty="0"/>
              <a:t>GAAP Form # 2-Example</a:t>
            </a:r>
          </a:p>
        </p:txBody>
      </p:sp>
      <p:sp>
        <p:nvSpPr>
          <p:cNvPr id="165" name="Rectangle 144">
            <a:extLst>
              <a:ext uri="{FF2B5EF4-FFF2-40B4-BE49-F238E27FC236}">
                <a16:creationId xmlns:a16="http://schemas.microsoft.com/office/drawing/2014/main" id="{ABA51B7A-E05A-40A7-B0C6-136356A5A587}"/>
              </a:ext>
            </a:extLst>
          </p:cNvPr>
          <p:cNvSpPr>
            <a:spLocks noChangeArrowheads="1"/>
          </p:cNvSpPr>
          <p:nvPr/>
        </p:nvSpPr>
        <p:spPr bwMode="auto">
          <a:xfrm>
            <a:off x="1286194" y="1254134"/>
            <a:ext cx="45719" cy="3538529"/>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23C04EC3-24A3-981B-7F75-9CFF4FF92BBD}"/>
              </a:ext>
            </a:extLst>
          </p:cNvPr>
          <p:cNvPicPr>
            <a:picLocks noChangeAspect="1"/>
          </p:cNvPicPr>
          <p:nvPr/>
        </p:nvPicPr>
        <p:blipFill>
          <a:blip r:embed="rId3"/>
          <a:stretch>
            <a:fillRect/>
          </a:stretch>
        </p:blipFill>
        <p:spPr>
          <a:xfrm>
            <a:off x="310677" y="1391368"/>
            <a:ext cx="8522645" cy="5095924"/>
          </a:xfrm>
          <a:prstGeom prst="rect">
            <a:avLst/>
          </a:prstGeom>
        </p:spPr>
      </p:pic>
    </p:spTree>
    <p:extLst>
      <p:ext uri="{BB962C8B-B14F-4D97-AF65-F5344CB8AC3E}">
        <p14:creationId xmlns:p14="http://schemas.microsoft.com/office/powerpoint/2010/main" val="228824199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3</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84983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a:t>GAAP Form #3</a:t>
            </a:r>
            <a:br>
              <a:rPr lang="en-US" dirty="0"/>
            </a:br>
            <a:r>
              <a:rPr lang="en-US" dirty="0"/>
              <a:t>Grants Receivable</a:t>
            </a:r>
          </a:p>
        </p:txBody>
      </p:sp>
      <p:sp>
        <p:nvSpPr>
          <p:cNvPr id="3" name="Content Placeholder 2"/>
          <p:cNvSpPr>
            <a:spLocks noGrp="1"/>
          </p:cNvSpPr>
          <p:nvPr>
            <p:ph idx="1"/>
          </p:nvPr>
        </p:nvSpPr>
        <p:spPr/>
        <p:txBody>
          <a:bodyPr/>
          <a:lstStyle/>
          <a:p>
            <a:pPr marL="0" indent="0">
              <a:buNone/>
            </a:pPr>
            <a:endParaRPr lang="en-US" dirty="0"/>
          </a:p>
          <a:p>
            <a:pPr lvl="1"/>
            <a:r>
              <a:rPr lang="en-US" dirty="0"/>
              <a:t>For reimbursement of State expenditures or</a:t>
            </a:r>
          </a:p>
          <a:p>
            <a:pPr lvl="1"/>
            <a:r>
              <a:rPr lang="en-US" dirty="0"/>
              <a:t>When State expenditures are Funded in Advance </a:t>
            </a:r>
          </a:p>
          <a:p>
            <a:pPr lvl="2"/>
            <a:r>
              <a:rPr lang="en-US" sz="1300" dirty="0"/>
              <a:t>[See closing package instructions for GAAP form #3 concerning “other than reimbursement” grants]</a:t>
            </a:r>
          </a:p>
        </p:txBody>
      </p:sp>
    </p:spTree>
    <p:extLst>
      <p:ext uri="{BB962C8B-B14F-4D97-AF65-F5344CB8AC3E}">
        <p14:creationId xmlns:p14="http://schemas.microsoft.com/office/powerpoint/2010/main" val="17936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Grants Receivable</a:t>
            </a:r>
          </a:p>
        </p:txBody>
      </p:sp>
      <p:sp>
        <p:nvSpPr>
          <p:cNvPr id="3" name="Content Placeholder 2"/>
          <p:cNvSpPr>
            <a:spLocks noGrp="1"/>
          </p:cNvSpPr>
          <p:nvPr>
            <p:ph idx="1"/>
          </p:nvPr>
        </p:nvSpPr>
        <p:spPr/>
        <p:txBody>
          <a:bodyPr>
            <a:normAutofit fontScale="92500" lnSpcReduction="20000"/>
          </a:bodyPr>
          <a:lstStyle/>
          <a:p>
            <a:pPr algn="just"/>
            <a:r>
              <a:rPr lang="en-US" dirty="0">
                <a:latin typeface="+mj-lt"/>
              </a:rPr>
              <a:t>For purposes of this form, grants receivable are defined as grant (or other financial assistance) amounts owed to the State of CT by the federal government (provider) as of June 30th.</a:t>
            </a:r>
          </a:p>
          <a:p>
            <a:pPr algn="just"/>
            <a:endParaRPr lang="en-US" dirty="0">
              <a:latin typeface="+mj-lt"/>
            </a:endParaRPr>
          </a:p>
          <a:p>
            <a:pPr algn="just"/>
            <a:r>
              <a:rPr lang="en-US" dirty="0">
                <a:latin typeface="+mj-lt"/>
              </a:rPr>
              <a:t>However, this form also applies to those rare cases in which the provider of a grant or contribution, is an individual or a private organization.</a:t>
            </a:r>
          </a:p>
          <a:p>
            <a:pPr algn="just"/>
            <a:endParaRPr lang="en-US" dirty="0">
              <a:latin typeface="+mj-lt"/>
            </a:endParaRPr>
          </a:p>
          <a:p>
            <a:pPr algn="just"/>
            <a:r>
              <a:rPr lang="en-US" dirty="0">
                <a:latin typeface="+mj-lt"/>
              </a:rPr>
              <a:t>If your agency has no grants receivable to report or if the total amount of grants receivable to be reported in column 4 is less than $300,000, please check “form not applicable” on the GAAP Form Control Sheet.</a:t>
            </a:r>
          </a:p>
          <a:p>
            <a:endParaRPr lang="en-US" dirty="0">
              <a:latin typeface="+mj-lt"/>
            </a:endParaRPr>
          </a:p>
          <a:p>
            <a:pPr marL="0" indent="0" algn="r">
              <a:buNone/>
            </a:pPr>
            <a:endParaRPr lang="en-US" i="1" dirty="0">
              <a:latin typeface="+mj-lt"/>
            </a:endParaRPr>
          </a:p>
        </p:txBody>
      </p:sp>
    </p:spTree>
    <p:extLst>
      <p:ext uri="{BB962C8B-B14F-4D97-AF65-F5344CB8AC3E}">
        <p14:creationId xmlns:p14="http://schemas.microsoft.com/office/powerpoint/2010/main" val="335786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 3 Grants Receivable</a:t>
            </a:r>
          </a:p>
        </p:txBody>
      </p:sp>
      <p:pic>
        <p:nvPicPr>
          <p:cNvPr id="5155" name="Picture 5154">
            <a:extLst>
              <a:ext uri="{FF2B5EF4-FFF2-40B4-BE49-F238E27FC236}">
                <a16:creationId xmlns:a16="http://schemas.microsoft.com/office/drawing/2014/main" id="{E1DE8F4B-2D59-10D3-E4F3-D4B126F3C42F}"/>
              </a:ext>
            </a:extLst>
          </p:cNvPr>
          <p:cNvPicPr>
            <a:picLocks noChangeAspect="1"/>
          </p:cNvPicPr>
          <p:nvPr/>
        </p:nvPicPr>
        <p:blipFill>
          <a:blip r:embed="rId2"/>
          <a:stretch>
            <a:fillRect/>
          </a:stretch>
        </p:blipFill>
        <p:spPr>
          <a:xfrm>
            <a:off x="457200" y="1847088"/>
            <a:ext cx="8382000" cy="4853178"/>
          </a:xfrm>
          <a:prstGeom prst="rect">
            <a:avLst/>
          </a:prstGeom>
        </p:spPr>
      </p:pic>
    </p:spTree>
    <p:extLst>
      <p:ext uri="{BB962C8B-B14F-4D97-AF65-F5344CB8AC3E}">
        <p14:creationId xmlns:p14="http://schemas.microsoft.com/office/powerpoint/2010/main" val="156343021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2590800" y="1981200"/>
            <a:ext cx="4038600" cy="3810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 GAAP Form #3</a:t>
            </a:r>
          </a:p>
        </p:txBody>
      </p:sp>
      <p:sp>
        <p:nvSpPr>
          <p:cNvPr id="3" name="Content Placeholder 2"/>
          <p:cNvSpPr>
            <a:spLocks noGrp="1"/>
          </p:cNvSpPr>
          <p:nvPr>
            <p:ph idx="1"/>
          </p:nvPr>
        </p:nvSpPr>
        <p:spPr>
          <a:xfrm>
            <a:off x="457200" y="2186539"/>
            <a:ext cx="8229600" cy="4389120"/>
          </a:xfrm>
        </p:spPr>
        <p:txBody>
          <a:bodyPr>
            <a:normAutofit fontScale="92500"/>
          </a:bodyPr>
          <a:lstStyle/>
          <a:p>
            <a:pPr algn="ctr"/>
            <a:r>
              <a:rPr lang="en-US" sz="4800" b="1" dirty="0">
                <a:latin typeface="+mj-lt"/>
              </a:rPr>
              <a:t>Do not report on this form grant activities that are reimbursed by another State of CT agency. Generally, Receivables for “pass-thru” grants are reported by the “drawdown” agency</a:t>
            </a:r>
          </a:p>
          <a:p>
            <a:pPr lvl="1"/>
            <a:endParaRPr lang="en-US" sz="4800" dirty="0">
              <a:latin typeface="+mj-lt"/>
            </a:endParaRPr>
          </a:p>
          <a:p>
            <a:endParaRPr lang="en-US" dirty="0"/>
          </a:p>
        </p:txBody>
      </p:sp>
    </p:spTree>
    <p:extLst>
      <p:ext uri="{BB962C8B-B14F-4D97-AF65-F5344CB8AC3E}">
        <p14:creationId xmlns:p14="http://schemas.microsoft.com/office/powerpoint/2010/main" val="192840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OSC Requests</a:t>
            </a:r>
          </a:p>
        </p:txBody>
      </p:sp>
      <p:sp>
        <p:nvSpPr>
          <p:cNvPr id="3" name="Content Placeholder 2"/>
          <p:cNvSpPr>
            <a:spLocks noGrp="1"/>
          </p:cNvSpPr>
          <p:nvPr>
            <p:ph idx="1"/>
          </p:nvPr>
        </p:nvSpPr>
        <p:spPr/>
        <p:txBody>
          <a:bodyPr/>
          <a:lstStyle/>
          <a:p>
            <a:pPr lvl="1" algn="just"/>
            <a:r>
              <a:rPr lang="en-US" dirty="0">
                <a:latin typeface="+mj-lt"/>
              </a:rPr>
              <a:t>Standard forms package – GAAP Forms #1 thru #9 (beginning in FY26, to be submitted via online portal)</a:t>
            </a:r>
          </a:p>
          <a:p>
            <a:pPr lvl="1" algn="just"/>
            <a:r>
              <a:rPr lang="en-US" dirty="0">
                <a:solidFill>
                  <a:srgbClr val="FF0000"/>
                </a:solidFill>
                <a:latin typeface="+mj-lt"/>
              </a:rPr>
              <a:t>Questions and Communication direct to the OSC ACFR Teams Channel or Email OSC.ACFRReporting@ct.gov</a:t>
            </a:r>
          </a:p>
          <a:p>
            <a:pPr marL="365760" lvl="1" indent="0">
              <a:buNone/>
            </a:pPr>
            <a:endParaRPr lang="en-US" sz="1600" dirty="0">
              <a:latin typeface="+mj-lt"/>
            </a:endParaRPr>
          </a:p>
          <a:p>
            <a:pPr marL="0" indent="0">
              <a:buNone/>
            </a:pPr>
            <a:r>
              <a:rPr lang="en-US" sz="1800" dirty="0">
                <a:latin typeface="+mj-lt"/>
              </a:rPr>
              <a:t>The Standard forms with instructions, are available in EXCEL format via this hyperlink:</a:t>
            </a:r>
          </a:p>
          <a:p>
            <a:pPr marL="0" indent="0">
              <a:buNone/>
            </a:pPr>
            <a:r>
              <a:rPr lang="en-US" sz="2800" dirty="0">
                <a:highlight>
                  <a:srgbClr val="FFFF00"/>
                </a:highlight>
                <a:latin typeface="+mj-lt"/>
              </a:rPr>
              <a:t>http://www.osc.ct.gov/agencies/forms/</a:t>
            </a:r>
            <a:endParaRPr lang="en-US" sz="2800" dirty="0">
              <a:latin typeface="+mj-lt"/>
            </a:endParaRPr>
          </a:p>
          <a:p>
            <a:pPr marL="0" indent="0" algn="ctr">
              <a:buNone/>
            </a:pPr>
            <a:r>
              <a:rPr lang="en-US" sz="2000" i="1" dirty="0">
                <a:latin typeface="+mj-lt"/>
              </a:rPr>
              <a:t>******</a:t>
            </a:r>
          </a:p>
          <a:p>
            <a:pPr marL="0" indent="0" algn="just">
              <a:buNone/>
            </a:pPr>
            <a:r>
              <a:rPr lang="en-US" sz="2000" i="1" dirty="0">
                <a:latin typeface="+mj-lt"/>
              </a:rPr>
              <a:t>The training materials are available at the same location using Power Point.</a:t>
            </a:r>
          </a:p>
        </p:txBody>
      </p:sp>
    </p:spTree>
    <p:extLst>
      <p:ext uri="{BB962C8B-B14F-4D97-AF65-F5344CB8AC3E}">
        <p14:creationId xmlns:p14="http://schemas.microsoft.com/office/powerpoint/2010/main" val="107523345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04088"/>
          </a:xfrm>
        </p:spPr>
        <p:txBody>
          <a:bodyPr>
            <a:normAutofit fontScale="90000"/>
          </a:bodyPr>
          <a:lstStyle/>
          <a:p>
            <a:pPr algn="ctr"/>
            <a:r>
              <a:rPr lang="en-US" dirty="0"/>
              <a:t>Instructions for GAAP form #3</a:t>
            </a:r>
          </a:p>
        </p:txBody>
      </p:sp>
      <p:sp>
        <p:nvSpPr>
          <p:cNvPr id="3" name="Content Placeholder 2"/>
          <p:cNvSpPr>
            <a:spLocks noGrp="1"/>
          </p:cNvSpPr>
          <p:nvPr>
            <p:ph idx="1"/>
          </p:nvPr>
        </p:nvSpPr>
        <p:spPr>
          <a:xfrm>
            <a:off x="457200" y="1219200"/>
            <a:ext cx="8229600" cy="5410200"/>
          </a:xfrm>
        </p:spPr>
        <p:txBody>
          <a:bodyPr>
            <a:normAutofit fontScale="47500" lnSpcReduction="20000"/>
          </a:bodyPr>
          <a:lstStyle/>
          <a:p>
            <a:pPr marL="0" indent="0" algn="ctr">
              <a:buNone/>
            </a:pPr>
            <a:r>
              <a:rPr lang="en-US" sz="3400" dirty="0">
                <a:latin typeface="+mj-lt"/>
              </a:rPr>
              <a:t>GAAP requires grants receivable to be reported when all applicable eligibility requirements, including time requirements, established by the provider have been met.	</a:t>
            </a:r>
          </a:p>
          <a:p>
            <a:pPr marL="0" indent="0">
              <a:buNone/>
            </a:pPr>
            <a:r>
              <a:rPr lang="en-US" sz="1700" dirty="0">
                <a:latin typeface="+mj-lt"/>
              </a:rPr>
              <a:t>	</a:t>
            </a:r>
          </a:p>
          <a:p>
            <a:pPr marL="0" indent="0" algn="ctr">
              <a:buNone/>
            </a:pPr>
            <a:r>
              <a:rPr lang="en-US" sz="3400" b="1" u="sng" dirty="0">
                <a:latin typeface="+mj-lt"/>
              </a:rPr>
              <a:t>Eligibility requirements</a:t>
            </a:r>
            <a:r>
              <a:rPr lang="en-US" sz="3400" dirty="0">
                <a:latin typeface="+mj-lt"/>
              </a:rPr>
              <a:t> </a:t>
            </a:r>
          </a:p>
          <a:p>
            <a:pPr marL="0" indent="0" algn="ctr">
              <a:buNone/>
            </a:pPr>
            <a:r>
              <a:rPr lang="en-US" sz="3400" dirty="0">
                <a:latin typeface="+mj-lt"/>
              </a:rPr>
              <a:t>comprise one or more of the following (as applicable):	</a:t>
            </a:r>
          </a:p>
          <a:p>
            <a:pPr marL="0" indent="0">
              <a:buNone/>
            </a:pPr>
            <a:r>
              <a:rPr lang="en-US" sz="1700" dirty="0">
                <a:latin typeface="+mj-lt"/>
              </a:rPr>
              <a:t>	</a:t>
            </a:r>
          </a:p>
          <a:p>
            <a:pPr marL="514350" indent="-514350" algn="just">
              <a:buFont typeface="+mj-lt"/>
              <a:buAutoNum type="alphaLcParenR"/>
            </a:pPr>
            <a:r>
              <a:rPr lang="en-US" sz="3400" u="sng" dirty="0">
                <a:latin typeface="+mj-lt"/>
              </a:rPr>
              <a:t>Required characteristics of recipients.</a:t>
            </a:r>
            <a:r>
              <a:rPr lang="en-US" sz="3400" dirty="0">
                <a:latin typeface="+mj-lt"/>
              </a:rPr>
              <a:t>  The recipient (and secondary recipient, if applicable) has the characteristics specified by the provider. For example, under a certain federal program, recipients are required to be states and secondary recipients are required to be school districts.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Time requirements.</a:t>
            </a:r>
            <a:r>
              <a:rPr lang="en-US" sz="3400" dirty="0">
                <a:latin typeface="+mj-lt"/>
              </a:rPr>
              <a:t> The period specified by the provider when grant resources must be spent by the State.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Reimbursements.</a:t>
            </a:r>
            <a:r>
              <a:rPr lang="en-US" sz="3400" dirty="0">
                <a:latin typeface="+mj-lt"/>
              </a:rPr>
              <a:t>  The provider stipulates that the State cannot qualify for resources without  first incurring allowable expenditures under the provider’s program.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Contingencies.</a:t>
            </a:r>
            <a:r>
              <a:rPr lang="en-US" sz="3400" dirty="0">
                <a:latin typeface="+mj-lt"/>
              </a:rPr>
              <a:t>  The provider’s offer of resources may be contingent upon a specific action by the State or a required performance outcome. For example, the State may be required to demonstrate its affirmative action employment practices or to spend a specific percentage of its own resources for the purpose specified in the grant documents i.e. matching requirement which, if not maximized by the State, may result in a portion of the original grant award being uncollectable.</a:t>
            </a:r>
          </a:p>
          <a:p>
            <a:pPr lvl="1" algn="just"/>
            <a:r>
              <a:rPr lang="en-US" sz="3400" dirty="0">
                <a:latin typeface="+mj-lt"/>
              </a:rPr>
              <a:t>Note:  Contingencies should not be confused with purpose restrictions. </a:t>
            </a:r>
          </a:p>
          <a:p>
            <a:pPr lvl="2" algn="just"/>
            <a:r>
              <a:rPr lang="en-US" sz="3400" u="sng" dirty="0">
                <a:latin typeface="+mj-lt"/>
              </a:rPr>
              <a:t>Purpose restrictions</a:t>
            </a:r>
            <a:r>
              <a:rPr lang="en-US" sz="3400" dirty="0">
                <a:latin typeface="+mj-lt"/>
              </a:rPr>
              <a:t> specify the purpose(s) for which the grant resources are required to be used.   For example, a requirement that grant resources be used for street and road repairs is a purpose restriction, not a contingency.</a:t>
            </a:r>
            <a:r>
              <a:rPr lang="en-US" sz="3100" dirty="0">
                <a:latin typeface="+mj-lt"/>
              </a:rPr>
              <a:t>	</a:t>
            </a:r>
          </a:p>
          <a:p>
            <a:endParaRPr lang="en-US" sz="2500" dirty="0"/>
          </a:p>
        </p:txBody>
      </p:sp>
    </p:spTree>
    <p:extLst>
      <p:ext uri="{BB962C8B-B14F-4D97-AF65-F5344CB8AC3E}">
        <p14:creationId xmlns:p14="http://schemas.microsoft.com/office/powerpoint/2010/main" val="375797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04088"/>
          </a:xfrm>
        </p:spPr>
        <p:txBody>
          <a:bodyPr>
            <a:normAutofit fontScale="90000"/>
          </a:bodyPr>
          <a:lstStyle/>
          <a:p>
            <a:pPr algn="ctr"/>
            <a:r>
              <a:rPr lang="en-US" dirty="0"/>
              <a:t>Instructions for GAAP form #3</a:t>
            </a:r>
          </a:p>
        </p:txBody>
      </p:sp>
      <p:pic>
        <p:nvPicPr>
          <p:cNvPr id="11" name="Content Placeholder 10">
            <a:extLst>
              <a:ext uri="{FF2B5EF4-FFF2-40B4-BE49-F238E27FC236}">
                <a16:creationId xmlns:a16="http://schemas.microsoft.com/office/drawing/2014/main" id="{CF8055EC-D296-F445-69C6-0A107A472B22}"/>
              </a:ext>
            </a:extLst>
          </p:cNvPr>
          <p:cNvPicPr>
            <a:picLocks noGrp="1" noChangeAspect="1"/>
          </p:cNvPicPr>
          <p:nvPr>
            <p:ph idx="1"/>
          </p:nvPr>
        </p:nvPicPr>
        <p:blipFill>
          <a:blip r:embed="rId3"/>
          <a:stretch>
            <a:fillRect/>
          </a:stretch>
        </p:blipFill>
        <p:spPr>
          <a:xfrm>
            <a:off x="76200" y="1362598"/>
            <a:ext cx="9083684" cy="4809602"/>
          </a:xfrm>
        </p:spPr>
      </p:pic>
    </p:spTree>
    <p:extLst>
      <p:ext uri="{BB962C8B-B14F-4D97-AF65-F5344CB8AC3E}">
        <p14:creationId xmlns:p14="http://schemas.microsoft.com/office/powerpoint/2010/main" val="26556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4088"/>
          </a:xfrm>
        </p:spPr>
        <p:txBody>
          <a:bodyPr>
            <a:normAutofit/>
          </a:bodyPr>
          <a:lstStyle/>
          <a:p>
            <a:pPr algn="ctr"/>
            <a:r>
              <a:rPr lang="en-US" sz="4000" dirty="0"/>
              <a:t>Notes: Column six Collected amount</a:t>
            </a:r>
          </a:p>
        </p:txBody>
      </p:sp>
      <p:sp>
        <p:nvSpPr>
          <p:cNvPr id="3" name="Content Placeholder 2"/>
          <p:cNvSpPr>
            <a:spLocks noGrp="1"/>
          </p:cNvSpPr>
          <p:nvPr>
            <p:ph idx="1"/>
          </p:nvPr>
        </p:nvSpPr>
        <p:spPr>
          <a:xfrm>
            <a:off x="457200" y="1524000"/>
            <a:ext cx="8229600" cy="1219200"/>
          </a:xfrm>
        </p:spPr>
        <p:txBody>
          <a:bodyPr>
            <a:normAutofit/>
          </a:bodyPr>
          <a:lstStyle/>
          <a:p>
            <a:pPr algn="just"/>
            <a:r>
              <a:rPr lang="en-US" sz="1800" dirty="0">
                <a:latin typeface="+mj-lt"/>
              </a:rPr>
              <a:t>Why would GAAP form #3 ask agencies for the amount to be collected in the </a:t>
            </a:r>
            <a:r>
              <a:rPr lang="en-US" sz="1800" b="1" u="sng" dirty="0">
                <a:latin typeface="+mj-lt"/>
              </a:rPr>
              <a:t>next</a:t>
            </a:r>
            <a:r>
              <a:rPr lang="en-US" sz="1800" u="sng" dirty="0">
                <a:solidFill>
                  <a:srgbClr val="FF0000"/>
                </a:solidFill>
                <a:latin typeface="+mj-lt"/>
              </a:rPr>
              <a:t> </a:t>
            </a:r>
            <a:r>
              <a:rPr lang="en-US" sz="1800" b="1" u="sng" dirty="0">
                <a:latin typeface="+mj-lt"/>
              </a:rPr>
              <a:t>twelve month period</a:t>
            </a:r>
            <a:r>
              <a:rPr lang="en-US" sz="1800" b="1" dirty="0">
                <a:latin typeface="+mj-lt"/>
              </a:rPr>
              <a:t> </a:t>
            </a:r>
            <a:r>
              <a:rPr lang="en-US" sz="1800" dirty="0">
                <a:latin typeface="+mj-lt"/>
              </a:rPr>
              <a:t>rather than the amount “available” that would normally be collected in the two month period following the end of the fiscal year?</a:t>
            </a:r>
          </a:p>
        </p:txBody>
      </p:sp>
      <p:sp>
        <p:nvSpPr>
          <p:cNvPr id="4" name="Content Placeholder 2"/>
          <p:cNvSpPr txBox="1">
            <a:spLocks/>
          </p:cNvSpPr>
          <p:nvPr/>
        </p:nvSpPr>
        <p:spPr>
          <a:xfrm>
            <a:off x="591127" y="3200400"/>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5" name="Content Placeholder 2"/>
          <p:cNvSpPr txBox="1">
            <a:spLocks/>
          </p:cNvSpPr>
          <p:nvPr/>
        </p:nvSpPr>
        <p:spPr>
          <a:xfrm>
            <a:off x="591127" y="4724400"/>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7" name="Content Placeholder 2"/>
          <p:cNvSpPr txBox="1">
            <a:spLocks/>
          </p:cNvSpPr>
          <p:nvPr/>
        </p:nvSpPr>
        <p:spPr>
          <a:xfrm>
            <a:off x="482604" y="2454572"/>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8" name="Rectangle 7"/>
          <p:cNvSpPr/>
          <p:nvPr/>
        </p:nvSpPr>
        <p:spPr>
          <a:xfrm>
            <a:off x="482604" y="2819400"/>
            <a:ext cx="7848600" cy="2862322"/>
          </a:xfrm>
          <a:prstGeom prst="rect">
            <a:avLst/>
          </a:prstGeom>
        </p:spPr>
        <p:txBody>
          <a:bodyPr wrap="square">
            <a:spAutoFit/>
          </a:bodyPr>
          <a:lstStyle/>
          <a:p>
            <a:pPr marL="342900" marR="0" lvl="0" indent="-342900" algn="just">
              <a:spcBef>
                <a:spcPts val="0"/>
              </a:spcBef>
              <a:spcAft>
                <a:spcPts val="0"/>
              </a:spcAft>
              <a:buFont typeface="Wingdings 2"/>
              <a:buChar char=""/>
              <a:tabLst>
                <a:tab pos="457200" algn="l"/>
              </a:tabLst>
            </a:pPr>
            <a:r>
              <a:rPr lang="en-US" b="1" dirty="0">
                <a:latin typeface="+mj-lt"/>
                <a:ea typeface="Times New Roman"/>
                <a:cs typeface="Times New Roman"/>
              </a:rPr>
              <a:t>The date on Column 6 should be completed as follows per GASB 33 revenue recognition criteria,</a:t>
            </a:r>
            <a:endParaRPr lang="en-US" sz="1200" dirty="0">
              <a:latin typeface="+mj-lt"/>
              <a:ea typeface="Times New Roman"/>
            </a:endParaRPr>
          </a:p>
          <a:p>
            <a:pPr marL="742950" marR="0" lvl="1" indent="-285750" algn="just">
              <a:spcBef>
                <a:spcPts val="0"/>
              </a:spcBef>
              <a:spcAft>
                <a:spcPts val="0"/>
              </a:spcAft>
              <a:buFont typeface="Wingdings 2"/>
              <a:buChar char=""/>
              <a:tabLst>
                <a:tab pos="914400" algn="l"/>
              </a:tabLst>
            </a:pPr>
            <a:r>
              <a:rPr lang="en-US" dirty="0">
                <a:solidFill>
                  <a:srgbClr val="000000"/>
                </a:solidFill>
                <a:latin typeface="+mj-lt"/>
                <a:ea typeface="Times New Roman"/>
                <a:cs typeface="Times New Roman"/>
              </a:rPr>
              <a:t>For reimbursement type Grants Receivable, the correct column six amount would be the “available” amount, being represented by grant receipts in the two-month period following the end of the fiscal year.</a:t>
            </a:r>
            <a:endParaRPr lang="en-US" dirty="0">
              <a:latin typeface="+mj-lt"/>
              <a:ea typeface="Times New Roman"/>
            </a:endParaRPr>
          </a:p>
          <a:p>
            <a:pPr marL="742950" marR="0" lvl="1" indent="-285750" algn="just">
              <a:spcBef>
                <a:spcPts val="0"/>
              </a:spcBef>
              <a:spcAft>
                <a:spcPts val="0"/>
              </a:spcAft>
              <a:buFont typeface="Wingdings 2"/>
              <a:buChar char=""/>
              <a:tabLst>
                <a:tab pos="914400" algn="l"/>
              </a:tabLst>
            </a:pPr>
            <a:r>
              <a:rPr lang="en-US" dirty="0">
                <a:solidFill>
                  <a:srgbClr val="000000"/>
                </a:solidFill>
                <a:latin typeface="+mj-lt"/>
                <a:ea typeface="Times New Roman"/>
                <a:cs typeface="Times New Roman"/>
              </a:rPr>
              <a:t>For NON-reimbursement type Grants Receivable, the correct column six amount would be the full amount of the grant award less current and prior year provider payments received, if any, on the grant. </a:t>
            </a:r>
          </a:p>
          <a:p>
            <a:pPr marL="742950" marR="0" lvl="1" indent="-285750" algn="just">
              <a:spcBef>
                <a:spcPts val="0"/>
              </a:spcBef>
              <a:spcAft>
                <a:spcPts val="0"/>
              </a:spcAft>
              <a:buFont typeface="Wingdings 2"/>
              <a:buChar char=""/>
              <a:tabLst>
                <a:tab pos="914400" algn="l"/>
              </a:tabLst>
            </a:pPr>
            <a:endParaRPr lang="en-US" dirty="0">
              <a:latin typeface="+mj-lt"/>
              <a:ea typeface="Times New Roman"/>
            </a:endParaRPr>
          </a:p>
          <a:p>
            <a:pPr marL="285750" indent="-285750" algn="just">
              <a:buFont typeface="Wingdings 2"/>
              <a:buChar char=""/>
              <a:tabLst>
                <a:tab pos="914400" algn="l"/>
              </a:tabLst>
            </a:pPr>
            <a:r>
              <a:rPr lang="en-US" dirty="0">
                <a:solidFill>
                  <a:srgbClr val="000000"/>
                </a:solidFill>
                <a:effectLst/>
                <a:latin typeface="+mj-lt"/>
                <a:ea typeface="Times New Roman"/>
                <a:cs typeface="Times New Roman"/>
              </a:rPr>
              <a:t>Please review GASB 33 guidance on revenue recognition in the following slides</a:t>
            </a:r>
          </a:p>
        </p:txBody>
      </p:sp>
    </p:spTree>
    <p:extLst>
      <p:ext uri="{BB962C8B-B14F-4D97-AF65-F5344CB8AC3E}">
        <p14:creationId xmlns:p14="http://schemas.microsoft.com/office/powerpoint/2010/main" val="120739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763000" cy="3108543"/>
          </a:xfrm>
          <a:prstGeom prst="rect">
            <a:avLst/>
          </a:prstGeom>
        </p:spPr>
        <p:txBody>
          <a:bodyPr wrap="square">
            <a:spAutoFit/>
          </a:bodyPr>
          <a:lstStyle/>
          <a:p>
            <a:pPr algn="ctr"/>
            <a:r>
              <a:rPr lang="en-US" sz="1400" b="1" u="sng" dirty="0">
                <a:latin typeface="+mj-lt"/>
              </a:rPr>
              <a:t>Revenue Recognition in Governmental Fund Statements</a:t>
            </a:r>
          </a:p>
          <a:p>
            <a:pPr algn="just"/>
            <a:r>
              <a:rPr lang="en-US" sz="1400" dirty="0">
                <a:latin typeface="+mj-lt"/>
              </a:rPr>
              <a:t>When financial statements for governmental funds are presented using the current financial resources measurement focus and the modified accrual basis of accounting, revenues from non-exchange transactions should be recognized “in the accounting period when they become measurable and available. </a:t>
            </a:r>
          </a:p>
          <a:p>
            <a:pPr algn="ctr"/>
            <a:r>
              <a:rPr lang="en-US" sz="1400" dirty="0">
                <a:latin typeface="+mj-lt"/>
              </a:rPr>
              <a:t>*****************************</a:t>
            </a:r>
          </a:p>
          <a:p>
            <a:pPr algn="just"/>
            <a:r>
              <a:rPr lang="en-US" sz="1400" dirty="0">
                <a:latin typeface="+mj-lt"/>
              </a:rPr>
              <a:t>When the modified accrual basis of accounting is used, revenues resulting from non-exchange transactions should be recognized as follows: </a:t>
            </a:r>
          </a:p>
          <a:p>
            <a:pPr algn="just"/>
            <a:endParaRPr lang="en-US" sz="1400" dirty="0">
              <a:latin typeface="+mj-lt"/>
            </a:endParaRPr>
          </a:p>
          <a:p>
            <a:pPr marL="800100" lvl="1" indent="-342900" algn="just">
              <a:buFont typeface="+mj-lt"/>
              <a:buAutoNum type="alphaLcPeriod"/>
            </a:pPr>
            <a:r>
              <a:rPr lang="en-US" sz="1200" dirty="0">
                <a:latin typeface="+mj-lt"/>
              </a:rPr>
              <a:t>Derived tax revenues. Recipients should recognize revenues in the period when the underlying exchange transaction has occurred and the resources are available.</a:t>
            </a:r>
          </a:p>
          <a:p>
            <a:pPr marL="800100" lvl="1" indent="-342900" algn="just">
              <a:buFont typeface="+mj-lt"/>
              <a:buAutoNum type="alphaLcPeriod"/>
            </a:pPr>
            <a:r>
              <a:rPr lang="en-US" sz="1200" dirty="0">
                <a:latin typeface="+mj-lt"/>
              </a:rPr>
              <a:t>Imposed non-exchange revenues—property taxes. Recipients should recognize revenues in accordance with Section P70.</a:t>
            </a:r>
          </a:p>
          <a:p>
            <a:pPr marL="800100" lvl="1" indent="-342900" algn="just">
              <a:buFont typeface="+mj-lt"/>
              <a:buAutoNum type="alphaLcPeriod"/>
            </a:pPr>
            <a:r>
              <a:rPr lang="en-US" sz="1200" dirty="0">
                <a:latin typeface="+mj-lt"/>
              </a:rPr>
              <a:t>Imposed non-exchange revenues—other than property taxes. Recipients should recognize revenues in the period when an enforceable legal claim has happened and the resources are available.</a:t>
            </a:r>
          </a:p>
          <a:p>
            <a:pPr marL="800100" lvl="1" indent="-342900" algn="just">
              <a:buFont typeface="+mj-lt"/>
              <a:buAutoNum type="alphaLcPeriod"/>
            </a:pPr>
            <a:r>
              <a:rPr lang="en-US" sz="1200" dirty="0">
                <a:latin typeface="+mj-lt"/>
              </a:rPr>
              <a:t>Government-mandated non-exchange transactions and voluntary non-exchange transactions. Recipients should recognize revenues in the period when all applicable eligibility requirements have been met and the resources are available. </a:t>
            </a:r>
          </a:p>
        </p:txBody>
      </p:sp>
      <p:sp>
        <p:nvSpPr>
          <p:cNvPr id="4" name="Rectangle 3"/>
          <p:cNvSpPr/>
          <p:nvPr/>
        </p:nvSpPr>
        <p:spPr>
          <a:xfrm>
            <a:off x="533400" y="838200"/>
            <a:ext cx="7848600" cy="461665"/>
          </a:xfrm>
          <a:prstGeom prst="rect">
            <a:avLst/>
          </a:prstGeom>
        </p:spPr>
        <p:txBody>
          <a:bodyPr wrap="square">
            <a:spAutoFit/>
          </a:bodyPr>
          <a:lstStyle/>
          <a:p>
            <a:pPr algn="ctr"/>
            <a:r>
              <a:rPr lang="en-US" sz="2400" dirty="0">
                <a:latin typeface="+mj-lt"/>
              </a:rPr>
              <a:t>GASB Statement No. 33 paragraphs 24 and 30d</a:t>
            </a:r>
          </a:p>
        </p:txBody>
      </p:sp>
      <p:sp>
        <p:nvSpPr>
          <p:cNvPr id="6" name="Rectangle 5"/>
          <p:cNvSpPr/>
          <p:nvPr/>
        </p:nvSpPr>
        <p:spPr>
          <a:xfrm>
            <a:off x="1022932" y="4825832"/>
            <a:ext cx="7505700" cy="1169551"/>
          </a:xfrm>
          <a:prstGeom prst="rect">
            <a:avLst/>
          </a:prstGeom>
        </p:spPr>
        <p:txBody>
          <a:bodyPr wrap="square">
            <a:spAutoFit/>
          </a:bodyPr>
          <a:lstStyle/>
          <a:p>
            <a:r>
              <a:rPr lang="en-US" sz="1400" b="1" i="1" dirty="0">
                <a:latin typeface="+mj-lt"/>
              </a:rPr>
              <a:t>Sometimes a provider in a government-mandated or voluntary non-exchange transaction does not specify time requirements. When that is the case, the entire award should be recognized as a liability and an expense by the provider, and as a receivable and a revenue (net of estimated uncollectible amounts) by the recipients, in the period when all applicable eligibility requirements are met (applicable period). </a:t>
            </a:r>
            <a:endParaRPr lang="en-US" sz="1400" b="1" dirty="0">
              <a:latin typeface="+mj-lt"/>
            </a:endParaRPr>
          </a:p>
        </p:txBody>
      </p:sp>
    </p:spTree>
    <p:extLst>
      <p:ext uri="{BB962C8B-B14F-4D97-AF65-F5344CB8AC3E}">
        <p14:creationId xmlns:p14="http://schemas.microsoft.com/office/powerpoint/2010/main" val="264183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782" y="1237488"/>
            <a:ext cx="8077200" cy="3416320"/>
          </a:xfrm>
          <a:prstGeom prst="rect">
            <a:avLst/>
          </a:prstGeom>
        </p:spPr>
        <p:txBody>
          <a:bodyPr wrap="square">
            <a:spAutoFit/>
          </a:bodyPr>
          <a:lstStyle/>
          <a:p>
            <a:pPr algn="just"/>
            <a:endParaRPr lang="en-US" dirty="0">
              <a:latin typeface="+mj-lt"/>
            </a:endParaRPr>
          </a:p>
          <a:p>
            <a:pPr algn="just"/>
            <a:r>
              <a:rPr lang="en-US" dirty="0">
                <a:latin typeface="+mj-lt"/>
              </a:rPr>
              <a:t>When the provider is a government (including the federal government), the applicable period for both the provider and the recipients is the provider’s fiscal year and begins on the first day of that year (when, for example, the relevant appropriation becomes effective). If the Grant is advance funded the entire award should be recognized at that time. </a:t>
            </a:r>
          </a:p>
          <a:p>
            <a:pPr algn="just"/>
            <a:endParaRPr lang="en-US" dirty="0">
              <a:latin typeface="+mj-lt"/>
            </a:endParaRPr>
          </a:p>
          <a:p>
            <a:pPr algn="just"/>
            <a:r>
              <a:rPr lang="en-US" dirty="0">
                <a:latin typeface="+mj-lt"/>
              </a:rPr>
              <a:t>However, if a provider government has a biennial budgetary process, each year of the biennium should be considered a separate applicable period. In those circumstances, the provider and the recipients should allocate one-half of the resources appropriated for the biennium to each applicable period, unless the provider specifies a different allocation. </a:t>
            </a:r>
          </a:p>
        </p:txBody>
      </p:sp>
      <p:sp>
        <p:nvSpPr>
          <p:cNvPr id="3" name="Title 1"/>
          <p:cNvSpPr txBox="1">
            <a:spLocks/>
          </p:cNvSpPr>
          <p:nvPr/>
        </p:nvSpPr>
        <p:spPr>
          <a:xfrm>
            <a:off x="533400" y="609600"/>
            <a:ext cx="8229600" cy="627888"/>
          </a:xfrm>
          <a:prstGeom prst="rect">
            <a:avLst/>
          </a:prstGeom>
        </p:spPr>
        <p:txBody>
          <a:bodyPr>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GASB Statement No. 33 paragraph 24</a:t>
            </a:r>
          </a:p>
        </p:txBody>
      </p:sp>
    </p:spTree>
    <p:extLst>
      <p:ext uri="{BB962C8B-B14F-4D97-AF65-F5344CB8AC3E}">
        <p14:creationId xmlns:p14="http://schemas.microsoft.com/office/powerpoint/2010/main" val="735153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040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219200"/>
            <a:ext cx="8229600" cy="4953000"/>
          </a:xfrm>
        </p:spPr>
        <p:txBody>
          <a:bodyPr>
            <a:noAutofit/>
          </a:bodyPr>
          <a:lstStyle/>
          <a:p>
            <a:pPr algn="ctr">
              <a:buFont typeface="Arial" panose="020B0604020202020204" pitchFamily="34" charset="0"/>
              <a:buChar char="•"/>
            </a:pPr>
            <a:r>
              <a:rPr lang="en-US" sz="1200" b="1" dirty="0">
                <a:latin typeface="+mj-lt"/>
              </a:rPr>
              <a:t>GAAP form #3 Grants Receivable</a:t>
            </a:r>
          </a:p>
          <a:p>
            <a:pPr algn="ctr">
              <a:buFont typeface="Arial" panose="020B0604020202020204" pitchFamily="34" charset="0"/>
              <a:buChar char="•"/>
            </a:pPr>
            <a:r>
              <a:rPr lang="en-US" sz="1200" b="1" dirty="0">
                <a:latin typeface="+mj-lt"/>
              </a:rPr>
              <a:t>Examples/Cases</a:t>
            </a:r>
          </a:p>
          <a:p>
            <a:pPr algn="ctr">
              <a:buFont typeface="Arial" panose="020B0604020202020204" pitchFamily="34" charset="0"/>
              <a:buChar char="•"/>
            </a:pPr>
            <a:endParaRPr lang="en-US" sz="1200" dirty="0">
              <a:latin typeface="+mj-lt"/>
            </a:endParaRPr>
          </a:p>
          <a:p>
            <a:pPr algn="just">
              <a:buFont typeface="+mj-lt"/>
              <a:buAutoNum type="arabicPeriod"/>
            </a:pPr>
            <a:r>
              <a:rPr lang="en-US" sz="1200" dirty="0">
                <a:latin typeface="+mj-lt"/>
              </a:rPr>
              <a:t>On June 30, 2026, your agency had a reimbursement grant from the federal government.  The grant period is from 10/1/20 thru 9/30/26 as the providing federal agency’s award specified.  At 6/30/26 grant expenditures incurred by the State were $1,000,000.  The amount of reimbursements received from the Federal Agency as of 6/30/26 was $800,000.  The grant revenue will be recorded under fund 12060, department DSS60110, account 45020 under various SIDs. What will be your grant receivable amount at 6/30/26?</a:t>
            </a:r>
          </a:p>
          <a:p>
            <a:pPr algn="just">
              <a:buFont typeface="+mj-lt"/>
              <a:buAutoNum type="arabicPeriod"/>
            </a:pPr>
            <a:endParaRPr lang="en-US" sz="800" dirty="0">
              <a:latin typeface="+mj-lt"/>
            </a:endParaRPr>
          </a:p>
          <a:p>
            <a:pPr algn="just">
              <a:buFont typeface="+mj-lt"/>
              <a:buAutoNum type="arabicPeriod"/>
            </a:pPr>
            <a:r>
              <a:rPr lang="en-US" sz="1200" dirty="0">
                <a:latin typeface="+mj-lt"/>
              </a:rPr>
              <a:t>Using the same dollar facts as above, except the grant revenue will be recorded under 11000-DCF91111-18010-45260</a:t>
            </a:r>
          </a:p>
          <a:p>
            <a:pPr algn="just">
              <a:buFont typeface="+mj-lt"/>
              <a:buAutoNum type="arabicPeriod"/>
            </a:pPr>
            <a:endParaRPr lang="en-US" sz="800" dirty="0">
              <a:latin typeface="+mj-lt"/>
            </a:endParaRPr>
          </a:p>
          <a:p>
            <a:pPr algn="just">
              <a:buFont typeface="+mj-lt"/>
              <a:buAutoNum type="arabicPeriod"/>
            </a:pPr>
            <a:r>
              <a:rPr lang="en-US" sz="1200" dirty="0">
                <a:latin typeface="+mj-lt"/>
              </a:rPr>
              <a:t>On June 30, 2026, your agency had a non-reimbursement grant from the federal government.  The grant period is from 10/1/21 thru 9/30/26 as specified by the provider.  The original grant award was for $5,000,000.  At June 30, 2026, grant expenditures incurred by the State were $3,000,000. The amount of payments received from the provider as of June 30, 2026 totaled $4,000,000.  On July 15, 2026, an additional $1,000,000 was received from the provider.  The grant revenue will be recorded under 12062-DOT57111 -22274-45020.  What will be your grant receivable amount at 6/30/26?</a:t>
            </a:r>
          </a:p>
          <a:p>
            <a:pPr marL="0" indent="0" algn="just">
              <a:buNone/>
            </a:pPr>
            <a:endParaRPr lang="en-US" sz="800" dirty="0">
              <a:latin typeface="+mj-lt"/>
            </a:endParaRPr>
          </a:p>
          <a:p>
            <a:pPr algn="just">
              <a:buFont typeface="+mj-lt"/>
              <a:buAutoNum type="arabicPeriod" startAt="4"/>
            </a:pPr>
            <a:r>
              <a:rPr lang="en-US" sz="1200" dirty="0">
                <a:latin typeface="+mj-lt"/>
              </a:rPr>
              <a:t>On June 30, 2026, your agency had a non-reimbursement grant from A Corporation.  The grant period is from 10/1/21 thru 9/30/26 as specified by the provider.  The original grant award was for $6,000,000.  At June 30, grant expenditures incurred by the State were $2,000,000.  The amount of payments received from the provider was $3,000,000.  Your agency estimated that uncollectible grant receivables would be $150,000. The grant revenue will be recorded under 12060-DSS60000-18010-45500.  What will be your grant receivable amount at 6/30/26?</a:t>
            </a:r>
          </a:p>
          <a:p>
            <a:pPr algn="just">
              <a:buFont typeface="+mj-lt"/>
              <a:buAutoNum type="arabicPeriod" startAt="4"/>
            </a:pPr>
            <a:endParaRPr lang="en-US" sz="800" dirty="0">
              <a:latin typeface="+mj-lt"/>
            </a:endParaRPr>
          </a:p>
          <a:p>
            <a:pPr algn="just">
              <a:buFont typeface="+mj-lt"/>
              <a:buAutoNum type="arabicPeriod" startAt="4"/>
            </a:pPr>
            <a:r>
              <a:rPr lang="en-US" sz="1200" dirty="0">
                <a:latin typeface="+mj-lt"/>
              </a:rPr>
              <a:t>On June 30, 2026, your agency had a non-reimbursement federal grant. The grant period is from 10/1/20 thru 9/30/26 as specified by the provider. The original grant award was for $3,000,000 which must be spent evenly over the grant period 1/3 each fiscal year. At June 30, grant expenditures incurred by the State were $550,000.  The amount of payments received from the provider as of 6/30/26 were $750,000. Your agency estimated that uncollectible grant receivables would be $0.  Grant receivables collected through 8/31/26 were $50,000.  The grant revenue will be recorded under 12060-DSS60000-18010-45020. What will be your grant receivable amount at 6/30/26?</a:t>
            </a:r>
          </a:p>
          <a:p>
            <a:pPr marL="0" indent="0">
              <a:buNone/>
            </a:pPr>
            <a:endParaRPr lang="en-US" sz="1200" dirty="0">
              <a:latin typeface="+mj-lt"/>
            </a:endParaRPr>
          </a:p>
        </p:txBody>
      </p:sp>
    </p:spTree>
    <p:extLst>
      <p:ext uri="{BB962C8B-B14F-4D97-AF65-F5344CB8AC3E}">
        <p14:creationId xmlns:p14="http://schemas.microsoft.com/office/powerpoint/2010/main" val="230472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#3 - Example</a:t>
            </a:r>
          </a:p>
        </p:txBody>
      </p:sp>
      <p:pic>
        <p:nvPicPr>
          <p:cNvPr id="3196" name="Picture 3195">
            <a:extLst>
              <a:ext uri="{FF2B5EF4-FFF2-40B4-BE49-F238E27FC236}">
                <a16:creationId xmlns:a16="http://schemas.microsoft.com/office/drawing/2014/main" id="{6CFF9DA2-6B99-26C4-374E-AE8DD6FDE0D6}"/>
              </a:ext>
            </a:extLst>
          </p:cNvPr>
          <p:cNvPicPr>
            <a:picLocks noChangeAspect="1"/>
          </p:cNvPicPr>
          <p:nvPr/>
        </p:nvPicPr>
        <p:blipFill>
          <a:blip r:embed="rId2"/>
          <a:stretch>
            <a:fillRect/>
          </a:stretch>
        </p:blipFill>
        <p:spPr>
          <a:xfrm>
            <a:off x="533400" y="1847088"/>
            <a:ext cx="8077200" cy="4672893"/>
          </a:xfrm>
          <a:prstGeom prst="rect">
            <a:avLst/>
          </a:prstGeom>
        </p:spPr>
      </p:pic>
    </p:spTree>
    <p:extLst>
      <p:ext uri="{BB962C8B-B14F-4D97-AF65-F5344CB8AC3E}">
        <p14:creationId xmlns:p14="http://schemas.microsoft.com/office/powerpoint/2010/main" val="264808008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27888"/>
          </a:xfrm>
        </p:spPr>
        <p:txBody>
          <a:bodyPr>
            <a:normAutofit fontScale="90000"/>
          </a:bodyPr>
          <a:lstStyle/>
          <a:p>
            <a:pPr algn="ctr"/>
            <a:r>
              <a:rPr lang="en-US" sz="3600" dirty="0"/>
              <a:t>Notes:  Column four Grants Receivable Amount</a:t>
            </a:r>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pPr marL="0" indent="0">
              <a:buNone/>
            </a:pPr>
            <a:endParaRPr lang="en-US" dirty="0"/>
          </a:p>
          <a:p>
            <a:pPr marL="514350" indent="-514350" algn="just">
              <a:buFont typeface="+mj-lt"/>
              <a:buAutoNum type="alphaLcParenR"/>
            </a:pPr>
            <a:r>
              <a:rPr lang="en-US" dirty="0">
                <a:latin typeface="+mj-lt"/>
              </a:rPr>
              <a:t>Reimbursement-type grants (including drawdown-type grants), if all eligibility requirements established by the provider have been met </a:t>
            </a:r>
            <a:r>
              <a:rPr lang="en-US" u="sng" dirty="0">
                <a:latin typeface="+mj-lt"/>
              </a:rPr>
              <a:t>enter allowable expenditures which were incurred under the grant program through June 30 &amp; which had not been reimbursed by the provider as of that date</a:t>
            </a:r>
            <a:r>
              <a:rPr lang="en-US" dirty="0">
                <a:latin typeface="+mj-lt"/>
              </a:rPr>
              <a:t>. </a:t>
            </a:r>
            <a:r>
              <a:rPr lang="en-US" sz="1400" dirty="0">
                <a:latin typeface="+mj-lt"/>
              </a:rPr>
              <a:t>Cases 1&amp;2</a:t>
            </a:r>
          </a:p>
          <a:p>
            <a:pPr marL="514350" indent="-514350" algn="just">
              <a:buFont typeface="+mj-lt"/>
              <a:buAutoNum type="alphaLcParenR"/>
            </a:pPr>
            <a:endParaRPr lang="en-US" dirty="0">
              <a:latin typeface="+mj-lt"/>
            </a:endParaRPr>
          </a:p>
          <a:p>
            <a:pPr marL="514350" indent="-514350" algn="just">
              <a:buFont typeface="+mj-lt"/>
              <a:buAutoNum type="alphaLcParenR"/>
            </a:pPr>
            <a:r>
              <a:rPr lang="en-US" dirty="0">
                <a:latin typeface="+mj-lt"/>
              </a:rPr>
              <a:t>Other than reimbursement-type grants (</a:t>
            </a:r>
            <a:r>
              <a:rPr lang="en-US" b="1" dirty="0">
                <a:latin typeface="+mj-lt"/>
              </a:rPr>
              <a:t>single-year grants only</a:t>
            </a:r>
            <a:r>
              <a:rPr lang="en-US" dirty="0">
                <a:latin typeface="+mj-lt"/>
              </a:rPr>
              <a:t>), if all eligibility requirements established by the provider have been met </a:t>
            </a:r>
            <a:r>
              <a:rPr lang="en-US" u="sng" dirty="0">
                <a:latin typeface="+mj-lt"/>
              </a:rPr>
              <a:t>enter full grant award, less any payments received from the provider </a:t>
            </a:r>
            <a:r>
              <a:rPr lang="en-US" dirty="0">
                <a:latin typeface="+mj-lt"/>
              </a:rPr>
              <a:t>through June 30.  </a:t>
            </a:r>
            <a:r>
              <a:rPr lang="en-US" sz="1400" dirty="0">
                <a:latin typeface="+mj-lt"/>
              </a:rPr>
              <a:t>Case3</a:t>
            </a:r>
          </a:p>
          <a:p>
            <a:pPr marL="514350" indent="-514350" algn="just">
              <a:buFont typeface="+mj-lt"/>
              <a:buAutoNum type="alphaLcParenR"/>
            </a:pPr>
            <a:endParaRPr lang="en-US" dirty="0">
              <a:solidFill>
                <a:srgbClr val="FF0000"/>
              </a:solidFill>
              <a:latin typeface="+mj-lt"/>
            </a:endParaRPr>
          </a:p>
          <a:p>
            <a:pPr marL="514350" indent="-514350" algn="just">
              <a:buFont typeface="+mj-lt"/>
              <a:buAutoNum type="alphaLcParenR"/>
            </a:pPr>
            <a:r>
              <a:rPr lang="en-US" b="1" dirty="0">
                <a:latin typeface="+mj-lt"/>
              </a:rPr>
              <a:t>Multiyear grants only </a:t>
            </a:r>
            <a:r>
              <a:rPr lang="en-US" dirty="0">
                <a:latin typeface="+mj-lt"/>
              </a:rPr>
              <a:t>and if provider did not specify time requirements and if all other eligibility requirements established by the provider have been met, enter the full grant award, less any payments received from the provider through June 30. </a:t>
            </a:r>
            <a:r>
              <a:rPr lang="en-US" sz="1400" dirty="0">
                <a:latin typeface="+mj-lt"/>
              </a:rPr>
              <a:t>case 4</a:t>
            </a:r>
          </a:p>
          <a:p>
            <a:pPr marL="514350" indent="-514350" algn="just">
              <a:buFont typeface="+mj-lt"/>
              <a:buAutoNum type="alphaLcParenR"/>
            </a:pPr>
            <a:endParaRPr lang="en-US" dirty="0">
              <a:latin typeface="+mj-lt"/>
            </a:endParaRPr>
          </a:p>
          <a:p>
            <a:pPr marL="514350" indent="-514350" algn="just">
              <a:buFont typeface="+mj-lt"/>
              <a:buAutoNum type="alphaLcParenR"/>
            </a:pPr>
            <a:r>
              <a:rPr lang="en-US" dirty="0">
                <a:latin typeface="+mj-lt"/>
              </a:rPr>
              <a:t>Other than reimbursement-type grants if all eligibility requirements established by the provider have been met enter the portion of the grant award that, according to provider's time  requirements should have been spent during the current fiscal year, less any payments received from the provider through June 30. </a:t>
            </a:r>
            <a:r>
              <a:rPr lang="en-US" sz="1400" dirty="0">
                <a:latin typeface="+mj-lt"/>
              </a:rPr>
              <a:t>Case 5</a:t>
            </a:r>
          </a:p>
          <a:p>
            <a:pPr marL="514350" indent="-514350" algn="just">
              <a:buFont typeface="+mj-lt"/>
              <a:buAutoNum type="alphaLcParenR"/>
            </a:pPr>
            <a:endParaRPr lang="en-US" dirty="0"/>
          </a:p>
          <a:p>
            <a:endParaRPr lang="en-US" dirty="0"/>
          </a:p>
        </p:txBody>
      </p:sp>
    </p:spTree>
    <p:extLst>
      <p:ext uri="{BB962C8B-B14F-4D97-AF65-F5344CB8AC3E}">
        <p14:creationId xmlns:p14="http://schemas.microsoft.com/office/powerpoint/2010/main" val="2318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grpSp>
        <p:nvGrpSpPr>
          <p:cNvPr id="3" name="Group 4">
            <a:extLst>
              <a:ext uri="{FF2B5EF4-FFF2-40B4-BE49-F238E27FC236}">
                <a16:creationId xmlns:a16="http://schemas.microsoft.com/office/drawing/2014/main" id="{6D07D45C-086A-4EC6-96CF-F47025F5EBA0}"/>
              </a:ext>
            </a:extLst>
          </p:cNvPr>
          <p:cNvGrpSpPr>
            <a:grpSpLocks noChangeAspect="1"/>
          </p:cNvGrpSpPr>
          <p:nvPr/>
        </p:nvGrpSpPr>
        <p:grpSpPr bwMode="auto">
          <a:xfrm>
            <a:off x="457200" y="2638425"/>
            <a:ext cx="8242300" cy="3032126"/>
            <a:chOff x="288" y="1662"/>
            <a:chExt cx="5192" cy="1910"/>
          </a:xfrm>
        </p:grpSpPr>
        <p:sp>
          <p:nvSpPr>
            <p:cNvPr id="5" name="AutoShape 3">
              <a:extLst>
                <a:ext uri="{FF2B5EF4-FFF2-40B4-BE49-F238E27FC236}">
                  <a16:creationId xmlns:a16="http://schemas.microsoft.com/office/drawing/2014/main" id="{BFB5DBCB-F690-4D1A-BA52-258B6B99007D}"/>
                </a:ext>
              </a:extLst>
            </p:cNvPr>
            <p:cNvSpPr>
              <a:spLocks noChangeAspect="1" noChangeArrowheads="1" noTextEdit="1"/>
            </p:cNvSpPr>
            <p:nvPr/>
          </p:nvSpPr>
          <p:spPr bwMode="auto">
            <a:xfrm>
              <a:off x="288" y="1662"/>
              <a:ext cx="5184"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797C187D-7119-4FD3-986C-31EBC7452F4D}"/>
                </a:ext>
              </a:extLst>
            </p:cNvPr>
            <p:cNvSpPr>
              <a:spLocks noChangeArrowheads="1"/>
            </p:cNvSpPr>
            <p:nvPr/>
          </p:nvSpPr>
          <p:spPr bwMode="auto">
            <a:xfrm>
              <a:off x="326" y="1693"/>
              <a:ext cx="36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Reimbursement-Type Grant (Note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0201307-C4C6-42AA-BF95-19A69F0ADD56}"/>
                </a:ext>
              </a:extLst>
            </p:cNvPr>
            <p:cNvSpPr>
              <a:spLocks noChangeArrowheads="1"/>
            </p:cNvSpPr>
            <p:nvPr/>
          </p:nvSpPr>
          <p:spPr bwMode="auto">
            <a:xfrm>
              <a:off x="326" y="2324"/>
              <a:ext cx="25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Allowed Grant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DB9F965-CD95-44BF-996F-7F4476E7E233}"/>
                </a:ext>
              </a:extLst>
            </p:cNvPr>
            <p:cNvSpPr>
              <a:spLocks noChangeArrowheads="1"/>
            </p:cNvSpPr>
            <p:nvPr/>
          </p:nvSpPr>
          <p:spPr bwMode="auto">
            <a:xfrm>
              <a:off x="4495" y="2324"/>
              <a:ext cx="98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BC502FD-27DD-41A6-B571-CC0D5F7DCA90}"/>
                </a:ext>
              </a:extLst>
            </p:cNvPr>
            <p:cNvSpPr>
              <a:spLocks noChangeArrowheads="1"/>
            </p:cNvSpPr>
            <p:nvPr/>
          </p:nvSpPr>
          <p:spPr bwMode="auto">
            <a:xfrm>
              <a:off x="4364" y="2324"/>
              <a:ext cx="2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58EF2297-DF14-490E-AF5B-C8EABF70B0FB}"/>
                </a:ext>
              </a:extLst>
            </p:cNvPr>
            <p:cNvSpPr>
              <a:spLocks noChangeArrowheads="1"/>
            </p:cNvSpPr>
            <p:nvPr/>
          </p:nvSpPr>
          <p:spPr bwMode="auto">
            <a:xfrm>
              <a:off x="4480" y="2324"/>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EA3C5EFD-54FA-41F5-930C-06ADABD9BE58}"/>
                </a:ext>
              </a:extLst>
            </p:cNvPr>
            <p:cNvSpPr>
              <a:spLocks noChangeArrowheads="1"/>
            </p:cNvSpPr>
            <p:nvPr/>
          </p:nvSpPr>
          <p:spPr bwMode="auto">
            <a:xfrm>
              <a:off x="326" y="2902"/>
              <a:ext cx="385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rPr>
                <a:t>Less: Reimbursements as of June 30, 2026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836A26CE-4823-4BF4-A2CB-508012573FE9}"/>
                </a:ext>
              </a:extLst>
            </p:cNvPr>
            <p:cNvSpPr>
              <a:spLocks noChangeArrowheads="1"/>
            </p:cNvSpPr>
            <p:nvPr/>
          </p:nvSpPr>
          <p:spPr bwMode="auto">
            <a:xfrm>
              <a:off x="4657" y="2902"/>
              <a:ext cx="8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800,000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E4B9F450-B80A-40F2-B117-79C271333F3F}"/>
                </a:ext>
              </a:extLst>
            </p:cNvPr>
            <p:cNvSpPr>
              <a:spLocks noChangeArrowheads="1"/>
            </p:cNvSpPr>
            <p:nvPr/>
          </p:nvSpPr>
          <p:spPr bwMode="auto">
            <a:xfrm>
              <a:off x="4657" y="3125"/>
              <a:ext cx="70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32B9579-9EE4-4F50-A0E5-878A91FBB9C3}"/>
                </a:ext>
              </a:extLst>
            </p:cNvPr>
            <p:cNvSpPr>
              <a:spLocks noChangeArrowheads="1"/>
            </p:cNvSpPr>
            <p:nvPr/>
          </p:nvSpPr>
          <p:spPr bwMode="auto">
            <a:xfrm>
              <a:off x="4380" y="2902"/>
              <a:ext cx="3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475C65A8-A41A-4BB8-BAC9-BC94B037BD12}"/>
                </a:ext>
              </a:extLst>
            </p:cNvPr>
            <p:cNvSpPr>
              <a:spLocks noChangeArrowheads="1"/>
            </p:cNvSpPr>
            <p:nvPr/>
          </p:nvSpPr>
          <p:spPr bwMode="auto">
            <a:xfrm>
              <a:off x="4380" y="3125"/>
              <a:ext cx="26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41847AF-6831-4052-9466-6F979839FE76}"/>
                </a:ext>
              </a:extLst>
            </p:cNvPr>
            <p:cNvSpPr>
              <a:spLocks noChangeArrowheads="1"/>
            </p:cNvSpPr>
            <p:nvPr/>
          </p:nvSpPr>
          <p:spPr bwMode="auto">
            <a:xfrm>
              <a:off x="4649" y="2902"/>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2DEEC87E-90DA-4DD6-AF0C-8C839644889A}"/>
                </a:ext>
              </a:extLst>
            </p:cNvPr>
            <p:cNvSpPr>
              <a:spLocks noChangeArrowheads="1"/>
            </p:cNvSpPr>
            <p:nvPr/>
          </p:nvSpPr>
          <p:spPr bwMode="auto">
            <a:xfrm>
              <a:off x="4649" y="3125"/>
              <a:ext cx="5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6E7EB4E-E213-4CA5-9705-6652F6AEDDBC}"/>
                </a:ext>
              </a:extLst>
            </p:cNvPr>
            <p:cNvSpPr>
              <a:spLocks noChangeArrowheads="1"/>
            </p:cNvSpPr>
            <p:nvPr/>
          </p:nvSpPr>
          <p:spPr bwMode="auto">
            <a:xfrm>
              <a:off x="4611" y="3264"/>
              <a:ext cx="8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5C560D5B-E1E3-40FD-AC58-EEDE9064B963}"/>
                </a:ext>
              </a:extLst>
            </p:cNvPr>
            <p:cNvSpPr>
              <a:spLocks noChangeArrowheads="1"/>
            </p:cNvSpPr>
            <p:nvPr/>
          </p:nvSpPr>
          <p:spPr bwMode="auto">
            <a:xfrm>
              <a:off x="4380" y="3264"/>
              <a:ext cx="3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43363C80-550A-40F4-AFDB-6A27D39C494D}"/>
                </a:ext>
              </a:extLst>
            </p:cNvPr>
            <p:cNvSpPr>
              <a:spLocks noChangeArrowheads="1"/>
            </p:cNvSpPr>
            <p:nvPr/>
          </p:nvSpPr>
          <p:spPr bwMode="auto">
            <a:xfrm>
              <a:off x="4364" y="3510"/>
              <a:ext cx="9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0A6EF663-46B1-45D8-BDEC-58B353505F67}"/>
                </a:ext>
              </a:extLst>
            </p:cNvPr>
            <p:cNvSpPr>
              <a:spLocks noChangeArrowheads="1"/>
            </p:cNvSpPr>
            <p:nvPr/>
          </p:nvSpPr>
          <p:spPr bwMode="auto">
            <a:xfrm>
              <a:off x="4364" y="3526"/>
              <a:ext cx="9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36033C1-5DE2-4DD1-B339-E26610CC0BCD}"/>
                </a:ext>
              </a:extLst>
            </p:cNvPr>
            <p:cNvSpPr>
              <a:spLocks noChangeArrowheads="1"/>
            </p:cNvSpPr>
            <p:nvPr/>
          </p:nvSpPr>
          <p:spPr bwMode="auto">
            <a:xfrm>
              <a:off x="4603" y="3264"/>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717C5BA9-C918-491B-A57F-6799A9576717}"/>
                </a:ext>
              </a:extLst>
            </p:cNvPr>
            <p:cNvSpPr>
              <a:spLocks noChangeArrowheads="1"/>
            </p:cNvSpPr>
            <p:nvPr/>
          </p:nvSpPr>
          <p:spPr bwMode="auto">
            <a:xfrm>
              <a:off x="326" y="3264"/>
              <a:ext cx="16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Grant Receivable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5087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grpSp>
        <p:nvGrpSpPr>
          <p:cNvPr id="3" name="Group 4">
            <a:extLst>
              <a:ext uri="{FF2B5EF4-FFF2-40B4-BE49-F238E27FC236}">
                <a16:creationId xmlns:a16="http://schemas.microsoft.com/office/drawing/2014/main" id="{8DE21DFC-1620-42D6-8CBA-C420B7C70E12}"/>
              </a:ext>
            </a:extLst>
          </p:cNvPr>
          <p:cNvGrpSpPr>
            <a:grpSpLocks noChangeAspect="1"/>
          </p:cNvGrpSpPr>
          <p:nvPr/>
        </p:nvGrpSpPr>
        <p:grpSpPr bwMode="auto">
          <a:xfrm>
            <a:off x="457200" y="2827337"/>
            <a:ext cx="8229600" cy="2628899"/>
            <a:chOff x="288" y="1781"/>
            <a:chExt cx="5184" cy="1656"/>
          </a:xfrm>
        </p:grpSpPr>
        <p:sp>
          <p:nvSpPr>
            <p:cNvPr id="5" name="AutoShape 3">
              <a:extLst>
                <a:ext uri="{FF2B5EF4-FFF2-40B4-BE49-F238E27FC236}">
                  <a16:creationId xmlns:a16="http://schemas.microsoft.com/office/drawing/2014/main" id="{9C320160-26E6-4D80-9AD3-37F7625FCB88}"/>
                </a:ext>
              </a:extLst>
            </p:cNvPr>
            <p:cNvSpPr>
              <a:spLocks noChangeAspect="1" noChangeArrowheads="1" noTextEdit="1"/>
            </p:cNvSpPr>
            <p:nvPr/>
          </p:nvSpPr>
          <p:spPr bwMode="auto">
            <a:xfrm>
              <a:off x="288" y="1781"/>
              <a:ext cx="5184"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390EFF34-E1CB-4DC4-8C98-3D5EF4D43B81}"/>
                </a:ext>
              </a:extLst>
            </p:cNvPr>
            <p:cNvSpPr>
              <a:spLocks noChangeArrowheads="1"/>
            </p:cNvSpPr>
            <p:nvPr/>
          </p:nvSpPr>
          <p:spPr bwMode="auto">
            <a:xfrm>
              <a:off x="326" y="1804"/>
              <a:ext cx="328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Times New Roman" panose="02020603050405020304" pitchFamily="18" charset="0"/>
                </a:rPr>
                <a:t>Non-reimbursement Grant (Note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9C73F0F-2891-4418-9680-8A0CD48C0A4E}"/>
                </a:ext>
              </a:extLst>
            </p:cNvPr>
            <p:cNvSpPr>
              <a:spLocks noChangeArrowheads="1"/>
            </p:cNvSpPr>
            <p:nvPr/>
          </p:nvSpPr>
          <p:spPr bwMode="auto">
            <a:xfrm>
              <a:off x="326" y="2336"/>
              <a:ext cx="1923"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Times New Roman" panose="02020603050405020304" pitchFamily="18" charset="0"/>
                </a:rPr>
                <a:t>Original Grant Award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C6286345-3B1E-4C81-9109-7081D402E44C}"/>
                </a:ext>
              </a:extLst>
            </p:cNvPr>
            <p:cNvSpPr>
              <a:spLocks noChangeArrowheads="1"/>
            </p:cNvSpPr>
            <p:nvPr/>
          </p:nvSpPr>
          <p:spPr bwMode="auto">
            <a:xfrm>
              <a:off x="4503" y="2336"/>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5,000,000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664909BF-56B8-493D-BA33-A6BEDA200BE4}"/>
                </a:ext>
              </a:extLst>
            </p:cNvPr>
            <p:cNvSpPr>
              <a:spLocks noChangeArrowheads="1"/>
            </p:cNvSpPr>
            <p:nvPr/>
          </p:nvSpPr>
          <p:spPr bwMode="auto">
            <a:xfrm>
              <a:off x="4380" y="2336"/>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a:t>
              </a:r>
              <a:endParaRPr kumimoji="0" lang="en-US" altLang="en-US" sz="22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929AFFFB-B69F-4F17-8A59-FC55E8145983}"/>
                </a:ext>
              </a:extLst>
            </p:cNvPr>
            <p:cNvSpPr>
              <a:spLocks noChangeArrowheads="1"/>
            </p:cNvSpPr>
            <p:nvPr/>
          </p:nvSpPr>
          <p:spPr bwMode="auto">
            <a:xfrm>
              <a:off x="4480" y="2336"/>
              <a:ext cx="13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9A5B8CB-EB16-4429-BA86-C3AF620A41EF}"/>
                </a:ext>
              </a:extLst>
            </p:cNvPr>
            <p:cNvSpPr>
              <a:spLocks noChangeArrowheads="1"/>
            </p:cNvSpPr>
            <p:nvPr/>
          </p:nvSpPr>
          <p:spPr bwMode="auto">
            <a:xfrm>
              <a:off x="326" y="2867"/>
              <a:ext cx="383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Less: Payments received from provider June 30, 2026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B2D0CEEB-7839-4876-BA28-6FA9AF66AF7B}"/>
                </a:ext>
              </a:extLst>
            </p:cNvPr>
            <p:cNvSpPr>
              <a:spLocks noChangeArrowheads="1"/>
            </p:cNvSpPr>
            <p:nvPr/>
          </p:nvSpPr>
          <p:spPr bwMode="auto">
            <a:xfrm>
              <a:off x="4503" y="2867"/>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4,000,000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4EF0F17-BE4A-44B6-BAC1-277D8EC0E6A6}"/>
                </a:ext>
              </a:extLst>
            </p:cNvPr>
            <p:cNvSpPr>
              <a:spLocks noChangeArrowheads="1"/>
            </p:cNvSpPr>
            <p:nvPr/>
          </p:nvSpPr>
          <p:spPr bwMode="auto">
            <a:xfrm>
              <a:off x="4380" y="2867"/>
              <a:ext cx="19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EE60F0AE-2482-4A4E-BB1A-9A8F6A63BDD2}"/>
                </a:ext>
              </a:extLst>
            </p:cNvPr>
            <p:cNvSpPr>
              <a:spLocks noChangeArrowheads="1"/>
            </p:cNvSpPr>
            <p:nvPr/>
          </p:nvSpPr>
          <p:spPr bwMode="auto">
            <a:xfrm>
              <a:off x="4357" y="3106"/>
              <a:ext cx="100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7D1A2C2-F768-470F-91E4-083637FC0B87}"/>
                </a:ext>
              </a:extLst>
            </p:cNvPr>
            <p:cNvSpPr>
              <a:spLocks noChangeArrowheads="1"/>
            </p:cNvSpPr>
            <p:nvPr/>
          </p:nvSpPr>
          <p:spPr bwMode="auto">
            <a:xfrm>
              <a:off x="4487" y="2867"/>
              <a:ext cx="13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3906D819-C08C-4F31-B097-CAAE1206959E}"/>
                </a:ext>
              </a:extLst>
            </p:cNvPr>
            <p:cNvSpPr>
              <a:spLocks noChangeArrowheads="1"/>
            </p:cNvSpPr>
            <p:nvPr/>
          </p:nvSpPr>
          <p:spPr bwMode="auto">
            <a:xfrm>
              <a:off x="326" y="3160"/>
              <a:ext cx="1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Grant</a:t>
              </a:r>
              <a:r>
                <a:rPr kumimoji="0" lang="en-US" altLang="en-US" sz="2600" b="0" i="0" u="none" strike="noStrike" cap="none" normalizeH="0" baseline="0" dirty="0">
                  <a:ln>
                    <a:noFill/>
                  </a:ln>
                  <a:solidFill>
                    <a:srgbClr val="000000"/>
                  </a:solidFill>
                  <a:effectLst/>
                  <a:latin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Times New Roman" panose="02020603050405020304" pitchFamily="18" charset="0"/>
                </a:rPr>
                <a:t>Receivable</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5AF9C418-767F-4883-9AAC-D919BC8BBBFA}"/>
                </a:ext>
              </a:extLst>
            </p:cNvPr>
            <p:cNvSpPr>
              <a:spLocks noChangeArrowheads="1"/>
            </p:cNvSpPr>
            <p:nvPr/>
          </p:nvSpPr>
          <p:spPr bwMode="auto">
            <a:xfrm>
              <a:off x="4503" y="3152"/>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rPr>
                <a:t>1,000,000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C0C1E96B-79D5-4A9B-9AB4-131DDACE2199}"/>
                </a:ext>
              </a:extLst>
            </p:cNvPr>
            <p:cNvSpPr>
              <a:spLocks noChangeArrowheads="1"/>
            </p:cNvSpPr>
            <p:nvPr/>
          </p:nvSpPr>
          <p:spPr bwMode="auto">
            <a:xfrm>
              <a:off x="4380" y="3152"/>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rPr>
                <a:t>$</a:t>
              </a:r>
              <a:endParaRPr kumimoji="0" lang="en-US" altLang="en-US" sz="2200" b="0" i="0" u="none" strike="noStrike" cap="none" normalizeH="0" baseline="0" dirty="0">
                <a:ln>
                  <a:noFill/>
                </a:ln>
                <a:solidFill>
                  <a:schemeClr val="tx1"/>
                </a:solidFill>
                <a:effectLst/>
              </a:endParaRPr>
            </a:p>
          </p:txBody>
        </p:sp>
        <p:sp>
          <p:nvSpPr>
            <p:cNvPr id="19" name="Rectangle 18">
              <a:extLst>
                <a:ext uri="{FF2B5EF4-FFF2-40B4-BE49-F238E27FC236}">
                  <a16:creationId xmlns:a16="http://schemas.microsoft.com/office/drawing/2014/main" id="{0E477A88-7ABF-4F76-A395-5A9A3ECEADEF}"/>
                </a:ext>
              </a:extLst>
            </p:cNvPr>
            <p:cNvSpPr>
              <a:spLocks noChangeArrowheads="1"/>
            </p:cNvSpPr>
            <p:nvPr/>
          </p:nvSpPr>
          <p:spPr bwMode="auto">
            <a:xfrm>
              <a:off x="4357" y="3391"/>
              <a:ext cx="100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A0A83BE1-4930-4CF9-B641-EFC563BCD2A8}"/>
                </a:ext>
              </a:extLst>
            </p:cNvPr>
            <p:cNvSpPr>
              <a:spLocks noChangeArrowheads="1"/>
            </p:cNvSpPr>
            <p:nvPr/>
          </p:nvSpPr>
          <p:spPr bwMode="auto">
            <a:xfrm>
              <a:off x="4357" y="3407"/>
              <a:ext cx="100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5BCCD5FF-770A-4219-AD84-3D1DA1371BF5}"/>
                </a:ext>
              </a:extLst>
            </p:cNvPr>
            <p:cNvSpPr>
              <a:spLocks noChangeArrowheads="1"/>
            </p:cNvSpPr>
            <p:nvPr/>
          </p:nvSpPr>
          <p:spPr bwMode="auto">
            <a:xfrm>
              <a:off x="4487" y="3152"/>
              <a:ext cx="14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167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dirty="0"/>
              <a:t>ACKNOWLEDGEMENT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76540"/>
            <a:ext cx="4397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HALEY\AppData\Local\Microsoft\Windows\Temporary Internet Files\Content.IE5\ZZL2821B\raemi-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626" y="2810641"/>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HALEY\AppData\Local\Microsoft\Windows\Temporary Internet Files\Content.IE5\ZZL2821B\raemi-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85" y="2744403"/>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HALEY\AppData\Local\Microsoft\Windows\Temporary Internet Files\Content.IE5\ZZL2821B\raemi-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49118"/>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3414DA81-4702-C5C7-4F09-D2CE06A0F0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02277" y="1241465"/>
            <a:ext cx="4987045" cy="5191562"/>
          </a:xfrm>
          <a:prstGeom prst="rect">
            <a:avLst/>
          </a:prstGeom>
        </p:spPr>
      </p:pic>
      <p:pic>
        <p:nvPicPr>
          <p:cNvPr id="59" name="Picture 2" descr="C:\Users\RHALEY\AppData\Local\Microsoft\Windows\Temporary Internet Files\Content.IE5\ZZL2821B\raemi-Check-mark[1].png">
            <a:extLst>
              <a:ext uri="{FF2B5EF4-FFF2-40B4-BE49-F238E27FC236}">
                <a16:creationId xmlns:a16="http://schemas.microsoft.com/office/drawing/2014/main" id="{552DDD5F-74E2-00EE-4BD4-8C9B071B4A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2359" y="3385093"/>
            <a:ext cx="302241" cy="2857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RHALEY\AppData\Local\Microsoft\Windows\Temporary Internet Files\Content.IE5\ZZL2821B\raemi-Check-mark[1].png">
            <a:extLst>
              <a:ext uri="{FF2B5EF4-FFF2-40B4-BE49-F238E27FC236}">
                <a16:creationId xmlns:a16="http://schemas.microsoft.com/office/drawing/2014/main" id="{ACE2E9AE-7064-53B0-B69A-490037B851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6487" y="3837246"/>
            <a:ext cx="316627" cy="29340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RHALEY\AppData\Local\Microsoft\Windows\Temporary Internet Files\Content.IE5\ZZL2821B\raemi-Check-mark[1].png">
            <a:extLst>
              <a:ext uri="{FF2B5EF4-FFF2-40B4-BE49-F238E27FC236}">
                <a16:creationId xmlns:a16="http://schemas.microsoft.com/office/drawing/2014/main" id="{4950D1AC-4DAC-045B-F052-3109A0BB67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211" y="3078753"/>
            <a:ext cx="316627" cy="29340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descr="C:\Users\RHALEY\AppData\Local\Microsoft\Windows\Temporary Internet Files\Content.IE5\ZZL2821B\raemi-Check-mark[1].png">
            <a:extLst>
              <a:ext uri="{FF2B5EF4-FFF2-40B4-BE49-F238E27FC236}">
                <a16:creationId xmlns:a16="http://schemas.microsoft.com/office/drawing/2014/main" id="{00600E60-37A4-880D-0948-CC11CDB108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3603" y="2651278"/>
            <a:ext cx="316627" cy="293408"/>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Box 3074">
            <a:extLst>
              <a:ext uri="{FF2B5EF4-FFF2-40B4-BE49-F238E27FC236}">
                <a16:creationId xmlns:a16="http://schemas.microsoft.com/office/drawing/2014/main" id="{40536266-C3E1-6326-B4B7-2B632BC8B009}"/>
              </a:ext>
            </a:extLst>
          </p:cNvPr>
          <p:cNvSpPr txBox="1"/>
          <p:nvPr/>
        </p:nvSpPr>
        <p:spPr>
          <a:xfrm>
            <a:off x="3276601" y="4557175"/>
            <a:ext cx="1676399" cy="369332"/>
          </a:xfrm>
          <a:prstGeom prst="rect">
            <a:avLst/>
          </a:prstGeom>
          <a:noFill/>
        </p:spPr>
        <p:txBody>
          <a:bodyPr wrap="square" rtlCol="0">
            <a:spAutoFit/>
          </a:bodyPr>
          <a:lstStyle/>
          <a:p>
            <a:r>
              <a:rPr lang="en-US" dirty="0"/>
              <a:t>My Agency</a:t>
            </a:r>
          </a:p>
        </p:txBody>
      </p:sp>
      <p:sp>
        <p:nvSpPr>
          <p:cNvPr id="3076" name="TextBox 3075">
            <a:extLst>
              <a:ext uri="{FF2B5EF4-FFF2-40B4-BE49-F238E27FC236}">
                <a16:creationId xmlns:a16="http://schemas.microsoft.com/office/drawing/2014/main" id="{7DE63770-0071-EC91-D1BD-57E62E40FFE1}"/>
              </a:ext>
            </a:extLst>
          </p:cNvPr>
          <p:cNvSpPr txBox="1"/>
          <p:nvPr/>
        </p:nvSpPr>
        <p:spPr>
          <a:xfrm>
            <a:off x="3276601" y="4888468"/>
            <a:ext cx="2753610" cy="369332"/>
          </a:xfrm>
          <a:prstGeom prst="rect">
            <a:avLst/>
          </a:prstGeom>
          <a:noFill/>
        </p:spPr>
        <p:txBody>
          <a:bodyPr wrap="square" rtlCol="0">
            <a:spAutoFit/>
          </a:bodyPr>
          <a:lstStyle/>
          <a:p>
            <a:r>
              <a:rPr lang="en-US" dirty="0"/>
              <a:t>My Name and Title</a:t>
            </a:r>
          </a:p>
        </p:txBody>
      </p:sp>
    </p:spTree>
    <p:extLst>
      <p:ext uri="{BB962C8B-B14F-4D97-AF65-F5344CB8AC3E}">
        <p14:creationId xmlns:p14="http://schemas.microsoft.com/office/powerpoint/2010/main" val="3269516589"/>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88484"/>
            <a:ext cx="8229600" cy="388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4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63306"/>
            <a:ext cx="8229600" cy="433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45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4</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#4 unearned Revenue</a:t>
            </a:r>
          </a:p>
          <a:p>
            <a:pPr lvl="1"/>
            <a:r>
              <a:rPr lang="en-US" dirty="0">
                <a:latin typeface="+mj-lt"/>
              </a:rPr>
              <a:t>Advances</a:t>
            </a:r>
          </a:p>
        </p:txBody>
      </p:sp>
    </p:spTree>
    <p:extLst>
      <p:ext uri="{BB962C8B-B14F-4D97-AF65-F5344CB8AC3E}">
        <p14:creationId xmlns:p14="http://schemas.microsoft.com/office/powerpoint/2010/main" val="24771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#4 </a:t>
            </a:r>
            <a:br>
              <a:rPr lang="en-US" dirty="0"/>
            </a:br>
            <a:r>
              <a:rPr lang="en-US" dirty="0"/>
              <a:t>Unearned Revenue</a:t>
            </a:r>
          </a:p>
        </p:txBody>
      </p:sp>
      <p:sp>
        <p:nvSpPr>
          <p:cNvPr id="3" name="Content Placeholder 2"/>
          <p:cNvSpPr>
            <a:spLocks noGrp="1"/>
          </p:cNvSpPr>
          <p:nvPr>
            <p:ph idx="1"/>
          </p:nvPr>
        </p:nvSpPr>
        <p:spPr/>
        <p:txBody>
          <a:bodyPr>
            <a:normAutofit fontScale="92500"/>
          </a:bodyPr>
          <a:lstStyle/>
          <a:p>
            <a:pPr algn="just"/>
            <a:r>
              <a:rPr lang="en-US" dirty="0">
                <a:latin typeface="+mj-lt"/>
              </a:rPr>
              <a:t>Unearned revenue is defined as cash collected by the State from regulatory assessments imposed on individuals or private organizations on or prior to June 30th for services to be performed by the State after June 30th.    </a:t>
            </a:r>
          </a:p>
          <a:p>
            <a:pPr algn="just"/>
            <a:r>
              <a:rPr lang="en-US" dirty="0">
                <a:latin typeface="+mj-lt"/>
              </a:rPr>
              <a:t>Unearned revenue results from cash receipts occurring in advance of the time period when the resources are required to be used as defined by enabling legislation pertaining to insurance, banking and other industry regulatory assessments. </a:t>
            </a:r>
          </a:p>
          <a:p>
            <a:pPr lvl="1"/>
            <a:r>
              <a:rPr lang="en-US" dirty="0">
                <a:latin typeface="+mj-lt"/>
              </a:rPr>
              <a:t>These “advanced assessments” are required to be used the following fiscal year to fund State regulatory examinations and/or evaluations.</a:t>
            </a:r>
          </a:p>
          <a:p>
            <a:endParaRPr lang="en-US" dirty="0"/>
          </a:p>
        </p:txBody>
      </p:sp>
    </p:spTree>
    <p:extLst>
      <p:ext uri="{BB962C8B-B14F-4D97-AF65-F5344CB8AC3E}">
        <p14:creationId xmlns:p14="http://schemas.microsoft.com/office/powerpoint/2010/main" val="796469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for GAAP form #4</a:t>
            </a:r>
          </a:p>
        </p:txBody>
      </p:sp>
      <p:sp>
        <p:nvSpPr>
          <p:cNvPr id="3" name="Content Placeholder 2"/>
          <p:cNvSpPr>
            <a:spLocks noGrp="1"/>
          </p:cNvSpPr>
          <p:nvPr>
            <p:ph idx="1"/>
          </p:nvPr>
        </p:nvSpPr>
        <p:spPr>
          <a:xfrm>
            <a:off x="381000" y="2263140"/>
            <a:ext cx="8229600" cy="2484120"/>
          </a:xfrm>
        </p:spPr>
        <p:txBody>
          <a:bodyPr>
            <a:normAutofit/>
          </a:bodyPr>
          <a:lstStyle/>
          <a:p>
            <a:pPr marL="0" indent="0" algn="just">
              <a:buNone/>
            </a:pPr>
            <a:endParaRPr lang="en-US" dirty="0"/>
          </a:p>
          <a:p>
            <a:pPr algn="ctr"/>
            <a:r>
              <a:rPr lang="en-US" sz="4000" b="1" dirty="0">
                <a:latin typeface="+mj-lt"/>
              </a:rPr>
              <a:t>Do not report on this form fees collected in advance for licenses, permits, or certificates.</a:t>
            </a:r>
          </a:p>
          <a:p>
            <a:pPr algn="just"/>
            <a:endParaRPr lang="en-US" dirty="0"/>
          </a:p>
          <a:p>
            <a:endParaRPr lang="en-US" dirty="0"/>
          </a:p>
        </p:txBody>
      </p:sp>
    </p:spTree>
    <p:extLst>
      <p:ext uri="{BB962C8B-B14F-4D97-AF65-F5344CB8AC3E}">
        <p14:creationId xmlns:p14="http://schemas.microsoft.com/office/powerpoint/2010/main" val="2562982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#4</a:t>
            </a:r>
          </a:p>
        </p:txBody>
      </p:sp>
      <p:sp>
        <p:nvSpPr>
          <p:cNvPr id="3" name="Content Placeholder 2"/>
          <p:cNvSpPr>
            <a:spLocks noGrp="1"/>
          </p:cNvSpPr>
          <p:nvPr>
            <p:ph idx="1"/>
          </p:nvPr>
        </p:nvSpPr>
        <p:spPr>
          <a:xfrm>
            <a:off x="457200" y="1935480"/>
            <a:ext cx="8229600" cy="4541520"/>
          </a:xfrm>
        </p:spPr>
        <p:txBody>
          <a:bodyPr>
            <a:normAutofit fontScale="77500" lnSpcReduction="20000"/>
          </a:bodyPr>
          <a:lstStyle/>
          <a:p>
            <a:r>
              <a:rPr lang="en-US" dirty="0">
                <a:latin typeface="+mj-lt"/>
              </a:rPr>
              <a:t>If the total amount of unearned revenues to be reported in column 3 is greater than or equal to $300,000, please complete columns 1-3 of GAAP Form No. 4 as follows:</a:t>
            </a:r>
          </a:p>
          <a:p>
            <a:endParaRPr lang="en-US" sz="1000" dirty="0">
              <a:latin typeface="+mj-lt"/>
            </a:endParaRPr>
          </a:p>
          <a:p>
            <a:r>
              <a:rPr lang="en-US" dirty="0">
                <a:latin typeface="+mj-lt"/>
              </a:rPr>
              <a:t>1.    Enter required account coding information for each unearned 	revenue amount (column 3).</a:t>
            </a:r>
          </a:p>
          <a:p>
            <a:endParaRPr lang="en-US" sz="1000" dirty="0">
              <a:latin typeface="+mj-lt"/>
            </a:endParaRPr>
          </a:p>
          <a:p>
            <a:r>
              <a:rPr lang="en-US" dirty="0">
                <a:latin typeface="+mj-lt"/>
              </a:rPr>
              <a:t>2.    Enter a description of the unearned revenue.</a:t>
            </a:r>
          </a:p>
          <a:p>
            <a:endParaRPr lang="en-US" sz="900" dirty="0">
              <a:latin typeface="+mj-lt"/>
            </a:endParaRPr>
          </a:p>
          <a:p>
            <a:r>
              <a:rPr lang="en-US" dirty="0">
                <a:latin typeface="+mj-lt"/>
              </a:rPr>
              <a:t>3.    Enter the amount of the unearned revenue as of June 30th.</a:t>
            </a:r>
          </a:p>
          <a:p>
            <a:endParaRPr lang="en-US" sz="900" dirty="0">
              <a:latin typeface="+mj-lt"/>
            </a:endParaRPr>
          </a:p>
          <a:p>
            <a:r>
              <a:rPr lang="en-US" dirty="0">
                <a:latin typeface="+mj-lt"/>
              </a:rPr>
              <a:t>If your agency has no unearned revenue to report or if the total amount of unearned revenues to be reported in column 3 is less than $300,000, please check “form not applicable” on the GAAP Form Control Sheet.</a:t>
            </a:r>
          </a:p>
          <a:p>
            <a:pPr marL="0" indent="0">
              <a:buNone/>
            </a:pPr>
            <a:endParaRPr lang="en-US" b="1" dirty="0">
              <a:latin typeface="+mj-lt"/>
            </a:endParaRPr>
          </a:p>
          <a:p>
            <a:pPr marL="0" indent="0">
              <a:buNone/>
            </a:pPr>
            <a:r>
              <a:rPr lang="en-US" sz="2300" b="1" dirty="0">
                <a:latin typeface="+mj-lt"/>
              </a:rPr>
              <a:t>Please compare last years’ amount to the current year amount to review the variance. If the variance is greater or less than five percent and five million dollars proved a brief explanation for the changes on the following form.</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pPr marL="0" indent="0">
              <a:buNone/>
            </a:pPr>
            <a:endParaRPr lang="en-US" dirty="0">
              <a:latin typeface="+mj-lt"/>
            </a:endParaRPr>
          </a:p>
          <a:p>
            <a:endParaRPr lang="en-US" dirty="0">
              <a:latin typeface="+mj-lt"/>
            </a:endParaRPr>
          </a:p>
          <a:p>
            <a:endParaRPr lang="en-US" dirty="0"/>
          </a:p>
        </p:txBody>
      </p:sp>
    </p:spTree>
    <p:extLst>
      <p:ext uri="{BB962C8B-B14F-4D97-AF65-F5344CB8AC3E}">
        <p14:creationId xmlns:p14="http://schemas.microsoft.com/office/powerpoint/2010/main" val="26403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t>GAAP form #4</a:t>
            </a:r>
          </a:p>
        </p:txBody>
      </p:sp>
      <p:pic>
        <p:nvPicPr>
          <p:cNvPr id="6150" name="Picture 6149">
            <a:extLst>
              <a:ext uri="{FF2B5EF4-FFF2-40B4-BE49-F238E27FC236}">
                <a16:creationId xmlns:a16="http://schemas.microsoft.com/office/drawing/2014/main" id="{7048FC32-C506-8C44-4630-D4F154015E98}"/>
              </a:ext>
            </a:extLst>
          </p:cNvPr>
          <p:cNvPicPr>
            <a:picLocks noChangeAspect="1"/>
          </p:cNvPicPr>
          <p:nvPr/>
        </p:nvPicPr>
        <p:blipFill>
          <a:blip r:embed="rId2"/>
          <a:stretch>
            <a:fillRect/>
          </a:stretch>
        </p:blipFill>
        <p:spPr>
          <a:xfrm>
            <a:off x="620837" y="1524001"/>
            <a:ext cx="8034030" cy="4648200"/>
          </a:xfrm>
          <a:prstGeom prst="rect">
            <a:avLst/>
          </a:prstGeom>
        </p:spPr>
      </p:pic>
    </p:spTree>
    <p:extLst>
      <p:ext uri="{BB962C8B-B14F-4D97-AF65-F5344CB8AC3E}">
        <p14:creationId xmlns:p14="http://schemas.microsoft.com/office/powerpoint/2010/main" val="198866965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62500" lnSpcReduction="20000"/>
          </a:bodyPr>
          <a:lstStyle/>
          <a:p>
            <a:pPr algn="ctr">
              <a:buFont typeface="Arial" panose="020B0604020202020204" pitchFamily="34" charset="0"/>
              <a:buChar char="•"/>
            </a:pPr>
            <a:r>
              <a:rPr lang="en-US" sz="2800" b="1" dirty="0">
                <a:latin typeface="+mj-lt"/>
              </a:rPr>
              <a:t>GAAP form #4 Unearned Revenue</a:t>
            </a:r>
          </a:p>
          <a:p>
            <a:pPr algn="ctr">
              <a:buFont typeface="Arial" panose="020B0604020202020204" pitchFamily="34" charset="0"/>
              <a:buChar char="•"/>
            </a:pPr>
            <a:r>
              <a:rPr lang="en-US" sz="2800" b="1" dirty="0">
                <a:latin typeface="+mj-lt"/>
              </a:rPr>
              <a:t>Examples/Cases</a:t>
            </a:r>
          </a:p>
          <a:p>
            <a:pPr algn="just"/>
            <a:r>
              <a:rPr lang="en-US" dirty="0">
                <a:latin typeface="+mj-lt"/>
              </a:rPr>
              <a:t>On June 1, 2026, your agency received $105,000 from K Corporation for the rental of a State building and recorded it under fund number 12001, Department number DOT57111, SID 18101 and revenue account number 44087.  K Corporation will use the building for in-house training during the month of September 2026.</a:t>
            </a:r>
          </a:p>
          <a:p>
            <a:pPr algn="just"/>
            <a:endParaRPr lang="en-US" dirty="0">
              <a:latin typeface="+mj-lt"/>
            </a:endParaRPr>
          </a:p>
          <a:p>
            <a:pPr algn="just"/>
            <a:r>
              <a:rPr lang="en-US" dirty="0">
                <a:latin typeface="+mj-lt"/>
              </a:rPr>
              <a:t>On June 10, 2026, your agency collected $150,000 from various companies for permits to transport merchandise across the State.  The permits are valid for 2 years.</a:t>
            </a:r>
          </a:p>
          <a:p>
            <a:pPr algn="just"/>
            <a:endParaRPr lang="en-US" dirty="0">
              <a:latin typeface="+mj-lt"/>
            </a:endParaRPr>
          </a:p>
          <a:p>
            <a:pPr algn="just"/>
            <a:r>
              <a:rPr lang="en-US" dirty="0">
                <a:latin typeface="+mj-lt"/>
              </a:rPr>
              <a:t>On September 1, 2024, the federal government awarded a $2,000,000 grant to your agency.  The grant period is from 10-1-24 thru 9-30-26 as specified by the provider.  The grant award was advanced by the provider on 10-1-24 as the State had satisfied all of the eligibility requirements by that time.  The funds were provided with the stipulation that it should be spent in equal amounts over the grant period.  The advanced funds were recorded under 12004-DOI37500-18010-44335</a:t>
            </a:r>
          </a:p>
          <a:p>
            <a:endParaRPr lang="en-US" dirty="0"/>
          </a:p>
        </p:txBody>
      </p:sp>
    </p:spTree>
    <p:extLst>
      <p:ext uri="{BB962C8B-B14F-4D97-AF65-F5344CB8AC3E}">
        <p14:creationId xmlns:p14="http://schemas.microsoft.com/office/powerpoint/2010/main" val="390256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6" name="Picture 5145">
            <a:extLst>
              <a:ext uri="{FF2B5EF4-FFF2-40B4-BE49-F238E27FC236}">
                <a16:creationId xmlns:a16="http://schemas.microsoft.com/office/drawing/2014/main" id="{5230BCBD-523D-3AE1-35FE-C96EF6AF3245}"/>
              </a:ext>
            </a:extLst>
          </p:cNvPr>
          <p:cNvPicPr>
            <a:picLocks noChangeAspect="1"/>
          </p:cNvPicPr>
          <p:nvPr/>
        </p:nvPicPr>
        <p:blipFill>
          <a:blip r:embed="rId2"/>
          <a:stretch>
            <a:fillRect/>
          </a:stretch>
        </p:blipFill>
        <p:spPr>
          <a:xfrm>
            <a:off x="304800" y="1600200"/>
            <a:ext cx="8534400" cy="5002924"/>
          </a:xfrm>
          <a:prstGeom prst="rect">
            <a:avLst/>
          </a:prstGeom>
        </p:spPr>
      </p:pic>
      <p:sp>
        <p:nvSpPr>
          <p:cNvPr id="2" name="Title 1"/>
          <p:cNvSpPr>
            <a:spLocks noGrp="1"/>
          </p:cNvSpPr>
          <p:nvPr>
            <p:ph type="title"/>
          </p:nvPr>
        </p:nvSpPr>
        <p:spPr>
          <a:xfrm>
            <a:off x="457200" y="762000"/>
            <a:ext cx="8229600" cy="627888"/>
          </a:xfrm>
        </p:spPr>
        <p:txBody>
          <a:bodyPr>
            <a:normAutofit fontScale="90000"/>
          </a:bodyPr>
          <a:lstStyle/>
          <a:p>
            <a:pPr algn="ctr"/>
            <a:r>
              <a:rPr lang="en-US" dirty="0"/>
              <a:t>GAAP Form #4 Example</a:t>
            </a:r>
          </a:p>
        </p:txBody>
      </p:sp>
      <p:sp>
        <p:nvSpPr>
          <p:cNvPr id="5147" name="TextBox 5146">
            <a:extLst>
              <a:ext uri="{FF2B5EF4-FFF2-40B4-BE49-F238E27FC236}">
                <a16:creationId xmlns:a16="http://schemas.microsoft.com/office/drawing/2014/main" id="{11E5482C-5027-8004-46E4-A620C49BBD6C}"/>
              </a:ext>
            </a:extLst>
          </p:cNvPr>
          <p:cNvSpPr txBox="1"/>
          <p:nvPr/>
        </p:nvSpPr>
        <p:spPr>
          <a:xfrm>
            <a:off x="1600200" y="4267200"/>
            <a:ext cx="4114800" cy="646331"/>
          </a:xfrm>
          <a:prstGeom prst="rect">
            <a:avLst/>
          </a:prstGeom>
          <a:noFill/>
        </p:spPr>
        <p:txBody>
          <a:bodyPr wrap="square" rtlCol="0">
            <a:spAutoFit/>
          </a:bodyPr>
          <a:lstStyle/>
          <a:p>
            <a:r>
              <a:rPr lang="en-US" dirty="0"/>
              <a:t>Case #2 is excluded because it involves licenses, permits and fees</a:t>
            </a:r>
          </a:p>
        </p:txBody>
      </p:sp>
    </p:spTree>
    <p:extLst>
      <p:ext uri="{BB962C8B-B14F-4D97-AF65-F5344CB8AC3E}">
        <p14:creationId xmlns:p14="http://schemas.microsoft.com/office/powerpoint/2010/main" val="367603177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dirty="0"/>
              <a:t>CONTROL SHEET</a:t>
            </a:r>
          </a:p>
        </p:txBody>
      </p:sp>
      <p:pic>
        <p:nvPicPr>
          <p:cNvPr id="4" name="Picture 3">
            <a:extLst>
              <a:ext uri="{FF2B5EF4-FFF2-40B4-BE49-F238E27FC236}">
                <a16:creationId xmlns:a16="http://schemas.microsoft.com/office/drawing/2014/main" id="{9B6938B9-D7E5-AD72-9EB9-D4F999373DE0}"/>
              </a:ext>
            </a:extLst>
          </p:cNvPr>
          <p:cNvPicPr>
            <a:picLocks noChangeAspect="1"/>
          </p:cNvPicPr>
          <p:nvPr/>
        </p:nvPicPr>
        <p:blipFill>
          <a:blip r:embed="rId2"/>
          <a:stretch>
            <a:fillRect/>
          </a:stretch>
        </p:blipFill>
        <p:spPr>
          <a:xfrm>
            <a:off x="914400" y="2063680"/>
            <a:ext cx="6648603" cy="3422720"/>
          </a:xfrm>
          <a:prstGeom prst="rect">
            <a:avLst/>
          </a:prstGeom>
        </p:spPr>
      </p:pic>
    </p:spTree>
    <p:extLst>
      <p:ext uri="{BB962C8B-B14F-4D97-AF65-F5344CB8AC3E}">
        <p14:creationId xmlns:p14="http://schemas.microsoft.com/office/powerpoint/2010/main" val="239466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#4</a:t>
            </a:r>
            <a:br>
              <a:rPr lang="en-US" dirty="0"/>
            </a:br>
            <a:r>
              <a:rPr lang="en-US" dirty="0"/>
              <a:t>Calculation of Unearned Revenue</a:t>
            </a:r>
          </a:p>
        </p:txBody>
      </p:sp>
      <p:grpSp>
        <p:nvGrpSpPr>
          <p:cNvPr id="3" name="Group 4">
            <a:extLst>
              <a:ext uri="{FF2B5EF4-FFF2-40B4-BE49-F238E27FC236}">
                <a16:creationId xmlns:a16="http://schemas.microsoft.com/office/drawing/2014/main" id="{3A923EE9-0027-4123-85AE-0B06D3DB6D7E}"/>
              </a:ext>
            </a:extLst>
          </p:cNvPr>
          <p:cNvGrpSpPr>
            <a:grpSpLocks noChangeAspect="1"/>
          </p:cNvGrpSpPr>
          <p:nvPr/>
        </p:nvGrpSpPr>
        <p:grpSpPr bwMode="auto">
          <a:xfrm>
            <a:off x="457200" y="2293938"/>
            <a:ext cx="8229600" cy="3722687"/>
            <a:chOff x="288" y="1445"/>
            <a:chExt cx="5184" cy="2345"/>
          </a:xfrm>
        </p:grpSpPr>
        <p:sp>
          <p:nvSpPr>
            <p:cNvPr id="4" name="AutoShape 3">
              <a:extLst>
                <a:ext uri="{FF2B5EF4-FFF2-40B4-BE49-F238E27FC236}">
                  <a16:creationId xmlns:a16="http://schemas.microsoft.com/office/drawing/2014/main" id="{B95925B9-D6AF-4C55-9EB7-8E7A9A49D570}"/>
                </a:ext>
              </a:extLst>
            </p:cNvPr>
            <p:cNvSpPr>
              <a:spLocks noChangeAspect="1" noChangeArrowheads="1" noTextEdit="1"/>
            </p:cNvSpPr>
            <p:nvPr/>
          </p:nvSpPr>
          <p:spPr bwMode="auto">
            <a:xfrm>
              <a:off x="288" y="1445"/>
              <a:ext cx="5184"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1A468A1D-B8B3-4177-9220-3DE637CA8E35}"/>
                </a:ext>
              </a:extLst>
            </p:cNvPr>
            <p:cNvSpPr>
              <a:spLocks noChangeArrowheads="1"/>
            </p:cNvSpPr>
            <p:nvPr/>
          </p:nvSpPr>
          <p:spPr bwMode="auto">
            <a:xfrm>
              <a:off x="328" y="1477"/>
              <a:ext cx="3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Grant monies received in advance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EAFA5CFC-32F9-4856-BA76-05EA84D9840B}"/>
                </a:ext>
              </a:extLst>
            </p:cNvPr>
            <p:cNvSpPr>
              <a:spLocks noChangeArrowheads="1"/>
            </p:cNvSpPr>
            <p:nvPr/>
          </p:nvSpPr>
          <p:spPr bwMode="auto">
            <a:xfrm>
              <a:off x="328" y="1757"/>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from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6A8A1CD8-2429-48DC-855B-8897E4DAA493}"/>
                </a:ext>
              </a:extLst>
            </p:cNvPr>
            <p:cNvSpPr>
              <a:spLocks noChangeArrowheads="1"/>
            </p:cNvSpPr>
            <p:nvPr/>
          </p:nvSpPr>
          <p:spPr bwMode="auto">
            <a:xfrm>
              <a:off x="4464" y="1757"/>
              <a:ext cx="9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2,000,000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6EC44E92-1D9C-4928-8C04-5AF500580026}"/>
                </a:ext>
              </a:extLst>
            </p:cNvPr>
            <p:cNvSpPr>
              <a:spLocks noChangeArrowheads="1"/>
            </p:cNvSpPr>
            <p:nvPr/>
          </p:nvSpPr>
          <p:spPr bwMode="auto">
            <a:xfrm>
              <a:off x="4288" y="1757"/>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515F68D5-59E9-4651-A3D0-F6C628FFA4D2}"/>
                </a:ext>
              </a:extLst>
            </p:cNvPr>
            <p:cNvSpPr>
              <a:spLocks noChangeArrowheads="1"/>
            </p:cNvSpPr>
            <p:nvPr/>
          </p:nvSpPr>
          <p:spPr bwMode="auto">
            <a:xfrm>
              <a:off x="4448" y="1757"/>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E4E08BAE-1770-41FC-ABAE-113F4887EE58}"/>
                </a:ext>
              </a:extLst>
            </p:cNvPr>
            <p:cNvSpPr>
              <a:spLocks noChangeArrowheads="1"/>
            </p:cNvSpPr>
            <p:nvPr/>
          </p:nvSpPr>
          <p:spPr bwMode="auto">
            <a:xfrm>
              <a:off x="328" y="2317"/>
              <a:ext cx="3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Less: Grant monies required to be spent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5FEE0505-0DE8-4282-A64F-8B6FD50BB20C}"/>
                </a:ext>
              </a:extLst>
            </p:cNvPr>
            <p:cNvSpPr>
              <a:spLocks noChangeArrowheads="1"/>
            </p:cNvSpPr>
            <p:nvPr/>
          </p:nvSpPr>
          <p:spPr bwMode="auto">
            <a:xfrm>
              <a:off x="328" y="2622"/>
              <a:ext cx="2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during current fiscal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D416A82D-4722-45F9-A24D-FAC724B1F343}"/>
                </a:ext>
              </a:extLst>
            </p:cNvPr>
            <p:cNvSpPr>
              <a:spLocks noChangeArrowheads="1"/>
            </p:cNvSpPr>
            <p:nvPr/>
          </p:nvSpPr>
          <p:spPr bwMode="auto">
            <a:xfrm>
              <a:off x="4464" y="2622"/>
              <a:ext cx="9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E061B28-E4BA-4381-B710-65500A8F9294}"/>
                </a:ext>
              </a:extLst>
            </p:cNvPr>
            <p:cNvSpPr>
              <a:spLocks noChangeArrowheads="1"/>
            </p:cNvSpPr>
            <p:nvPr/>
          </p:nvSpPr>
          <p:spPr bwMode="auto">
            <a:xfrm>
              <a:off x="4288" y="262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BFBBD217-07CC-4AE0-8C41-DF673F2A02E1}"/>
                </a:ext>
              </a:extLst>
            </p:cNvPr>
            <p:cNvSpPr>
              <a:spLocks noChangeArrowheads="1"/>
            </p:cNvSpPr>
            <p:nvPr/>
          </p:nvSpPr>
          <p:spPr bwMode="auto">
            <a:xfrm>
              <a:off x="4272" y="2870"/>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a:extLst>
                <a:ext uri="{FF2B5EF4-FFF2-40B4-BE49-F238E27FC236}">
                  <a16:creationId xmlns:a16="http://schemas.microsoft.com/office/drawing/2014/main" id="{63B0002B-19AC-4302-94F2-4B727FFBA03E}"/>
                </a:ext>
              </a:extLst>
            </p:cNvPr>
            <p:cNvSpPr>
              <a:spLocks noChangeArrowheads="1"/>
            </p:cNvSpPr>
            <p:nvPr/>
          </p:nvSpPr>
          <p:spPr bwMode="auto">
            <a:xfrm>
              <a:off x="4456" y="2622"/>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52785CAE-6B0A-4AA7-9AED-CA0F713AD05E}"/>
                </a:ext>
              </a:extLst>
            </p:cNvPr>
            <p:cNvSpPr>
              <a:spLocks noChangeArrowheads="1"/>
            </p:cNvSpPr>
            <p:nvPr/>
          </p:nvSpPr>
          <p:spPr bwMode="auto">
            <a:xfrm>
              <a:off x="328" y="2926"/>
              <a:ext cx="233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rgbClr val="000000"/>
                  </a:solidFill>
                  <a:effectLst/>
                  <a:latin typeface="Times New Roman" panose="02020603050405020304" pitchFamily="18" charset="0"/>
                </a:rPr>
                <a:t>Deferred Revenue 6-30-26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7">
              <a:extLst>
                <a:ext uri="{FF2B5EF4-FFF2-40B4-BE49-F238E27FC236}">
                  <a16:creationId xmlns:a16="http://schemas.microsoft.com/office/drawing/2014/main" id="{964244E1-48F4-4220-ABCA-553A7B635673}"/>
                </a:ext>
              </a:extLst>
            </p:cNvPr>
            <p:cNvSpPr>
              <a:spLocks noChangeArrowheads="1"/>
            </p:cNvSpPr>
            <p:nvPr/>
          </p:nvSpPr>
          <p:spPr bwMode="auto">
            <a:xfrm>
              <a:off x="4464" y="2918"/>
              <a:ext cx="96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2150380C-02FB-4DCB-8B07-941641AB7F3E}"/>
                </a:ext>
              </a:extLst>
            </p:cNvPr>
            <p:cNvSpPr>
              <a:spLocks noChangeArrowheads="1"/>
            </p:cNvSpPr>
            <p:nvPr/>
          </p:nvSpPr>
          <p:spPr bwMode="auto">
            <a:xfrm>
              <a:off x="4288" y="2918"/>
              <a:ext cx="25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B158389E-F688-47F3-80C8-867D27BA4A61}"/>
                </a:ext>
              </a:extLst>
            </p:cNvPr>
            <p:cNvSpPr>
              <a:spLocks noChangeArrowheads="1"/>
            </p:cNvSpPr>
            <p:nvPr/>
          </p:nvSpPr>
          <p:spPr bwMode="auto">
            <a:xfrm>
              <a:off x="4272" y="3166"/>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a:extLst>
                <a:ext uri="{FF2B5EF4-FFF2-40B4-BE49-F238E27FC236}">
                  <a16:creationId xmlns:a16="http://schemas.microsoft.com/office/drawing/2014/main" id="{F2B99317-3DAC-48C5-AE7F-15C571B6BF04}"/>
                </a:ext>
              </a:extLst>
            </p:cNvPr>
            <p:cNvSpPr>
              <a:spLocks noChangeArrowheads="1"/>
            </p:cNvSpPr>
            <p:nvPr/>
          </p:nvSpPr>
          <p:spPr bwMode="auto">
            <a:xfrm>
              <a:off x="4272" y="3182"/>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
              <a:extLst>
                <a:ext uri="{FF2B5EF4-FFF2-40B4-BE49-F238E27FC236}">
                  <a16:creationId xmlns:a16="http://schemas.microsoft.com/office/drawing/2014/main" id="{84BD2F85-8B75-43A4-8EA9-216E5846AC21}"/>
                </a:ext>
              </a:extLst>
            </p:cNvPr>
            <p:cNvSpPr>
              <a:spLocks noChangeArrowheads="1"/>
            </p:cNvSpPr>
            <p:nvPr/>
          </p:nvSpPr>
          <p:spPr bwMode="auto">
            <a:xfrm>
              <a:off x="4456" y="2918"/>
              <a:ext cx="1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
              <a:extLst>
                <a:ext uri="{FF2B5EF4-FFF2-40B4-BE49-F238E27FC236}">
                  <a16:creationId xmlns:a16="http://schemas.microsoft.com/office/drawing/2014/main" id="{470655DF-BBEB-43EB-9189-2938338E619B}"/>
                </a:ext>
              </a:extLst>
            </p:cNvPr>
            <p:cNvSpPr>
              <a:spLocks noChangeArrowheads="1"/>
            </p:cNvSpPr>
            <p:nvPr/>
          </p:nvSpPr>
          <p:spPr bwMode="auto">
            <a:xfrm>
              <a:off x="328" y="3222"/>
              <a:ext cx="2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(Amount required to be spent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7E3779A0-7584-4B06-A93B-9498F4A80CB3}"/>
                </a:ext>
              </a:extLst>
            </p:cNvPr>
            <p:cNvSpPr>
              <a:spLocks noChangeArrowheads="1"/>
            </p:cNvSpPr>
            <p:nvPr/>
          </p:nvSpPr>
          <p:spPr bwMode="auto">
            <a:xfrm>
              <a:off x="328" y="3502"/>
              <a:ext cx="17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next fiscal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15662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5</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GAAP form #5-Contractual Obligations</a:t>
            </a:r>
          </a:p>
        </p:txBody>
      </p:sp>
      <p:pic>
        <p:nvPicPr>
          <p:cNvPr id="7" name="Content Placeholder 6">
            <a:extLst>
              <a:ext uri="{FF2B5EF4-FFF2-40B4-BE49-F238E27FC236}">
                <a16:creationId xmlns:a16="http://schemas.microsoft.com/office/drawing/2014/main" id="{89F8FE9F-7571-3CB7-C166-1EB021D7D457}"/>
              </a:ext>
            </a:extLst>
          </p:cNvPr>
          <p:cNvPicPr>
            <a:picLocks noGrp="1" noChangeAspect="1"/>
          </p:cNvPicPr>
          <p:nvPr>
            <p:ph idx="1"/>
          </p:nvPr>
        </p:nvPicPr>
        <p:blipFill>
          <a:blip r:embed="rId2"/>
          <a:stretch>
            <a:fillRect/>
          </a:stretch>
        </p:blipFill>
        <p:spPr>
          <a:xfrm>
            <a:off x="520043" y="1847088"/>
            <a:ext cx="8353348" cy="4706112"/>
          </a:xfrm>
        </p:spPr>
      </p:pic>
    </p:spTree>
    <p:extLst>
      <p:ext uri="{BB962C8B-B14F-4D97-AF65-F5344CB8AC3E}">
        <p14:creationId xmlns:p14="http://schemas.microsoft.com/office/powerpoint/2010/main" val="31252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2">
                    <a:lumMod val="25000"/>
                  </a:schemeClr>
                </a:solidFill>
              </a:rPr>
              <a:t>Why Contractual Obligations?</a:t>
            </a:r>
          </a:p>
        </p:txBody>
      </p:sp>
      <p:sp>
        <p:nvSpPr>
          <p:cNvPr id="3" name="Content Placeholder 2"/>
          <p:cNvSpPr>
            <a:spLocks noGrp="1"/>
          </p:cNvSpPr>
          <p:nvPr>
            <p:ph idx="1"/>
          </p:nvPr>
        </p:nvSpPr>
        <p:spPr/>
        <p:txBody>
          <a:bodyPr/>
          <a:lstStyle/>
          <a:p>
            <a:pPr marL="0" indent="0" algn="ctr">
              <a:buNone/>
            </a:pPr>
            <a:r>
              <a:rPr lang="en-US" sz="4000" b="1" dirty="0">
                <a:solidFill>
                  <a:schemeClr val="bg2">
                    <a:lumMod val="25000"/>
                  </a:schemeClr>
                </a:solidFill>
                <a:latin typeface="+mj-lt"/>
              </a:rPr>
              <a:t>When no liabilities have yet been incurred!!!</a:t>
            </a:r>
          </a:p>
          <a:p>
            <a:pPr lvl="1"/>
            <a:r>
              <a:rPr lang="en-US" dirty="0">
                <a:latin typeface="+mj-lt"/>
              </a:rPr>
              <a:t>For a required footnote only</a:t>
            </a:r>
          </a:p>
          <a:p>
            <a:pPr lvl="2"/>
            <a:r>
              <a:rPr lang="en-US" dirty="0">
                <a:latin typeface="+mj-lt"/>
              </a:rPr>
              <a:t>per NCGA interpretation 6 paragraph 4 and GASB Statement No.1</a:t>
            </a:r>
          </a:p>
          <a:p>
            <a:pPr lvl="1"/>
            <a:endParaRPr lang="en-US" dirty="0">
              <a:latin typeface="+mj-lt"/>
            </a:endParaRPr>
          </a:p>
          <a:p>
            <a:pPr lvl="1"/>
            <a:r>
              <a:rPr lang="en-US" dirty="0">
                <a:latin typeface="+mj-lt"/>
              </a:rPr>
              <a:t>For what purpose?</a:t>
            </a:r>
          </a:p>
          <a:p>
            <a:pPr lvl="2"/>
            <a:r>
              <a:rPr lang="en-US" dirty="0">
                <a:latin typeface="+mj-lt"/>
              </a:rPr>
              <a:t>Required for Bond Buyer capital debt analysis</a:t>
            </a:r>
          </a:p>
          <a:p>
            <a:pPr lvl="2"/>
            <a:r>
              <a:rPr lang="en-US" dirty="0">
                <a:latin typeface="+mj-lt"/>
              </a:rPr>
              <a:t>To facilitate maximum bond issuer/taxpayer stress analysis</a:t>
            </a:r>
          </a:p>
        </p:txBody>
      </p:sp>
    </p:spTree>
    <p:extLst>
      <p:ext uri="{BB962C8B-B14F-4D97-AF65-F5344CB8AC3E}">
        <p14:creationId xmlns:p14="http://schemas.microsoft.com/office/powerpoint/2010/main" val="324068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pPr algn="ctr"/>
            <a:r>
              <a:rPr lang="en-US" u="sng" dirty="0">
                <a:latin typeface="+mj-lt"/>
              </a:rPr>
              <a:t>Reporting Contractual Obligations </a:t>
            </a:r>
            <a:r>
              <a:rPr lang="en-US" b="1" u="sng" dirty="0">
                <a:latin typeface="+mj-lt"/>
              </a:rPr>
              <a:t>– All agency contracts</a:t>
            </a:r>
          </a:p>
          <a:p>
            <a:pPr algn="just"/>
            <a:r>
              <a:rPr lang="en-US" dirty="0">
                <a:latin typeface="+mj-lt"/>
              </a:rPr>
              <a:t>For ACFR reporting of Contractual Obligations using GAAP form #5, State agencies must determine their unspent/unexpended balances on long-term  contracts that remain outstanding and in effect at the end of the fiscal year that represent agreements that are expected to obligate the State to spending money for goods and services to be provided/performed in the future.   NCGA Interpretation 6, paragraph 4, requires the State to disclose such so-called “significant commitments” in the notes to its financial statements.   </a:t>
            </a:r>
          </a:p>
          <a:p>
            <a:pPr algn="just"/>
            <a:r>
              <a:rPr lang="en-US" dirty="0">
                <a:latin typeface="+mj-lt"/>
              </a:rPr>
              <a:t>Examples of such commitments include unexpended balances on multi-year purchase orders, multi-year contracts and statutory commitments as defined by annual public acts of the legislature that are outstanding at year end containing a certainty of identifiable future payments for goods and services that are expected to be provided/performed after June 30th such as multi-year contracts for non-employee personal service, construction, software maintenance and (debt related) financial advisors, having amendments effective prior to year end. (Please exclude investment advisor contracts as such commitments pertain to the management of funds reported as being apart from the primary government).</a:t>
            </a:r>
          </a:p>
          <a:p>
            <a:endParaRPr lang="en-US" dirty="0"/>
          </a:p>
        </p:txBody>
      </p:sp>
    </p:spTree>
    <p:extLst>
      <p:ext uri="{BB962C8B-B14F-4D97-AF65-F5344CB8AC3E}">
        <p14:creationId xmlns:p14="http://schemas.microsoft.com/office/powerpoint/2010/main" val="2051192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algn="ctr"/>
            <a:r>
              <a:rPr lang="en-US" sz="2400" u="sng" dirty="0">
                <a:latin typeface="+mj-lt"/>
              </a:rPr>
              <a:t>Reporting Contractual Obligations </a:t>
            </a:r>
            <a:r>
              <a:rPr lang="en-US" sz="2400" b="1" u="sng" dirty="0">
                <a:latin typeface="+mj-lt"/>
              </a:rPr>
              <a:t>– Statewide contracts</a:t>
            </a:r>
          </a:p>
          <a:p>
            <a:pPr algn="just"/>
            <a:r>
              <a:rPr lang="en-US" dirty="0">
                <a:latin typeface="+mj-lt"/>
              </a:rPr>
              <a:t>For purposes of the State of Connecticut’s GAAP form #5, the phrase “statewide contract” refers to a contract in effect at year end that was originated by a single agency (Smart agency) but is administrated by multiple agencies (Administrative agencies) participating in the State’s recognition of potential liabilities likely to occur in future years under such existing statewide contracts.  </a:t>
            </a:r>
          </a:p>
          <a:p>
            <a:pPr algn="just"/>
            <a:r>
              <a:rPr lang="en-US" dirty="0">
                <a:latin typeface="+mj-lt"/>
              </a:rPr>
              <a:t>In the statewide contract situation, the Administrative agency is in the best position to report its future obligations and justify the need to exclude contracts where the contract amount cannot be determined.  To facilitate reporting of statewide contracts, the Smart agency may need to communicate with multiple Administrative agencies if there are any restrictions such as limitations on a participating agency’s allocation on a particular contract.  </a:t>
            </a:r>
          </a:p>
          <a:p>
            <a:pPr algn="just"/>
            <a:r>
              <a:rPr lang="en-US" dirty="0">
                <a:latin typeface="+mj-lt"/>
              </a:rPr>
              <a:t>It is best for the Administrative agency to exclude contracts where the amount is not determinable rather than making extra-ordinary efforts to estimate such amounts.</a:t>
            </a:r>
          </a:p>
          <a:p>
            <a:endParaRPr lang="en-US" dirty="0"/>
          </a:p>
        </p:txBody>
      </p:sp>
    </p:spTree>
    <p:extLst>
      <p:ext uri="{BB962C8B-B14F-4D97-AF65-F5344CB8AC3E}">
        <p14:creationId xmlns:p14="http://schemas.microsoft.com/office/powerpoint/2010/main" val="3189473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78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066800"/>
            <a:ext cx="8229600" cy="5486400"/>
          </a:xfrm>
        </p:spPr>
        <p:txBody>
          <a:bodyPr>
            <a:noAutofit/>
          </a:bodyPr>
          <a:lstStyle/>
          <a:p>
            <a:pPr marL="0" indent="0" algn="ctr">
              <a:buNone/>
            </a:pPr>
            <a:r>
              <a:rPr lang="en-US" sz="1400" b="1" u="sng" dirty="0">
                <a:latin typeface="+mj-lt"/>
              </a:rPr>
              <a:t>GAAP forms #5 requirements for reporting contractual obligation amounts over $300,000 include</a:t>
            </a:r>
            <a:r>
              <a:rPr lang="en-US" sz="1400" dirty="0">
                <a:latin typeface="+mj-lt"/>
              </a:rPr>
              <a:t>;</a:t>
            </a:r>
          </a:p>
          <a:p>
            <a:pPr algn="just"/>
            <a:r>
              <a:rPr lang="en-US" sz="1600" dirty="0">
                <a:latin typeface="+mj-lt"/>
              </a:rPr>
              <a:t>The contract with a vendor/contractor must be </a:t>
            </a:r>
            <a:r>
              <a:rPr lang="en-US" sz="1600" u="sng" dirty="0">
                <a:latin typeface="+mj-lt"/>
              </a:rPr>
              <a:t>in effect as of the end of the fiscal year</a:t>
            </a:r>
            <a:r>
              <a:rPr lang="en-US" sz="1600" dirty="0">
                <a:latin typeface="+mj-lt"/>
              </a:rPr>
              <a:t>.   </a:t>
            </a:r>
          </a:p>
          <a:p>
            <a:endParaRPr lang="en-US" sz="800" dirty="0">
              <a:latin typeface="+mj-lt"/>
            </a:endParaRPr>
          </a:p>
          <a:p>
            <a:pPr algn="just"/>
            <a:r>
              <a:rPr lang="en-US" sz="1600" u="sng" dirty="0">
                <a:latin typeface="+mj-lt"/>
              </a:rPr>
              <a:t>The contract amount must be determinable.  </a:t>
            </a:r>
            <a:r>
              <a:rPr lang="en-US" sz="1600" dirty="0">
                <a:latin typeface="+mj-lt"/>
              </a:rPr>
              <a:t>Therefore, exclude arrangements that are conditional as to the States’ obligation to a particular vendor.  For example an arrangement may stipulate “if we buy from you, we will take a 50% discount because of our annual volume…” or “If we engage your services our commitment is not to exceed”…  It is best for the State to exclude contracts where the amount is not determinable rather than making extra-ordinary efforts to estimate such amounts.  On the other hand, information useful in making the determination of the contract amount may be included with encumbrance transactions that can be drawn initially from Core-CT or by visiting the legislative management or OFA’s website for public acts initiated in the prior year that effect the fiscal year being reported on</a:t>
            </a:r>
            <a:r>
              <a:rPr lang="en-US" sz="1400" dirty="0">
                <a:latin typeface="+mj-lt"/>
              </a:rPr>
              <a:t>.</a:t>
            </a:r>
          </a:p>
          <a:p>
            <a:pPr algn="just"/>
            <a:endParaRPr lang="en-US" sz="800" dirty="0">
              <a:latin typeface="+mj-lt"/>
            </a:endParaRPr>
          </a:p>
          <a:p>
            <a:pPr algn="just"/>
            <a:r>
              <a:rPr lang="en-US" sz="1600" dirty="0">
                <a:latin typeface="+mj-lt"/>
              </a:rPr>
              <a:t>The contract in effect at year end must be a </a:t>
            </a:r>
            <a:r>
              <a:rPr lang="en-US" sz="1600" u="sng" dirty="0">
                <a:latin typeface="+mj-lt"/>
              </a:rPr>
              <a:t>multi-year contract </a:t>
            </a:r>
            <a:r>
              <a:rPr lang="en-US" sz="1600" dirty="0">
                <a:latin typeface="+mj-lt"/>
              </a:rPr>
              <a:t>so that there is no doubt that the obligations are NOT represented as liabilities on the financial statements as of the end of the fiscal year.  Therefore, subtract from the determinable contract amount any accrued liabilities that are recorded on the Mod_Accrl ledger at year end including contract payments, contract retainage and amounts listed on the year end accrual reports for wages and accounts payable, as applicable</a:t>
            </a:r>
            <a:r>
              <a:rPr lang="en-US" sz="1400" dirty="0">
                <a:latin typeface="+mj-lt"/>
              </a:rPr>
              <a:t>.</a:t>
            </a:r>
          </a:p>
          <a:p>
            <a:pPr algn="just"/>
            <a:endParaRPr lang="en-US" sz="800" dirty="0">
              <a:latin typeface="+mj-lt"/>
            </a:endParaRPr>
          </a:p>
          <a:p>
            <a:pPr algn="just"/>
            <a:r>
              <a:rPr lang="en-US" sz="1600" dirty="0">
                <a:latin typeface="+mj-lt"/>
              </a:rPr>
              <a:t>The </a:t>
            </a:r>
            <a:r>
              <a:rPr lang="en-US" sz="1600" u="sng" dirty="0">
                <a:latin typeface="+mj-lt"/>
              </a:rPr>
              <a:t>funding source</a:t>
            </a:r>
            <a:r>
              <a:rPr lang="en-US" sz="1600" dirty="0">
                <a:latin typeface="+mj-lt"/>
              </a:rPr>
              <a:t>; include obligations as above funded by federal and/or non-federal (taxpayer) resources.  It is best if the contract obligations can be separated between federal and non-federal because the non-federal is of greater interest to the capital analyst.</a:t>
            </a:r>
          </a:p>
        </p:txBody>
      </p:sp>
    </p:spTree>
    <p:extLst>
      <p:ext uri="{BB962C8B-B14F-4D97-AF65-F5344CB8AC3E}">
        <p14:creationId xmlns:p14="http://schemas.microsoft.com/office/powerpoint/2010/main" val="66727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Added Instruction for GAAP form 5</a:t>
            </a:r>
          </a:p>
        </p:txBody>
      </p:sp>
      <p:sp>
        <p:nvSpPr>
          <p:cNvPr id="3" name="Content Placeholder 2"/>
          <p:cNvSpPr>
            <a:spLocks noGrp="1"/>
          </p:cNvSpPr>
          <p:nvPr>
            <p:ph idx="1"/>
          </p:nvPr>
        </p:nvSpPr>
        <p:spPr/>
        <p:txBody>
          <a:bodyPr>
            <a:normAutofit fontScale="62500" lnSpcReduction="20000"/>
          </a:bodyPr>
          <a:lstStyle/>
          <a:p>
            <a:pPr algn="just"/>
            <a:r>
              <a:rPr lang="en-US" dirty="0">
                <a:latin typeface="+mj-lt"/>
              </a:rPr>
              <a:t>The meaning of “long-term”, when reporting contractual obligations, goes beyond the balance sheet use of that phrase.  The phrase “long-term”, in the context of contractual obligations, means an agency may continue, beyond the end of the fiscal year, to be contractually committed to spend money in future years at which time a future liability would be recognized.  Such commitments are disclosed as State obligations in the footnotes to the financial statements and are used by capital market analysts to evaluate a government’s liquidity under maximum conditions of financial stress.  Such commitments of the primary government are </a:t>
            </a:r>
            <a:r>
              <a:rPr lang="en-US" u="sng" dirty="0">
                <a:latin typeface="+mj-lt"/>
              </a:rPr>
              <a:t>NOT</a:t>
            </a:r>
            <a:r>
              <a:rPr lang="en-US" dirty="0">
                <a:latin typeface="+mj-lt"/>
              </a:rPr>
              <a:t> authorized funding such as “continuing appropriations in budgeted funds” nor are they equivalent to carry forward balances on non-budgeted or multi-year bond funds. When determining contractual obligations, the funding source matters only to the separation of federal from non-federal obligation amounts.</a:t>
            </a:r>
          </a:p>
          <a:p>
            <a:pPr algn="just"/>
            <a:endParaRPr lang="en-US" dirty="0">
              <a:latin typeface="+mj-lt"/>
            </a:endParaRPr>
          </a:p>
          <a:p>
            <a:pPr algn="just"/>
            <a:r>
              <a:rPr lang="en-US" dirty="0">
                <a:latin typeface="+mj-lt"/>
              </a:rPr>
              <a:t>Generally, commitments to provide services or to acquire assets in the future do not result in liabilities at the time of the commitment. Obligations are defined for GAAP form 5 purposes as contracts, (not so-called conditional arrangements) that are in effect at the end of the fiscal year, to spend money to pay for goods or services to be provided in the future.  Such transactions are </a:t>
            </a:r>
            <a:r>
              <a:rPr lang="en-US" u="sng" dirty="0">
                <a:latin typeface="+mj-lt"/>
              </a:rPr>
              <a:t>NOT</a:t>
            </a:r>
            <a:r>
              <a:rPr lang="en-US" dirty="0">
                <a:latin typeface="+mj-lt"/>
              </a:rPr>
              <a:t> and will </a:t>
            </a:r>
            <a:r>
              <a:rPr lang="en-US" b="1" u="sng" dirty="0">
                <a:latin typeface="+mj-lt"/>
              </a:rPr>
              <a:t>NOT</a:t>
            </a:r>
            <a:r>
              <a:rPr lang="en-US" dirty="0">
                <a:latin typeface="+mj-lt"/>
              </a:rPr>
              <a:t> have been recorded, on the State’s general ledger for financial reporting purposes as liabilities including encumbrances at the end of the fiscal year.</a:t>
            </a:r>
          </a:p>
        </p:txBody>
      </p:sp>
    </p:spTree>
    <p:extLst>
      <p:ext uri="{BB962C8B-B14F-4D97-AF65-F5344CB8AC3E}">
        <p14:creationId xmlns:p14="http://schemas.microsoft.com/office/powerpoint/2010/main" val="1488845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#5</a:t>
            </a:r>
          </a:p>
        </p:txBody>
      </p:sp>
      <p:sp>
        <p:nvSpPr>
          <p:cNvPr id="3" name="Content Placeholder 2"/>
          <p:cNvSpPr>
            <a:spLocks noGrp="1"/>
          </p:cNvSpPr>
          <p:nvPr>
            <p:ph idx="1"/>
          </p:nvPr>
        </p:nvSpPr>
        <p:spPr/>
        <p:txBody>
          <a:bodyPr>
            <a:noAutofit/>
          </a:bodyPr>
          <a:lstStyle/>
          <a:p>
            <a:r>
              <a:rPr lang="en-US" sz="2800" dirty="0">
                <a:latin typeface="+mj-lt"/>
              </a:rPr>
              <a:t>If your agency has any contracts that meet the above requirements, please complete columns 1 and 2 of GAAP Form No. 5 as described below.</a:t>
            </a:r>
          </a:p>
          <a:p>
            <a:endParaRPr lang="en-US" sz="2800" dirty="0">
              <a:latin typeface="+mj-lt"/>
            </a:endParaRPr>
          </a:p>
          <a:p>
            <a:pPr marL="514350" indent="-514350">
              <a:buFont typeface="+mj-lt"/>
              <a:buAutoNum type="arabicPeriod"/>
            </a:pPr>
            <a:r>
              <a:rPr lang="en-US" sz="2800" dirty="0">
                <a:latin typeface="+mj-lt"/>
              </a:rPr>
              <a:t>  Enter a description of the contract(s).</a:t>
            </a:r>
          </a:p>
          <a:p>
            <a:pPr marL="514350" indent="-514350">
              <a:buFont typeface="+mj-lt"/>
              <a:buAutoNum type="arabicPeriod"/>
            </a:pPr>
            <a:r>
              <a:rPr lang="en-US" sz="2800" dirty="0">
                <a:latin typeface="+mj-lt"/>
              </a:rPr>
              <a:t>  Enter the amount of the contractual obligation 	of the State as of June 30th.  This amount is 	calculated as follows:</a:t>
            </a:r>
          </a:p>
          <a:p>
            <a:endParaRPr lang="en-US" sz="2800" dirty="0"/>
          </a:p>
        </p:txBody>
      </p:sp>
    </p:spTree>
    <p:extLst>
      <p:ext uri="{BB962C8B-B14F-4D97-AF65-F5344CB8AC3E}">
        <p14:creationId xmlns:p14="http://schemas.microsoft.com/office/powerpoint/2010/main" val="2077826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calculation of the contractual obligation amount</a:t>
            </a:r>
          </a:p>
        </p:txBody>
      </p:sp>
      <p:sp>
        <p:nvSpPr>
          <p:cNvPr id="3" name="Content Placeholder 2"/>
          <p:cNvSpPr>
            <a:spLocks noGrp="1"/>
          </p:cNvSpPr>
          <p:nvPr>
            <p:ph idx="1"/>
          </p:nvPr>
        </p:nvSpPr>
        <p:spPr/>
        <p:txBody>
          <a:bodyPr>
            <a:normAutofit fontScale="70000" lnSpcReduction="20000"/>
          </a:bodyPr>
          <a:lstStyle/>
          <a:p>
            <a:pPr lvl="1"/>
            <a:r>
              <a:rPr lang="en-US" dirty="0">
                <a:latin typeface="+mj-lt"/>
              </a:rPr>
              <a:t>Contract Amount</a:t>
            </a:r>
          </a:p>
          <a:p>
            <a:pPr lvl="1"/>
            <a:r>
              <a:rPr lang="en-US" dirty="0">
                <a:latin typeface="+mj-lt"/>
              </a:rPr>
              <a:t>minus payments made on the contract through June 30th,</a:t>
            </a:r>
          </a:p>
          <a:p>
            <a:pPr lvl="1"/>
            <a:r>
              <a:rPr lang="en-US" dirty="0">
                <a:latin typeface="+mj-lt"/>
              </a:rPr>
              <a:t>minus open invoices owed on the contract as of June 30th,</a:t>
            </a:r>
          </a:p>
          <a:p>
            <a:pPr lvl="1"/>
            <a:r>
              <a:rPr lang="en-US" dirty="0">
                <a:latin typeface="+mj-lt"/>
              </a:rPr>
              <a:t>minus amounts retained on the contract through June 30th, if any      </a:t>
            </a:r>
          </a:p>
          <a:p>
            <a:pPr lvl="1"/>
            <a:r>
              <a:rPr lang="en-US" dirty="0">
                <a:latin typeface="+mj-lt"/>
              </a:rPr>
              <a:t>equals the Contractual Obligation</a:t>
            </a:r>
          </a:p>
          <a:p>
            <a:endParaRPr lang="en-US" dirty="0">
              <a:latin typeface="+mj-lt"/>
            </a:endParaRPr>
          </a:p>
          <a:p>
            <a:pPr algn="just"/>
            <a:r>
              <a:rPr lang="en-US" dirty="0">
                <a:latin typeface="+mj-lt"/>
              </a:rPr>
              <a:t>The contract amount should include any </a:t>
            </a:r>
            <a:r>
              <a:rPr lang="en-US" b="1" dirty="0">
                <a:latin typeface="+mj-lt"/>
              </a:rPr>
              <a:t>contract revisions</a:t>
            </a:r>
            <a:r>
              <a:rPr lang="en-US" dirty="0">
                <a:latin typeface="+mj-lt"/>
              </a:rPr>
              <a:t> that were in effect on June 30th. </a:t>
            </a:r>
          </a:p>
          <a:p>
            <a:pPr algn="just"/>
            <a:r>
              <a:rPr lang="en-US" dirty="0">
                <a:latin typeface="+mj-lt"/>
              </a:rPr>
              <a:t>If the contract amount can not be determined or reasonably estimated, no contractual obligation amount would be reported on this form. </a:t>
            </a:r>
          </a:p>
          <a:p>
            <a:pPr algn="just"/>
            <a:r>
              <a:rPr lang="en-US" dirty="0">
                <a:latin typeface="+mj-lt"/>
              </a:rPr>
              <a:t>Invoices owed on the contract as of June 30th should be only for goods or services received on or prior to June 30th.</a:t>
            </a:r>
          </a:p>
          <a:p>
            <a:pPr algn="just"/>
            <a:endParaRPr lang="en-US" dirty="0">
              <a:latin typeface="+mj-lt"/>
            </a:endParaRPr>
          </a:p>
          <a:p>
            <a:pPr marL="0" indent="0" algn="just">
              <a:buNone/>
            </a:pPr>
            <a:r>
              <a:rPr lang="en-US" b="1" dirty="0">
                <a:latin typeface="+mj-lt"/>
              </a:rPr>
              <a:t>Please compare last years’ amount to the current year amount to review the variance. If the variance is greater or less than five percent and five million dollars, please provide a brief explanation for the changes on the following form.</a:t>
            </a:r>
          </a:p>
        </p:txBody>
      </p:sp>
    </p:spTree>
    <p:extLst>
      <p:ext uri="{BB962C8B-B14F-4D97-AF65-F5344CB8AC3E}">
        <p14:creationId xmlns:p14="http://schemas.microsoft.com/office/powerpoint/2010/main" val="88495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pPr algn="ctr"/>
            <a:r>
              <a:rPr lang="en-US" dirty="0"/>
              <a:t>GENERAL INSTRUCTIONS</a:t>
            </a:r>
          </a:p>
        </p:txBody>
      </p:sp>
      <p:pic>
        <p:nvPicPr>
          <p:cNvPr id="5" name="Picture 4">
            <a:extLst>
              <a:ext uri="{FF2B5EF4-FFF2-40B4-BE49-F238E27FC236}">
                <a16:creationId xmlns:a16="http://schemas.microsoft.com/office/drawing/2014/main" id="{40943BF4-0770-E817-6518-DF8B939B5F8B}"/>
              </a:ext>
            </a:extLst>
          </p:cNvPr>
          <p:cNvPicPr>
            <a:picLocks noChangeAspect="1"/>
          </p:cNvPicPr>
          <p:nvPr/>
        </p:nvPicPr>
        <p:blipFill>
          <a:blip r:embed="rId2"/>
          <a:stretch>
            <a:fillRect/>
          </a:stretch>
        </p:blipFill>
        <p:spPr>
          <a:xfrm>
            <a:off x="762000" y="1371600"/>
            <a:ext cx="6046144" cy="3505200"/>
          </a:xfrm>
          <a:prstGeom prst="rect">
            <a:avLst/>
          </a:prstGeom>
        </p:spPr>
      </p:pic>
      <p:pic>
        <p:nvPicPr>
          <p:cNvPr id="7" name="Picture 6">
            <a:extLst>
              <a:ext uri="{FF2B5EF4-FFF2-40B4-BE49-F238E27FC236}">
                <a16:creationId xmlns:a16="http://schemas.microsoft.com/office/drawing/2014/main" id="{C2EB103E-1733-CEB3-6E18-AB495F57A0CF}"/>
              </a:ext>
            </a:extLst>
          </p:cNvPr>
          <p:cNvPicPr>
            <a:picLocks noChangeAspect="1"/>
          </p:cNvPicPr>
          <p:nvPr/>
        </p:nvPicPr>
        <p:blipFill>
          <a:blip r:embed="rId3"/>
          <a:stretch>
            <a:fillRect/>
          </a:stretch>
        </p:blipFill>
        <p:spPr>
          <a:xfrm>
            <a:off x="762000" y="4961812"/>
            <a:ext cx="3200400" cy="905588"/>
          </a:xfrm>
          <a:prstGeom prst="rect">
            <a:avLst/>
          </a:prstGeom>
        </p:spPr>
      </p:pic>
    </p:spTree>
    <p:extLst>
      <p:ext uri="{BB962C8B-B14F-4D97-AF65-F5344CB8AC3E}">
        <p14:creationId xmlns:p14="http://schemas.microsoft.com/office/powerpoint/2010/main" val="400273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381000"/>
            <a:ext cx="8229600" cy="1143000"/>
          </a:xfrm>
        </p:spPr>
        <p:txBody>
          <a:bodyPr/>
          <a:lstStyle/>
          <a:p>
            <a:pPr algn="ctr"/>
            <a:r>
              <a:rPr lang="en-US" b="1" dirty="0">
                <a:solidFill>
                  <a:schemeClr val="tx1"/>
                </a:solidFill>
              </a:rPr>
              <a:t>Instructions for GAAP form #5</a:t>
            </a:r>
          </a:p>
        </p:txBody>
      </p:sp>
      <p:sp>
        <p:nvSpPr>
          <p:cNvPr id="4" name="Content Placeholder 3"/>
          <p:cNvSpPr>
            <a:spLocks noGrp="1"/>
          </p:cNvSpPr>
          <p:nvPr>
            <p:ph idx="1"/>
          </p:nvPr>
        </p:nvSpPr>
        <p:spPr>
          <a:xfrm>
            <a:off x="457200" y="1600200"/>
            <a:ext cx="8229600" cy="3124200"/>
          </a:xfrm>
        </p:spPr>
        <p:txBody>
          <a:bodyPr>
            <a:noAutofit/>
          </a:bodyPr>
          <a:lstStyle/>
          <a:p>
            <a:r>
              <a:rPr lang="en-US" sz="3600" b="1" dirty="0">
                <a:latin typeface="+mj-lt"/>
              </a:rPr>
              <a:t>Do not report in this form the following types of contracts: </a:t>
            </a:r>
          </a:p>
          <a:p>
            <a:pPr lvl="1"/>
            <a:r>
              <a:rPr lang="en-US" sz="3600" b="1" dirty="0">
                <a:latin typeface="+mj-lt"/>
              </a:rPr>
              <a:t>leases (capital or operating), or </a:t>
            </a:r>
          </a:p>
          <a:p>
            <a:pPr lvl="1"/>
            <a:r>
              <a:rPr lang="en-US" sz="3600" b="1" dirty="0">
                <a:latin typeface="+mj-lt"/>
              </a:rPr>
              <a:t>contracts for which the contract amount cannot be determined or reasonably estimated.  For example, open-ended or conditional price agreements</a:t>
            </a:r>
          </a:p>
          <a:p>
            <a:pPr algn="ctr"/>
            <a:endParaRPr lang="en-US" sz="3600" b="1" dirty="0"/>
          </a:p>
        </p:txBody>
      </p:sp>
    </p:spTree>
    <p:extLst>
      <p:ext uri="{BB962C8B-B14F-4D97-AF65-F5344CB8AC3E}">
        <p14:creationId xmlns:p14="http://schemas.microsoft.com/office/powerpoint/2010/main" val="3581571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#5 </a:t>
            </a:r>
            <a:br>
              <a:rPr lang="en-US" dirty="0"/>
            </a:br>
            <a:r>
              <a:rPr lang="en-US" dirty="0"/>
              <a:t>Contractual Obligations</a:t>
            </a:r>
          </a:p>
        </p:txBody>
      </p:sp>
      <p:pic>
        <p:nvPicPr>
          <p:cNvPr id="53" name="Picture 52">
            <a:extLst>
              <a:ext uri="{FF2B5EF4-FFF2-40B4-BE49-F238E27FC236}">
                <a16:creationId xmlns:a16="http://schemas.microsoft.com/office/drawing/2014/main" id="{DA7B3078-1C89-6517-83B4-5C0766D55ED4}"/>
              </a:ext>
            </a:extLst>
          </p:cNvPr>
          <p:cNvPicPr>
            <a:picLocks noChangeAspect="1"/>
          </p:cNvPicPr>
          <p:nvPr/>
        </p:nvPicPr>
        <p:blipFill>
          <a:blip r:embed="rId2"/>
          <a:stretch>
            <a:fillRect/>
          </a:stretch>
        </p:blipFill>
        <p:spPr>
          <a:xfrm>
            <a:off x="448638" y="1847088"/>
            <a:ext cx="8537144" cy="4553712"/>
          </a:xfrm>
          <a:prstGeom prst="rect">
            <a:avLst/>
          </a:prstGeom>
        </p:spPr>
      </p:pic>
    </p:spTree>
    <p:extLst>
      <p:ext uri="{BB962C8B-B14F-4D97-AF65-F5344CB8AC3E}">
        <p14:creationId xmlns:p14="http://schemas.microsoft.com/office/powerpoint/2010/main" val="406423474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#5</a:t>
            </a:r>
            <a:br>
              <a:rPr lang="en-US" dirty="0"/>
            </a:br>
            <a:r>
              <a:rPr lang="en-US" dirty="0"/>
              <a:t>Contractual Obligations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619" y="1935163"/>
            <a:ext cx="3862761"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904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lstStyle/>
          <a:p>
            <a:pPr algn="ctr">
              <a:buFont typeface="Arial" panose="020B0604020202020204" pitchFamily="34" charset="0"/>
              <a:buChar char="•"/>
            </a:pPr>
            <a:r>
              <a:rPr lang="en-US" sz="2000" b="1" dirty="0">
                <a:latin typeface="+mj-lt"/>
              </a:rPr>
              <a:t>GAAP form #5 Contractual Obligations</a:t>
            </a:r>
          </a:p>
          <a:p>
            <a:pPr algn="ctr">
              <a:buFont typeface="Arial" panose="020B0604020202020204" pitchFamily="34" charset="0"/>
              <a:buChar char="•"/>
            </a:pPr>
            <a:r>
              <a:rPr lang="en-US" sz="2000" b="1" dirty="0">
                <a:latin typeface="+mj-lt"/>
              </a:rPr>
              <a:t>Examples/Cases</a:t>
            </a:r>
          </a:p>
          <a:p>
            <a:r>
              <a:rPr lang="en-US" dirty="0"/>
              <a:t>Unexpended Balance on Multi-year Contracts</a:t>
            </a:r>
          </a:p>
          <a:p>
            <a:r>
              <a:rPr lang="en-US" dirty="0"/>
              <a:t>Third Party Vendors and Non-employee personal service contracts</a:t>
            </a:r>
          </a:p>
        </p:txBody>
      </p:sp>
    </p:spTree>
    <p:extLst>
      <p:ext uri="{BB962C8B-B14F-4D97-AF65-F5344CB8AC3E}">
        <p14:creationId xmlns:p14="http://schemas.microsoft.com/office/powerpoint/2010/main" val="2615519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dirty="0"/>
              <a:t>GAAP Form Training</a:t>
            </a:r>
          </a:p>
        </p:txBody>
      </p:sp>
      <p:sp>
        <p:nvSpPr>
          <p:cNvPr id="3" name="Content Placeholder 2"/>
          <p:cNvSpPr>
            <a:spLocks noGrp="1"/>
          </p:cNvSpPr>
          <p:nvPr>
            <p:ph idx="1"/>
          </p:nvPr>
        </p:nvSpPr>
        <p:spPr>
          <a:xfrm>
            <a:off x="457200" y="1066800"/>
            <a:ext cx="8229600" cy="5257800"/>
          </a:xfrm>
        </p:spPr>
        <p:txBody>
          <a:bodyPr>
            <a:normAutofit fontScale="77500" lnSpcReduction="20000"/>
          </a:bodyPr>
          <a:lstStyle/>
          <a:p>
            <a:pPr algn="ctr">
              <a:buFont typeface="Arial" panose="020B0604020202020204" pitchFamily="34" charset="0"/>
              <a:buChar char="•"/>
            </a:pPr>
            <a:r>
              <a:rPr lang="en-US" sz="2800" b="1" dirty="0"/>
              <a:t>GAAP form #5 Contractual Obligations</a:t>
            </a:r>
          </a:p>
          <a:p>
            <a:pPr algn="ctr">
              <a:buFont typeface="Arial" panose="020B0604020202020204" pitchFamily="34" charset="0"/>
              <a:buChar char="•"/>
            </a:pPr>
            <a:r>
              <a:rPr lang="en-US" sz="2800" b="1" dirty="0"/>
              <a:t>Examples/Cases</a:t>
            </a:r>
          </a:p>
          <a:p>
            <a:pPr algn="just"/>
            <a:r>
              <a:rPr lang="en-US" dirty="0">
                <a:latin typeface="+mj-lt"/>
              </a:rPr>
              <a:t>Case #1 GAAP Form 5 - Contractual Obligations </a:t>
            </a:r>
          </a:p>
          <a:p>
            <a:pPr algn="just"/>
            <a:r>
              <a:rPr lang="en-US" dirty="0">
                <a:latin typeface="+mj-lt"/>
              </a:rPr>
              <a:t>Your agency has contracts with several providers through personal of service agreements (PSA).  The contracts run several years in term.  It is not uncommon for the Department to amend its PSA contracts several times throughout the term of the contract.  Contracts are usually amended with a retroactive date.  One of your contracts is for a three-year term from 7/1/23 - 6/30/26 for $100,000 to be paid for each fiscal year.  The $100,000 payments are made on the first date in the fiscal year.  The Department reports $100,000 on GAAP Form 5 relative to obligations as of June 30, 2026.  A similar contract with another provider for the same term but the Department amends the contract in August of 2026 adding another $100,000 per year to the contract with an effective date June 1, 2026, but the amendment is not signed off by the Department and the provider until the beginning of September 2026.  The first $100,000 payment on this amendment was made two weeks later.  What should the Department report as its contractual obligations as of June 30, 2026? </a:t>
            </a:r>
          </a:p>
        </p:txBody>
      </p:sp>
      <p:sp>
        <p:nvSpPr>
          <p:cNvPr id="4" name="TextBox 3"/>
          <p:cNvSpPr txBox="1"/>
          <p:nvPr/>
        </p:nvSpPr>
        <p:spPr>
          <a:xfrm>
            <a:off x="6858000" y="5943600"/>
            <a:ext cx="1676400" cy="381000"/>
          </a:xfrm>
          <a:prstGeom prst="rect">
            <a:avLst/>
          </a:prstGeom>
          <a:noFill/>
        </p:spPr>
        <p:txBody>
          <a:bodyPr wrap="square" rtlCol="0">
            <a:spAutoFit/>
          </a:bodyPr>
          <a:lstStyle/>
          <a:p>
            <a:pPr algn="r"/>
            <a:r>
              <a:rPr lang="en-US" i="1" dirty="0"/>
              <a:t>Continued</a:t>
            </a:r>
          </a:p>
        </p:txBody>
      </p:sp>
    </p:spTree>
    <p:extLst>
      <p:ext uri="{BB962C8B-B14F-4D97-AF65-F5344CB8AC3E}">
        <p14:creationId xmlns:p14="http://schemas.microsoft.com/office/powerpoint/2010/main" val="233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 Example</a:t>
            </a:r>
          </a:p>
        </p:txBody>
      </p:sp>
      <p:sp>
        <p:nvSpPr>
          <p:cNvPr id="3" name="Content Placeholder 2"/>
          <p:cNvSpPr>
            <a:spLocks noGrp="1"/>
          </p:cNvSpPr>
          <p:nvPr>
            <p:ph idx="1"/>
          </p:nvPr>
        </p:nvSpPr>
        <p:spPr/>
        <p:txBody>
          <a:bodyPr>
            <a:normAutofit fontScale="77500" lnSpcReduction="20000"/>
          </a:bodyPr>
          <a:lstStyle/>
          <a:p>
            <a:r>
              <a:rPr lang="en-US" dirty="0">
                <a:latin typeface="+mj-lt"/>
              </a:rPr>
              <a:t>The case #1 answer is the agency should report the $400,000.</a:t>
            </a:r>
          </a:p>
          <a:p>
            <a:pPr algn="just"/>
            <a:r>
              <a:rPr lang="en-US" dirty="0">
                <a:latin typeface="+mj-lt"/>
              </a:rPr>
              <a:t>The reason is that in this example, as of June 30, 2026, the first payment on the original $300,000 contract was paid the previous July 1st the second payment is expected to be included in the 6/30/26 accrual of salaries and wages and the third payment is not due until fiscal year 2027. Additionally, the contract amendment became effective on June 1, 2026, but payments due are not expected to be processed in time to be included on the salary and wage accrual for fiscal 2026. Therefore, any payment due on the amended contract would not have occurred within a reasonable amount of time following the end of the fiscal year for the State to know that the amendment obligates the agency for the additional amount beyond the end of the fiscal year.  Your agency would report $100,000 for the original contract and $300,000 for the amendment.   GAAP form 5 is for capturing future obligations that exist at year-end for disclosure in the financial statement footnotes.</a:t>
            </a:r>
          </a:p>
          <a:p>
            <a:endParaRPr lang="en-US" dirty="0"/>
          </a:p>
        </p:txBody>
      </p:sp>
    </p:spTree>
    <p:extLst>
      <p:ext uri="{BB962C8B-B14F-4D97-AF65-F5344CB8AC3E}">
        <p14:creationId xmlns:p14="http://schemas.microsoft.com/office/powerpoint/2010/main" val="451337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dirty="0"/>
              <a:t>GAAP Form Training</a:t>
            </a:r>
          </a:p>
        </p:txBody>
      </p:sp>
      <p:sp>
        <p:nvSpPr>
          <p:cNvPr id="3" name="Content Placeholder 2"/>
          <p:cNvSpPr>
            <a:spLocks noGrp="1"/>
          </p:cNvSpPr>
          <p:nvPr>
            <p:ph idx="1"/>
          </p:nvPr>
        </p:nvSpPr>
        <p:spPr>
          <a:xfrm>
            <a:off x="457200" y="1066800"/>
            <a:ext cx="8229600" cy="5257800"/>
          </a:xfrm>
        </p:spPr>
        <p:txBody>
          <a:bodyPr>
            <a:normAutofit lnSpcReduction="10000"/>
          </a:bodyPr>
          <a:lstStyle/>
          <a:p>
            <a:pPr algn="ctr">
              <a:buFont typeface="Arial" panose="020B0604020202020204" pitchFamily="34" charset="0"/>
              <a:buChar char="•"/>
            </a:pPr>
            <a:r>
              <a:rPr lang="en-US" sz="2800" b="1" dirty="0"/>
              <a:t>GAAP form #5 Contractual Obligations</a:t>
            </a:r>
          </a:p>
          <a:p>
            <a:pPr algn="ctr">
              <a:buFont typeface="Arial" panose="020B0604020202020204" pitchFamily="34" charset="0"/>
              <a:buChar char="•"/>
            </a:pPr>
            <a:r>
              <a:rPr lang="en-US" sz="2800" b="1" dirty="0"/>
              <a:t>Examples/Cases</a:t>
            </a:r>
          </a:p>
          <a:p>
            <a:pPr algn="just"/>
            <a:r>
              <a:rPr lang="en-US" dirty="0">
                <a:latin typeface="+mj-lt"/>
              </a:rPr>
              <a:t>Case #2 GAAP Form 5 - Contractual obligations </a:t>
            </a:r>
          </a:p>
          <a:p>
            <a:pPr algn="just"/>
            <a:r>
              <a:rPr lang="en-US" dirty="0">
                <a:latin typeface="+mj-lt"/>
              </a:rPr>
              <a:t>Your agency had to consider these three contracts;</a:t>
            </a:r>
          </a:p>
          <a:p>
            <a:pPr lvl="1" algn="just"/>
            <a:r>
              <a:rPr lang="en-US" dirty="0">
                <a:latin typeface="+mj-lt"/>
              </a:rPr>
              <a:t>A contract dated 7/1/23-6/30/27 – (1 year remaining on the contract)</a:t>
            </a:r>
          </a:p>
          <a:p>
            <a:pPr lvl="1" algn="just"/>
            <a:r>
              <a:rPr lang="en-US" dirty="0">
                <a:latin typeface="+mj-lt"/>
              </a:rPr>
              <a:t>A contract dated 7/1/24-6/30/28 – (2 years remaining on the contract)</a:t>
            </a:r>
          </a:p>
          <a:p>
            <a:pPr lvl="1" algn="just"/>
            <a:r>
              <a:rPr lang="en-US" dirty="0">
                <a:latin typeface="+mj-lt"/>
              </a:rPr>
              <a:t>A contract dated 7/1/26-6/30/29 – (3 years remaining on the contract)</a:t>
            </a:r>
          </a:p>
          <a:p>
            <a:pPr algn="just"/>
            <a:r>
              <a:rPr lang="en-US" dirty="0">
                <a:latin typeface="+mj-lt"/>
              </a:rPr>
              <a:t>Which of the above would be included when reporting contractual obligations at FYE 26?</a:t>
            </a:r>
          </a:p>
          <a:p>
            <a:pPr algn="just"/>
            <a:endParaRPr lang="en-US" dirty="0">
              <a:latin typeface="+mj-lt"/>
            </a:endParaRPr>
          </a:p>
        </p:txBody>
      </p:sp>
    </p:spTree>
    <p:extLst>
      <p:ext uri="{BB962C8B-B14F-4D97-AF65-F5344CB8AC3E}">
        <p14:creationId xmlns:p14="http://schemas.microsoft.com/office/powerpoint/2010/main" val="3853612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 Example</a:t>
            </a:r>
          </a:p>
        </p:txBody>
      </p:sp>
      <p:sp>
        <p:nvSpPr>
          <p:cNvPr id="3" name="Content Placeholder 2"/>
          <p:cNvSpPr>
            <a:spLocks noGrp="1"/>
          </p:cNvSpPr>
          <p:nvPr>
            <p:ph idx="1"/>
          </p:nvPr>
        </p:nvSpPr>
        <p:spPr/>
        <p:txBody>
          <a:bodyPr/>
          <a:lstStyle/>
          <a:p>
            <a:r>
              <a:rPr lang="en-US" dirty="0">
                <a:latin typeface="+mj-lt"/>
              </a:rPr>
              <a:t>The case #2 answer is the agency should report only the first two contracts.</a:t>
            </a:r>
          </a:p>
          <a:p>
            <a:pPr lvl="1" algn="just"/>
            <a:r>
              <a:rPr lang="en-US" dirty="0">
                <a:latin typeface="+mj-lt"/>
              </a:rPr>
              <a:t>Contracts are excluded from form 5 when the effective "starting" date of the contract is beyond the date of the fiscal year end because the contract would not have been in  existence at the end of fiscal year 6/30/26 for reporting purposes.  Therefore, the 7/1/26 - 6/30/29 contract is excluded from being reported on GAAP form 5.</a:t>
            </a:r>
          </a:p>
        </p:txBody>
      </p:sp>
    </p:spTree>
    <p:extLst>
      <p:ext uri="{BB962C8B-B14F-4D97-AF65-F5344CB8AC3E}">
        <p14:creationId xmlns:p14="http://schemas.microsoft.com/office/powerpoint/2010/main" val="1728494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5a</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#5a – Contractual Retainage</a:t>
            </a:r>
          </a:p>
          <a:p>
            <a:pPr lvl="1"/>
            <a:r>
              <a:rPr lang="en-US" dirty="0">
                <a:latin typeface="+mj-lt"/>
              </a:rPr>
              <a:t>The portion of the contract amount that is otherwise payable but is retained by the State pending its evaluation of acceptable performance by the contractor.</a:t>
            </a:r>
          </a:p>
        </p:txBody>
      </p:sp>
    </p:spTree>
    <p:extLst>
      <p:ext uri="{BB962C8B-B14F-4D97-AF65-F5344CB8AC3E}">
        <p14:creationId xmlns:p14="http://schemas.microsoft.com/office/powerpoint/2010/main" val="267601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fontScale="90000"/>
          </a:bodyPr>
          <a:lstStyle/>
          <a:p>
            <a:pPr algn="ctr"/>
            <a:r>
              <a:rPr lang="en-US" dirty="0"/>
              <a:t>The GAAP Closing Package</a:t>
            </a:r>
            <a:br>
              <a:rPr lang="en-US" dirty="0"/>
            </a:br>
            <a:r>
              <a:rPr lang="en-US" dirty="0"/>
              <a:t>Standard Forms</a:t>
            </a:r>
          </a:p>
        </p:txBody>
      </p:sp>
      <p:pic>
        <p:nvPicPr>
          <p:cNvPr id="7" name="Content Placeholder 6">
            <a:extLst>
              <a:ext uri="{FF2B5EF4-FFF2-40B4-BE49-F238E27FC236}">
                <a16:creationId xmlns:a16="http://schemas.microsoft.com/office/drawing/2014/main" id="{FEA2046E-B1FE-D24A-64E4-2378C547550F}"/>
              </a:ext>
            </a:extLst>
          </p:cNvPr>
          <p:cNvPicPr>
            <a:picLocks noGrp="1" noChangeAspect="1"/>
          </p:cNvPicPr>
          <p:nvPr>
            <p:ph idx="1"/>
          </p:nvPr>
        </p:nvPicPr>
        <p:blipFill>
          <a:blip r:embed="rId2"/>
          <a:stretch>
            <a:fillRect/>
          </a:stretch>
        </p:blipFill>
        <p:spPr>
          <a:xfrm>
            <a:off x="1358734" y="2514600"/>
            <a:ext cx="6962495" cy="2999652"/>
          </a:xfrm>
          <a:prstGeom prst="rect">
            <a:avLst/>
          </a:prstGeom>
        </p:spPr>
      </p:pic>
    </p:spTree>
    <p:extLst>
      <p:ext uri="{BB962C8B-B14F-4D97-AF65-F5344CB8AC3E}">
        <p14:creationId xmlns:p14="http://schemas.microsoft.com/office/powerpoint/2010/main" val="88398132"/>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GAAP from #5a-Contractual Retainage</a:t>
            </a:r>
          </a:p>
        </p:txBody>
      </p:sp>
      <p:sp>
        <p:nvSpPr>
          <p:cNvPr id="3" name="Content Placeholder 2"/>
          <p:cNvSpPr>
            <a:spLocks noGrp="1"/>
          </p:cNvSpPr>
          <p:nvPr>
            <p:ph idx="1"/>
          </p:nvPr>
        </p:nvSpPr>
        <p:spPr/>
        <p:txBody>
          <a:bodyPr>
            <a:normAutofit fontScale="92500" lnSpcReduction="10000"/>
          </a:bodyPr>
          <a:lstStyle/>
          <a:p>
            <a:pPr algn="just"/>
            <a:r>
              <a:rPr lang="en-US" dirty="0">
                <a:latin typeface="+mj-lt"/>
              </a:rPr>
              <a:t>For purposes of this form, contractual retainages are defined as amounts owed by the State as of June 30th on outstanding contracts for which a stated percentage of the contract price has not been paid, pending final inspection or the lapse of a specified time period, or both.</a:t>
            </a:r>
          </a:p>
          <a:p>
            <a:pPr algn="just"/>
            <a:endParaRPr lang="en-US" dirty="0">
              <a:latin typeface="+mj-lt"/>
            </a:endParaRPr>
          </a:p>
          <a:p>
            <a:pPr algn="just"/>
            <a:r>
              <a:rPr lang="en-US" dirty="0">
                <a:latin typeface="+mj-lt"/>
              </a:rPr>
              <a:t>This form applies to any contract outstanding as of June 30th that has a retainage amount </a:t>
            </a:r>
            <a:r>
              <a:rPr lang="en-US" u="sng" dirty="0">
                <a:latin typeface="+mj-lt"/>
              </a:rPr>
              <a:t>greater than or equal to $300,000.</a:t>
            </a:r>
          </a:p>
          <a:p>
            <a:pPr algn="just"/>
            <a:endParaRPr lang="en-US" dirty="0">
              <a:latin typeface="+mj-lt"/>
            </a:endParaRPr>
          </a:p>
          <a:p>
            <a:pPr algn="just"/>
            <a:r>
              <a:rPr lang="en-US" dirty="0">
                <a:latin typeface="+mj-lt"/>
              </a:rPr>
              <a:t>If your agency does </a:t>
            </a:r>
            <a:r>
              <a:rPr lang="en-US" b="1" dirty="0">
                <a:latin typeface="+mj-lt"/>
              </a:rPr>
              <a:t>not</a:t>
            </a:r>
            <a:r>
              <a:rPr lang="en-US" dirty="0">
                <a:latin typeface="+mj-lt"/>
              </a:rPr>
              <a:t> have any contracts to report, please check “form not applicable” on the GAAP Forms Control Sheet.</a:t>
            </a:r>
          </a:p>
          <a:p>
            <a:endParaRPr lang="en-US" dirty="0"/>
          </a:p>
        </p:txBody>
      </p:sp>
    </p:spTree>
    <p:extLst>
      <p:ext uri="{BB962C8B-B14F-4D97-AF65-F5344CB8AC3E}">
        <p14:creationId xmlns:p14="http://schemas.microsoft.com/office/powerpoint/2010/main" val="1243322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#5a</a:t>
            </a:r>
          </a:p>
        </p:txBody>
      </p:sp>
      <p:sp>
        <p:nvSpPr>
          <p:cNvPr id="3" name="Content Placeholder 2"/>
          <p:cNvSpPr>
            <a:spLocks noGrp="1"/>
          </p:cNvSpPr>
          <p:nvPr>
            <p:ph idx="1"/>
          </p:nvPr>
        </p:nvSpPr>
        <p:spPr>
          <a:xfrm>
            <a:off x="457200" y="1752600"/>
            <a:ext cx="8229600" cy="4876800"/>
          </a:xfrm>
        </p:spPr>
        <p:txBody>
          <a:bodyPr>
            <a:normAutofit fontScale="70000" lnSpcReduction="20000"/>
          </a:bodyPr>
          <a:lstStyle/>
          <a:p>
            <a:pPr marL="0" indent="0" algn="ctr">
              <a:buNone/>
            </a:pPr>
            <a:r>
              <a:rPr lang="en-US" b="1" dirty="0">
                <a:latin typeface="+mj-lt"/>
              </a:rPr>
              <a:t>If your agency has any contracts that meet the above requirements, </a:t>
            </a:r>
          </a:p>
          <a:p>
            <a:pPr marL="0" indent="0" algn="ctr">
              <a:buNone/>
            </a:pPr>
            <a:r>
              <a:rPr lang="en-US" b="1" dirty="0">
                <a:latin typeface="+mj-lt"/>
              </a:rPr>
              <a:t>please complete columns 1-5 of GAAP Form No. 5a as described below.</a:t>
            </a:r>
          </a:p>
          <a:p>
            <a:endParaRPr lang="en-US" dirty="0">
              <a:latin typeface="+mj-lt"/>
            </a:endParaRPr>
          </a:p>
          <a:p>
            <a:pPr marL="514350" indent="-514350">
              <a:buFont typeface="+mj-lt"/>
              <a:buAutoNum type="arabicPeriod"/>
            </a:pPr>
            <a:r>
              <a:rPr lang="en-US" sz="2300" dirty="0">
                <a:latin typeface="+mj-lt"/>
              </a:rPr>
              <a:t>Enter required account coding for each contractual retainage amount (column 3)</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a description of the contract(s)</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the amount of the contractual retainage owed by the State as of June 30th</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the amount of the retainage as of June 30th (column 3) that was paid by your agency on or before </a:t>
            </a:r>
            <a:r>
              <a:rPr lang="en-US" sz="2300" b="1" dirty="0">
                <a:latin typeface="+mj-lt"/>
              </a:rPr>
              <a:t>August 31.</a:t>
            </a:r>
          </a:p>
          <a:p>
            <a:pPr marL="0" indent="0">
              <a:buNone/>
            </a:pPr>
            <a:endParaRPr lang="en-US" sz="2300" dirty="0">
              <a:latin typeface="+mj-lt"/>
            </a:endParaRPr>
          </a:p>
          <a:p>
            <a:pPr marL="0" indent="0">
              <a:buNone/>
            </a:pPr>
            <a:r>
              <a:rPr lang="en-US" sz="2300" dirty="0">
                <a:latin typeface="+mj-lt"/>
              </a:rPr>
              <a:t>	</a:t>
            </a:r>
            <a:r>
              <a:rPr lang="en-US" sz="2300" b="1" dirty="0">
                <a:latin typeface="+mj-lt"/>
              </a:rPr>
              <a:t>Note:  </a:t>
            </a:r>
            <a:r>
              <a:rPr lang="en-US" sz="2300" dirty="0">
                <a:latin typeface="+mj-lt"/>
              </a:rPr>
              <a:t>For payments to be included in this column, supporting invoices must have 	</a:t>
            </a:r>
            <a:r>
              <a:rPr lang="en-US" sz="2300" b="1" dirty="0">
                <a:latin typeface="+mj-lt"/>
              </a:rPr>
              <a:t>receipt dates of June or prior months</a:t>
            </a:r>
          </a:p>
          <a:p>
            <a:pPr marL="514350" indent="-514350">
              <a:buFont typeface="+mj-lt"/>
              <a:buAutoNum type="arabicPeriod"/>
            </a:pPr>
            <a:endParaRPr lang="en-US" sz="2300" dirty="0">
              <a:latin typeface="+mj-lt"/>
            </a:endParaRPr>
          </a:p>
          <a:p>
            <a:pPr marL="514350" indent="-514350">
              <a:buFont typeface="+mj-lt"/>
              <a:buAutoNum type="arabicPeriod" startAt="5"/>
            </a:pPr>
            <a:r>
              <a:rPr lang="en-US" sz="2300" dirty="0">
                <a:latin typeface="+mj-lt"/>
              </a:rPr>
              <a:t>  Indicate whether or not the contract is funded by a Federal grant</a:t>
            </a:r>
          </a:p>
          <a:p>
            <a:pPr marL="0" indent="0">
              <a:buNone/>
            </a:pPr>
            <a:endParaRPr lang="en-US" sz="2300" dirty="0">
              <a:latin typeface="+mj-lt"/>
            </a:endParaRPr>
          </a:p>
          <a:p>
            <a:pPr marL="0" indent="0">
              <a:buNone/>
            </a:pPr>
            <a:r>
              <a:rPr lang="en-US" sz="2300" b="1" dirty="0">
                <a:latin typeface="+mj-lt"/>
              </a:rPr>
              <a:t>Please compare last years’ amount to the current year amount to review the variance. If the variance is greater or less than five percent and five million dollars provide a brief explanation for the changes on the following form.</a:t>
            </a:r>
          </a:p>
          <a:p>
            <a:pPr marL="514350" indent="-514350">
              <a:buFont typeface="+mj-lt"/>
              <a:buAutoNum type="arabicPeriod"/>
            </a:pPr>
            <a:endParaRPr lang="en-US" sz="2300" dirty="0"/>
          </a:p>
        </p:txBody>
      </p:sp>
    </p:spTree>
    <p:extLst>
      <p:ext uri="{BB962C8B-B14F-4D97-AF65-F5344CB8AC3E}">
        <p14:creationId xmlns:p14="http://schemas.microsoft.com/office/powerpoint/2010/main" val="29515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ctr"/>
            <a:r>
              <a:rPr lang="en-US" sz="4000" dirty="0"/>
              <a:t>GAAP form #5a </a:t>
            </a:r>
            <a:br>
              <a:rPr lang="en-US" sz="4000" dirty="0"/>
            </a:br>
            <a:r>
              <a:rPr lang="en-US" sz="4000" dirty="0"/>
              <a:t>Contractual Retainage</a:t>
            </a:r>
          </a:p>
        </p:txBody>
      </p:sp>
      <p:pic>
        <p:nvPicPr>
          <p:cNvPr id="8224" name="Picture 8223">
            <a:extLst>
              <a:ext uri="{FF2B5EF4-FFF2-40B4-BE49-F238E27FC236}">
                <a16:creationId xmlns:a16="http://schemas.microsoft.com/office/drawing/2014/main" id="{42189645-8C55-0132-875D-48A7F89B06A6}"/>
              </a:ext>
            </a:extLst>
          </p:cNvPr>
          <p:cNvPicPr>
            <a:picLocks noChangeAspect="1"/>
          </p:cNvPicPr>
          <p:nvPr/>
        </p:nvPicPr>
        <p:blipFill>
          <a:blip r:embed="rId2"/>
          <a:stretch>
            <a:fillRect/>
          </a:stretch>
        </p:blipFill>
        <p:spPr>
          <a:xfrm>
            <a:off x="447499" y="1828800"/>
            <a:ext cx="8239301" cy="4500081"/>
          </a:xfrm>
          <a:prstGeom prst="rect">
            <a:avLst/>
          </a:prstGeom>
        </p:spPr>
      </p:pic>
    </p:spTree>
    <p:extLst>
      <p:ext uri="{BB962C8B-B14F-4D97-AF65-F5344CB8AC3E}">
        <p14:creationId xmlns:p14="http://schemas.microsoft.com/office/powerpoint/2010/main" val="1877242843"/>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92500" lnSpcReduction="10000"/>
          </a:bodyPr>
          <a:lstStyle/>
          <a:p>
            <a:pPr algn="ctr">
              <a:buFont typeface="Arial" panose="020B0604020202020204" pitchFamily="34" charset="0"/>
              <a:buChar char="•"/>
            </a:pPr>
            <a:r>
              <a:rPr lang="en-US" sz="2400" b="1" dirty="0">
                <a:latin typeface="+mj-lt"/>
              </a:rPr>
              <a:t>GAAP form #5a Contractual Retainage</a:t>
            </a:r>
          </a:p>
          <a:p>
            <a:pPr algn="ctr">
              <a:buFont typeface="Arial" panose="020B0604020202020204" pitchFamily="34" charset="0"/>
              <a:buChar char="•"/>
            </a:pPr>
            <a:r>
              <a:rPr lang="en-US" sz="2400" b="1" dirty="0">
                <a:latin typeface="+mj-lt"/>
              </a:rPr>
              <a:t>Examples/Cases</a:t>
            </a:r>
          </a:p>
          <a:p>
            <a:pPr algn="just"/>
            <a:r>
              <a:rPr lang="en-US" dirty="0">
                <a:latin typeface="+mj-lt"/>
              </a:rPr>
              <a:t>Your agency has a contract outstanding at June 30, 2026.  The contract is a $1.0 million computer consulting contract beginning July 1, 2015, and ending June 30, 2024.  As of June 30, 2026, there were $60,000 in outstanding invoices, $370,000 in retainages, and payments totaling $520,000 relating to the contract. During July, retainage amounts paid were $10,000.  Payments on this contract are recorded in fund number 13019, Department number OPM20000 and account number 55890.  What are the reportable amounts for contractual retainage?</a:t>
            </a:r>
          </a:p>
          <a:p>
            <a:endParaRPr lang="en-US" dirty="0"/>
          </a:p>
        </p:txBody>
      </p:sp>
    </p:spTree>
    <p:extLst>
      <p:ext uri="{BB962C8B-B14F-4D97-AF65-F5344CB8AC3E}">
        <p14:creationId xmlns:p14="http://schemas.microsoft.com/office/powerpoint/2010/main" val="31424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#5a Example</a:t>
            </a:r>
          </a:p>
        </p:txBody>
      </p:sp>
      <p:pic>
        <p:nvPicPr>
          <p:cNvPr id="4108" name="Picture 4107">
            <a:extLst>
              <a:ext uri="{FF2B5EF4-FFF2-40B4-BE49-F238E27FC236}">
                <a16:creationId xmlns:a16="http://schemas.microsoft.com/office/drawing/2014/main" id="{A6DEBC7F-A520-C0E4-FF23-36E974680D3E}"/>
              </a:ext>
            </a:extLst>
          </p:cNvPr>
          <p:cNvPicPr>
            <a:picLocks noChangeAspect="1"/>
          </p:cNvPicPr>
          <p:nvPr/>
        </p:nvPicPr>
        <p:blipFill>
          <a:blip r:embed="rId2"/>
          <a:stretch>
            <a:fillRect/>
          </a:stretch>
        </p:blipFill>
        <p:spPr>
          <a:xfrm>
            <a:off x="533400" y="1847088"/>
            <a:ext cx="8077200" cy="4579364"/>
          </a:xfrm>
          <a:prstGeom prst="rect">
            <a:avLst/>
          </a:prstGeom>
        </p:spPr>
      </p:pic>
    </p:spTree>
    <p:extLst>
      <p:ext uri="{BB962C8B-B14F-4D97-AF65-F5344CB8AC3E}">
        <p14:creationId xmlns:p14="http://schemas.microsoft.com/office/powerpoint/2010/main" val="55146819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7</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7</a:t>
            </a:r>
            <a:br>
              <a:rPr lang="en-US" dirty="0"/>
            </a:br>
            <a:r>
              <a:rPr lang="en-US" dirty="0"/>
              <a:t>Trustee Accounts</a:t>
            </a:r>
          </a:p>
        </p:txBody>
      </p:sp>
      <p:pic>
        <p:nvPicPr>
          <p:cNvPr id="7" name="Content Placeholder 6">
            <a:extLst>
              <a:ext uri="{FF2B5EF4-FFF2-40B4-BE49-F238E27FC236}">
                <a16:creationId xmlns:a16="http://schemas.microsoft.com/office/drawing/2014/main" id="{AAD7A176-CFD6-E9F4-84B9-F002F89D27D9}"/>
              </a:ext>
            </a:extLst>
          </p:cNvPr>
          <p:cNvPicPr>
            <a:picLocks noGrp="1" noChangeAspect="1"/>
          </p:cNvPicPr>
          <p:nvPr>
            <p:ph idx="1"/>
          </p:nvPr>
        </p:nvPicPr>
        <p:blipFill>
          <a:blip r:embed="rId2"/>
          <a:stretch>
            <a:fillRect/>
          </a:stretch>
        </p:blipFill>
        <p:spPr>
          <a:xfrm>
            <a:off x="1295401" y="2286000"/>
            <a:ext cx="6951818" cy="3487772"/>
          </a:xfrm>
          <a:prstGeom prst="rect">
            <a:avLst/>
          </a:prstGeom>
        </p:spPr>
      </p:pic>
    </p:spTree>
    <p:extLst>
      <p:ext uri="{BB962C8B-B14F-4D97-AF65-F5344CB8AC3E}">
        <p14:creationId xmlns:p14="http://schemas.microsoft.com/office/powerpoint/2010/main" val="325337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Instructions for GAAP form 7</a:t>
            </a:r>
            <a:br>
              <a:rPr lang="en-US" dirty="0"/>
            </a:br>
            <a:r>
              <a:rPr lang="en-US" dirty="0"/>
              <a:t>Trustee Accounts</a:t>
            </a:r>
          </a:p>
        </p:txBody>
      </p:sp>
      <p:sp>
        <p:nvSpPr>
          <p:cNvPr id="3" name="Content Placeholder 2"/>
          <p:cNvSpPr>
            <a:spLocks noGrp="1"/>
          </p:cNvSpPr>
          <p:nvPr>
            <p:ph idx="1"/>
          </p:nvPr>
        </p:nvSpPr>
        <p:spPr/>
        <p:txBody>
          <a:bodyPr>
            <a:normAutofit fontScale="85000" lnSpcReduction="20000"/>
          </a:bodyPr>
          <a:lstStyle/>
          <a:p>
            <a:pPr algn="ctr"/>
            <a:r>
              <a:rPr lang="en-US" dirty="0">
                <a:latin typeface="+mj-lt"/>
              </a:rPr>
              <a:t>If your agency has any trustee accounts, please complete </a:t>
            </a:r>
          </a:p>
          <a:p>
            <a:pPr marL="0" indent="0" algn="ctr">
              <a:buNone/>
            </a:pPr>
            <a:r>
              <a:rPr lang="en-US" dirty="0">
                <a:latin typeface="+mj-lt"/>
              </a:rPr>
              <a:t>    columns 1-3 of GAAP Form No. 7 as described below.</a:t>
            </a:r>
          </a:p>
          <a:p>
            <a:endParaRPr lang="en-US" dirty="0">
              <a:latin typeface="+mj-lt"/>
            </a:endParaRPr>
          </a:p>
          <a:p>
            <a:pPr marL="514350" indent="-514350">
              <a:buFont typeface="+mj-lt"/>
              <a:buAutoNum type="arabicPeriod"/>
            </a:pPr>
            <a:r>
              <a:rPr lang="en-US" dirty="0">
                <a:latin typeface="+mj-lt"/>
              </a:rPr>
              <a:t>Enter the type of account being reported</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required account coding  only for trustee accounts which are provided by the State.  The account coding that is required for FUND and SID should be from where the resources were originally provided (i.e. the general fund)</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dollar amount provided by State funds.</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dollar amount provided by Third Party funds.</a:t>
            </a:r>
          </a:p>
          <a:p>
            <a:endParaRPr lang="en-US" dirty="0"/>
          </a:p>
        </p:txBody>
      </p:sp>
    </p:spTree>
    <p:extLst>
      <p:ext uri="{BB962C8B-B14F-4D97-AF65-F5344CB8AC3E}">
        <p14:creationId xmlns:p14="http://schemas.microsoft.com/office/powerpoint/2010/main" val="1523089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pPr algn="ctr"/>
            <a:r>
              <a:rPr lang="en-US" sz="4000" dirty="0"/>
              <a:t>GAAP form #7 - Trustee Accounts</a:t>
            </a:r>
          </a:p>
        </p:txBody>
      </p:sp>
      <p:pic>
        <p:nvPicPr>
          <p:cNvPr id="35" name="Picture 34">
            <a:extLst>
              <a:ext uri="{FF2B5EF4-FFF2-40B4-BE49-F238E27FC236}">
                <a16:creationId xmlns:a16="http://schemas.microsoft.com/office/drawing/2014/main" id="{918D5F5D-7E04-DE26-E811-6600209AC2C3}"/>
              </a:ext>
            </a:extLst>
          </p:cNvPr>
          <p:cNvPicPr>
            <a:picLocks noChangeAspect="1"/>
          </p:cNvPicPr>
          <p:nvPr/>
        </p:nvPicPr>
        <p:blipFill>
          <a:blip r:embed="rId2"/>
          <a:stretch>
            <a:fillRect/>
          </a:stretch>
        </p:blipFill>
        <p:spPr>
          <a:xfrm>
            <a:off x="457199" y="1477184"/>
            <a:ext cx="8229599" cy="4618815"/>
          </a:xfrm>
          <a:prstGeom prst="rect">
            <a:avLst/>
          </a:prstGeom>
        </p:spPr>
      </p:pic>
    </p:spTree>
    <p:extLst>
      <p:ext uri="{BB962C8B-B14F-4D97-AF65-F5344CB8AC3E}">
        <p14:creationId xmlns:p14="http://schemas.microsoft.com/office/powerpoint/2010/main" val="734768049"/>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533400" y="1371600"/>
            <a:ext cx="8229600" cy="5029200"/>
          </a:xfrm>
        </p:spPr>
        <p:txBody>
          <a:bodyPr>
            <a:normAutofit fontScale="92500" lnSpcReduction="20000"/>
          </a:bodyPr>
          <a:lstStyle/>
          <a:p>
            <a:pPr algn="ctr"/>
            <a:r>
              <a:rPr lang="en-US" sz="2000" dirty="0">
                <a:latin typeface="+mj-lt"/>
              </a:rPr>
              <a:t>GAAP form #7 Trustee Accounts</a:t>
            </a:r>
          </a:p>
          <a:p>
            <a:pPr algn="ctr"/>
            <a:r>
              <a:rPr lang="en-US" sz="2000" dirty="0">
                <a:latin typeface="+mj-lt"/>
              </a:rPr>
              <a:t>Case Example</a:t>
            </a:r>
          </a:p>
          <a:p>
            <a:pPr marL="0" indent="0" algn="ctr">
              <a:buNone/>
            </a:pPr>
            <a:endParaRPr lang="en-US" sz="900" dirty="0">
              <a:latin typeface="+mj-lt"/>
            </a:endParaRPr>
          </a:p>
          <a:p>
            <a:pPr marL="0" indent="0" algn="just">
              <a:buNone/>
            </a:pPr>
            <a:r>
              <a:rPr lang="en-US" sz="2000" i="1" dirty="0">
                <a:latin typeface="+mj-lt"/>
              </a:rPr>
              <a:t>Your agency has administrative responsibility for several trustee accounts totaling $500,000 some of which have NOT been recorded on the state’s general ledger.    These accounts represent Client money management and “Rep Payee” type activities, while others include client activity STIF accounts in the custody of the Treasurer’s office and unexpended balances in your agency’s client activity checking accounts that were originally funded by appropriations from the State’s general fund.  </a:t>
            </a:r>
          </a:p>
          <a:p>
            <a:pPr algn="just"/>
            <a:endParaRPr lang="en-US" sz="2000" dirty="0">
              <a:latin typeface="+mj-lt"/>
            </a:endParaRPr>
          </a:p>
          <a:p>
            <a:pPr algn="just"/>
            <a:r>
              <a:rPr lang="en-US" sz="2000" dirty="0">
                <a:latin typeface="+mj-lt"/>
              </a:rPr>
              <a:t>Your records indicate that as of June 2026 there were receivables from clients of $1,000 and client payables of $500.  The cash balances consist of $3,000 in client funds, $6,000 in Rep payee funds, $190,000 of money management funds, $200,000 in STIF accounts and $100,000 in unexpended balances of funds in an activity account that were originally provided last April from the following appropriations of the State’s general fund: </a:t>
            </a:r>
          </a:p>
          <a:p>
            <a:pPr lvl="1" algn="just"/>
            <a:r>
              <a:rPr lang="en-US" sz="1800" dirty="0">
                <a:latin typeface="+mj-lt"/>
              </a:rPr>
              <a:t>80% from 11000-DVA21000-10020-52742 and </a:t>
            </a:r>
          </a:p>
          <a:p>
            <a:pPr lvl="1" algn="just"/>
            <a:r>
              <a:rPr lang="en-US" sz="1800" dirty="0">
                <a:latin typeface="+mj-lt"/>
              </a:rPr>
              <a:t>20% from 11000-DVA21000-10020-54210</a:t>
            </a:r>
          </a:p>
          <a:p>
            <a:r>
              <a:rPr lang="en-US" sz="2000" dirty="0">
                <a:latin typeface="+mj-lt"/>
              </a:rPr>
              <a:t>How would you report these trustee accounts using GAAP form #7?</a:t>
            </a:r>
          </a:p>
          <a:p>
            <a:endParaRPr lang="en-US" dirty="0"/>
          </a:p>
        </p:txBody>
      </p:sp>
    </p:spTree>
    <p:extLst>
      <p:ext uri="{BB962C8B-B14F-4D97-AF65-F5344CB8AC3E}">
        <p14:creationId xmlns:p14="http://schemas.microsoft.com/office/powerpoint/2010/main" val="36545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DCB-6158-FAA0-0063-B44459998E41}"/>
              </a:ext>
            </a:extLst>
          </p:cNvPr>
          <p:cNvSpPr>
            <a:spLocks noGrp="1"/>
          </p:cNvSpPr>
          <p:nvPr>
            <p:ph type="title"/>
          </p:nvPr>
        </p:nvSpPr>
        <p:spPr>
          <a:xfrm>
            <a:off x="457200" y="1143000"/>
            <a:ext cx="8229600" cy="704088"/>
          </a:xfrm>
        </p:spPr>
        <p:txBody>
          <a:bodyPr>
            <a:normAutofit fontScale="90000"/>
          </a:bodyPr>
          <a:lstStyle/>
          <a:p>
            <a:br>
              <a:rPr lang="en-US" dirty="0"/>
            </a:br>
            <a:br>
              <a:rPr lang="en-US" dirty="0"/>
            </a:br>
            <a:br>
              <a:rPr lang="en-US" dirty="0"/>
            </a:br>
            <a:br>
              <a:rPr lang="en-US" dirty="0"/>
            </a:br>
            <a:r>
              <a:rPr lang="en-US" dirty="0"/>
              <a:t>Online Submission Instructions</a:t>
            </a:r>
          </a:p>
        </p:txBody>
      </p:sp>
      <p:pic>
        <p:nvPicPr>
          <p:cNvPr id="5" name="Content Placeholder 4">
            <a:extLst>
              <a:ext uri="{FF2B5EF4-FFF2-40B4-BE49-F238E27FC236}">
                <a16:creationId xmlns:a16="http://schemas.microsoft.com/office/drawing/2014/main" id="{E34A7748-9B8A-E5F2-D3F5-89C6E0C99BA6}"/>
              </a:ext>
            </a:extLst>
          </p:cNvPr>
          <p:cNvPicPr>
            <a:picLocks noGrp="1" noChangeAspect="1"/>
          </p:cNvPicPr>
          <p:nvPr>
            <p:ph idx="1"/>
          </p:nvPr>
        </p:nvPicPr>
        <p:blipFill>
          <a:blip r:embed="rId2"/>
          <a:stretch>
            <a:fillRect/>
          </a:stretch>
        </p:blipFill>
        <p:spPr>
          <a:xfrm>
            <a:off x="533400" y="2412118"/>
            <a:ext cx="7518579" cy="3760082"/>
          </a:xfrm>
          <a:prstGeom prst="rect">
            <a:avLst/>
          </a:prstGeom>
        </p:spPr>
      </p:pic>
    </p:spTree>
    <p:extLst>
      <p:ext uri="{BB962C8B-B14F-4D97-AF65-F5344CB8AC3E}">
        <p14:creationId xmlns:p14="http://schemas.microsoft.com/office/powerpoint/2010/main" val="288400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fontScale="90000"/>
          </a:bodyPr>
          <a:lstStyle/>
          <a:p>
            <a:pPr algn="ctr"/>
            <a:r>
              <a:rPr lang="en-US" dirty="0"/>
              <a:t>GAAP Form #7 Example</a:t>
            </a:r>
          </a:p>
        </p:txBody>
      </p:sp>
      <p:pic>
        <p:nvPicPr>
          <p:cNvPr id="33" name="Picture 32">
            <a:extLst>
              <a:ext uri="{FF2B5EF4-FFF2-40B4-BE49-F238E27FC236}">
                <a16:creationId xmlns:a16="http://schemas.microsoft.com/office/drawing/2014/main" id="{C27B4C8C-D57D-5EC9-13F9-D3D445D08010}"/>
              </a:ext>
            </a:extLst>
          </p:cNvPr>
          <p:cNvPicPr>
            <a:picLocks noChangeAspect="1"/>
          </p:cNvPicPr>
          <p:nvPr/>
        </p:nvPicPr>
        <p:blipFill>
          <a:blip r:embed="rId2"/>
          <a:stretch>
            <a:fillRect/>
          </a:stretch>
        </p:blipFill>
        <p:spPr>
          <a:xfrm>
            <a:off x="157763" y="1524000"/>
            <a:ext cx="8828473" cy="4953702"/>
          </a:xfrm>
          <a:prstGeom prst="rect">
            <a:avLst/>
          </a:prstGeom>
        </p:spPr>
      </p:pic>
    </p:spTree>
    <p:extLst>
      <p:ext uri="{BB962C8B-B14F-4D97-AF65-F5344CB8AC3E}">
        <p14:creationId xmlns:p14="http://schemas.microsoft.com/office/powerpoint/2010/main" val="3920013672"/>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8</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#8 – Other Assets</a:t>
            </a:r>
          </a:p>
        </p:txBody>
      </p:sp>
      <p:sp>
        <p:nvSpPr>
          <p:cNvPr id="3" name="Content Placeholder 2"/>
          <p:cNvSpPr>
            <a:spLocks noGrp="1"/>
          </p:cNvSpPr>
          <p:nvPr>
            <p:ph idx="1"/>
          </p:nvPr>
        </p:nvSpPr>
        <p:spPr/>
        <p:txBody>
          <a:bodyPr>
            <a:normAutofit fontScale="55000" lnSpcReduction="20000"/>
          </a:bodyPr>
          <a:lstStyle/>
          <a:p>
            <a:pPr algn="just"/>
            <a:r>
              <a:rPr lang="en-US" dirty="0">
                <a:latin typeface="+mj-lt"/>
              </a:rPr>
              <a:t>For purposes of this form, other assets are defined as any assets that your agency might have had as of June 30</a:t>
            </a:r>
            <a:r>
              <a:rPr lang="en-US" baseline="30000" dirty="0">
                <a:latin typeface="+mj-lt"/>
              </a:rPr>
              <a:t>th</a:t>
            </a:r>
            <a:r>
              <a:rPr lang="en-US" dirty="0">
                <a:latin typeface="+mj-lt"/>
              </a:rPr>
              <a:t> that were not reported in the other GAAP forms or additional information.</a:t>
            </a:r>
          </a:p>
          <a:p>
            <a:pPr algn="just"/>
            <a:endParaRPr lang="en-US" dirty="0">
              <a:latin typeface="+mj-lt"/>
            </a:endParaRPr>
          </a:p>
          <a:p>
            <a:pPr lvl="1" algn="just"/>
            <a:r>
              <a:rPr lang="en-US" dirty="0">
                <a:latin typeface="+mj-lt"/>
              </a:rPr>
              <a:t>This form does </a:t>
            </a:r>
            <a:r>
              <a:rPr lang="en-US" b="1" dirty="0">
                <a:latin typeface="+mj-lt"/>
              </a:rPr>
              <a:t>not</a:t>
            </a:r>
            <a:r>
              <a:rPr lang="en-US" dirty="0">
                <a:latin typeface="+mj-lt"/>
              </a:rPr>
              <a:t> apply to fixed assets (such as equipment or supplies inventory).</a:t>
            </a:r>
          </a:p>
          <a:p>
            <a:pPr lvl="1" algn="just"/>
            <a:endParaRPr lang="en-US" dirty="0">
              <a:latin typeface="+mj-lt"/>
            </a:endParaRPr>
          </a:p>
          <a:p>
            <a:pPr lvl="1" algn="just"/>
            <a:r>
              <a:rPr lang="en-US" dirty="0">
                <a:latin typeface="+mj-lt"/>
              </a:rPr>
              <a:t>If your agency does </a:t>
            </a:r>
            <a:r>
              <a:rPr lang="en-US" b="1" dirty="0">
                <a:latin typeface="+mj-lt"/>
              </a:rPr>
              <a:t>not</a:t>
            </a:r>
            <a:r>
              <a:rPr lang="en-US" dirty="0">
                <a:latin typeface="+mj-lt"/>
              </a:rPr>
              <a:t> have other assets to report </a:t>
            </a:r>
            <a:r>
              <a:rPr lang="en-US" b="1" dirty="0">
                <a:latin typeface="+mj-lt"/>
              </a:rPr>
              <a:t>or</a:t>
            </a:r>
            <a:r>
              <a:rPr lang="en-US" dirty="0">
                <a:latin typeface="+mj-lt"/>
              </a:rPr>
              <a:t> if the </a:t>
            </a:r>
            <a:r>
              <a:rPr lang="en-US" b="1" dirty="0">
                <a:latin typeface="+mj-lt"/>
              </a:rPr>
              <a:t>total</a:t>
            </a:r>
            <a:r>
              <a:rPr lang="en-US" dirty="0">
                <a:latin typeface="+mj-lt"/>
              </a:rPr>
              <a:t> amount of other assets to be reported in column 3 is less than $300,000, please check “form not applicable” on GAAP Form Control Sheet.</a:t>
            </a:r>
          </a:p>
          <a:p>
            <a:pPr algn="just"/>
            <a:endParaRPr lang="en-US" dirty="0">
              <a:latin typeface="+mj-lt"/>
            </a:endParaRPr>
          </a:p>
          <a:p>
            <a:pPr algn="just"/>
            <a:r>
              <a:rPr lang="en-US" dirty="0">
                <a:latin typeface="+mj-lt"/>
              </a:rPr>
              <a:t>If the total amount of other assets to be reported in column 3 is greater than or equal to $300,000, please complete columns 1-3 of GAAP Form No. 8 as follows:</a:t>
            </a:r>
          </a:p>
          <a:p>
            <a:pPr algn="just"/>
            <a:endParaRPr lang="en-US" dirty="0">
              <a:latin typeface="+mj-lt"/>
            </a:endParaRPr>
          </a:p>
          <a:p>
            <a:pPr lvl="1" algn="just"/>
            <a:r>
              <a:rPr lang="en-US" dirty="0">
                <a:latin typeface="+mj-lt"/>
              </a:rPr>
              <a:t>1.   Enter required account coding information for each asset amount (column 3).</a:t>
            </a:r>
          </a:p>
          <a:p>
            <a:pPr lvl="1" algn="just"/>
            <a:endParaRPr lang="en-US" dirty="0">
              <a:latin typeface="+mj-lt"/>
            </a:endParaRPr>
          </a:p>
          <a:p>
            <a:pPr lvl="1" algn="just"/>
            <a:r>
              <a:rPr lang="en-US" dirty="0">
                <a:latin typeface="+mj-lt"/>
              </a:rPr>
              <a:t>2.   Enter a description of the asset.</a:t>
            </a:r>
          </a:p>
          <a:p>
            <a:pPr lvl="1" algn="just"/>
            <a:endParaRPr lang="en-US" dirty="0">
              <a:latin typeface="+mj-lt"/>
            </a:endParaRPr>
          </a:p>
          <a:p>
            <a:pPr lvl="1" algn="just"/>
            <a:r>
              <a:rPr lang="en-US" dirty="0">
                <a:latin typeface="+mj-lt"/>
              </a:rPr>
              <a:t>3.   Enter the amount of the asset as of June 30th.</a:t>
            </a:r>
          </a:p>
          <a:p>
            <a:pPr marL="393192" lvl="1" indent="0" algn="just">
              <a:buNone/>
            </a:pPr>
            <a:endParaRPr lang="en-US" dirty="0">
              <a:latin typeface="+mj-lt"/>
            </a:endParaRPr>
          </a:p>
          <a:p>
            <a:pPr marL="393192" lvl="1" indent="0" algn="just">
              <a:buNone/>
            </a:pPr>
            <a:r>
              <a:rPr lang="en-US" b="1" dirty="0">
                <a:latin typeface="+mj-lt"/>
              </a:rPr>
              <a:t>Please compare last years’ amount to the current year amount to review the variance.  If the variance is greater or less tan five percent and five million dollars provide a brief explanation for the changes on the following form.</a:t>
            </a:r>
          </a:p>
          <a:p>
            <a:pPr lvl="1"/>
            <a:endParaRPr lang="en-US" dirty="0"/>
          </a:p>
        </p:txBody>
      </p:sp>
    </p:spTree>
    <p:extLst>
      <p:ext uri="{BB962C8B-B14F-4D97-AF65-F5344CB8AC3E}">
        <p14:creationId xmlns:p14="http://schemas.microsoft.com/office/powerpoint/2010/main" val="28563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t>GAAP Form #8 – Other Assets</a:t>
            </a:r>
          </a:p>
        </p:txBody>
      </p:sp>
      <p:pic>
        <p:nvPicPr>
          <p:cNvPr id="33" name="Picture 32">
            <a:extLst>
              <a:ext uri="{FF2B5EF4-FFF2-40B4-BE49-F238E27FC236}">
                <a16:creationId xmlns:a16="http://schemas.microsoft.com/office/drawing/2014/main" id="{AD34FD6E-1549-090A-73A8-1DA1DDBC12A9}"/>
              </a:ext>
            </a:extLst>
          </p:cNvPr>
          <p:cNvPicPr>
            <a:picLocks noChangeAspect="1"/>
          </p:cNvPicPr>
          <p:nvPr/>
        </p:nvPicPr>
        <p:blipFill>
          <a:blip r:embed="rId2"/>
          <a:stretch>
            <a:fillRect/>
          </a:stretch>
        </p:blipFill>
        <p:spPr>
          <a:xfrm>
            <a:off x="304800" y="1391575"/>
            <a:ext cx="8686800" cy="5108539"/>
          </a:xfrm>
          <a:prstGeom prst="rect">
            <a:avLst/>
          </a:prstGeom>
        </p:spPr>
      </p:pic>
    </p:spTree>
    <p:extLst>
      <p:ext uri="{BB962C8B-B14F-4D97-AF65-F5344CB8AC3E}">
        <p14:creationId xmlns:p14="http://schemas.microsoft.com/office/powerpoint/2010/main" val="817500243"/>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lstStyle/>
          <a:p>
            <a:pPr algn="ctr"/>
            <a:r>
              <a:rPr lang="en-US" sz="1800" b="1" dirty="0">
                <a:latin typeface="+mj-lt"/>
              </a:rPr>
              <a:t>GAAP Form #8 – Other Assets</a:t>
            </a:r>
          </a:p>
          <a:p>
            <a:pPr algn="ctr"/>
            <a:r>
              <a:rPr lang="en-US" sz="1800" b="1" dirty="0">
                <a:latin typeface="+mj-lt"/>
              </a:rPr>
              <a:t>Case examples</a:t>
            </a:r>
          </a:p>
          <a:p>
            <a:r>
              <a:rPr lang="en-US" dirty="0">
                <a:latin typeface="+mj-lt"/>
              </a:rPr>
              <a:t>Agency records indicate your agency has $450,000 of prepaid postage not otherwise reportable on any other GAAP forms.  </a:t>
            </a:r>
          </a:p>
          <a:p>
            <a:r>
              <a:rPr lang="en-US" dirty="0">
                <a:latin typeface="+mj-lt"/>
              </a:rPr>
              <a:t>Postage expenditures for your agency are funded by the following appropriation: </a:t>
            </a:r>
          </a:p>
          <a:p>
            <a:pPr lvl="1"/>
            <a:r>
              <a:rPr lang="en-US" dirty="0">
                <a:latin typeface="+mj-lt"/>
              </a:rPr>
              <a:t>11000-DSS60415-10020-14000-51764. </a:t>
            </a:r>
          </a:p>
        </p:txBody>
      </p:sp>
    </p:spTree>
    <p:extLst>
      <p:ext uri="{BB962C8B-B14F-4D97-AF65-F5344CB8AC3E}">
        <p14:creationId xmlns:p14="http://schemas.microsoft.com/office/powerpoint/2010/main" val="27282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#8 Example</a:t>
            </a:r>
          </a:p>
        </p:txBody>
      </p:sp>
      <p:pic>
        <p:nvPicPr>
          <p:cNvPr id="33" name="Picture 32">
            <a:extLst>
              <a:ext uri="{FF2B5EF4-FFF2-40B4-BE49-F238E27FC236}">
                <a16:creationId xmlns:a16="http://schemas.microsoft.com/office/drawing/2014/main" id="{001F1A11-559D-FA41-2B34-8EB1C81B779C}"/>
              </a:ext>
            </a:extLst>
          </p:cNvPr>
          <p:cNvPicPr>
            <a:picLocks noChangeAspect="1"/>
          </p:cNvPicPr>
          <p:nvPr/>
        </p:nvPicPr>
        <p:blipFill>
          <a:blip r:embed="rId2"/>
          <a:stretch>
            <a:fillRect/>
          </a:stretch>
        </p:blipFill>
        <p:spPr>
          <a:xfrm>
            <a:off x="342900" y="1847088"/>
            <a:ext cx="8458200" cy="4802800"/>
          </a:xfrm>
          <a:prstGeom prst="rect">
            <a:avLst/>
          </a:prstGeom>
        </p:spPr>
      </p:pic>
    </p:spTree>
    <p:extLst>
      <p:ext uri="{BB962C8B-B14F-4D97-AF65-F5344CB8AC3E}">
        <p14:creationId xmlns:p14="http://schemas.microsoft.com/office/powerpoint/2010/main" val="1220776665"/>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9</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#9 – Other Liabilities</a:t>
            </a:r>
          </a:p>
        </p:txBody>
      </p:sp>
      <p:sp>
        <p:nvSpPr>
          <p:cNvPr id="3" name="Content Placeholder 2"/>
          <p:cNvSpPr>
            <a:spLocks noGrp="1"/>
          </p:cNvSpPr>
          <p:nvPr>
            <p:ph idx="1"/>
          </p:nvPr>
        </p:nvSpPr>
        <p:spPr/>
        <p:txBody>
          <a:bodyPr/>
          <a:lstStyle/>
          <a:p>
            <a:pPr algn="just"/>
            <a:r>
              <a:rPr lang="en-US" dirty="0">
                <a:latin typeface="+mj-lt"/>
              </a:rPr>
              <a:t>For purposes of this form, other liabilities are defined as any liabilities that your agency might have had as of June 30th and that were not reported in any other GAAP form or additional information. </a:t>
            </a:r>
          </a:p>
        </p:txBody>
      </p:sp>
    </p:spTree>
    <p:extLst>
      <p:ext uri="{BB962C8B-B14F-4D97-AF65-F5344CB8AC3E}">
        <p14:creationId xmlns:p14="http://schemas.microsoft.com/office/powerpoint/2010/main" val="99108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a:t>GAAP Form #9</a:t>
            </a:r>
            <a:br>
              <a:rPr lang="en-US" dirty="0"/>
            </a:br>
            <a:r>
              <a:rPr lang="en-US" dirty="0"/>
              <a:t>Other Liabilities</a:t>
            </a:r>
          </a:p>
        </p:txBody>
      </p:sp>
      <p:pic>
        <p:nvPicPr>
          <p:cNvPr id="33" name="Picture 32">
            <a:extLst>
              <a:ext uri="{FF2B5EF4-FFF2-40B4-BE49-F238E27FC236}">
                <a16:creationId xmlns:a16="http://schemas.microsoft.com/office/drawing/2014/main" id="{4B3FB74F-3E07-01C6-C161-A5E0987FA93A}"/>
              </a:ext>
            </a:extLst>
          </p:cNvPr>
          <p:cNvPicPr>
            <a:picLocks noChangeAspect="1"/>
          </p:cNvPicPr>
          <p:nvPr/>
        </p:nvPicPr>
        <p:blipFill>
          <a:blip r:embed="rId2"/>
          <a:stretch>
            <a:fillRect/>
          </a:stretch>
        </p:blipFill>
        <p:spPr>
          <a:xfrm>
            <a:off x="457200" y="1676400"/>
            <a:ext cx="8153400" cy="5050457"/>
          </a:xfrm>
          <a:prstGeom prst="rect">
            <a:avLst/>
          </a:prstGeom>
        </p:spPr>
      </p:pic>
    </p:spTree>
    <p:extLst>
      <p:ext uri="{BB962C8B-B14F-4D97-AF65-F5344CB8AC3E}">
        <p14:creationId xmlns:p14="http://schemas.microsoft.com/office/powerpoint/2010/main" val="3621258686"/>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1219200"/>
            <a:ext cx="8229600" cy="1143000"/>
          </a:xfrm>
        </p:spPr>
        <p:txBody>
          <a:bodyPr/>
          <a:lstStyle/>
          <a:p>
            <a:pPr algn="ctr"/>
            <a:r>
              <a:rPr lang="en-US" b="1" dirty="0">
                <a:solidFill>
                  <a:schemeClr val="tx1"/>
                </a:solidFill>
              </a:rPr>
              <a:t>Instructions for GAAP form #9</a:t>
            </a:r>
          </a:p>
        </p:txBody>
      </p:sp>
      <p:sp>
        <p:nvSpPr>
          <p:cNvPr id="3" name="Content Placeholder 2"/>
          <p:cNvSpPr>
            <a:spLocks noGrp="1"/>
          </p:cNvSpPr>
          <p:nvPr>
            <p:ph idx="1"/>
          </p:nvPr>
        </p:nvSpPr>
        <p:spPr>
          <a:xfrm>
            <a:off x="381000" y="2667000"/>
            <a:ext cx="8229600" cy="1874520"/>
          </a:xfrm>
        </p:spPr>
        <p:txBody>
          <a:bodyPr>
            <a:normAutofit fontScale="77500" lnSpcReduction="20000"/>
          </a:bodyPr>
          <a:lstStyle/>
          <a:p>
            <a:pPr algn="just"/>
            <a:r>
              <a:rPr lang="en-US" sz="4000" b="1" dirty="0">
                <a:latin typeface="+mj-lt"/>
              </a:rPr>
              <a:t>Do not report on this form unpaid vendor invoices as of June 30th which were paid on or before August 30th through Core-CT, having receipt dates of June or prior months.</a:t>
            </a:r>
          </a:p>
          <a:p>
            <a:endParaRPr lang="en-US" dirty="0"/>
          </a:p>
        </p:txBody>
      </p:sp>
    </p:spTree>
    <p:extLst>
      <p:ext uri="{BB962C8B-B14F-4D97-AF65-F5344CB8AC3E}">
        <p14:creationId xmlns:p14="http://schemas.microsoft.com/office/powerpoint/2010/main" val="279838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1</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2884014"/>
      </p:ext>
    </p:extLst>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#9</a:t>
            </a:r>
          </a:p>
        </p:txBody>
      </p:sp>
      <p:sp>
        <p:nvSpPr>
          <p:cNvPr id="3" name="Content Placeholder 2"/>
          <p:cNvSpPr>
            <a:spLocks noGrp="1"/>
          </p:cNvSpPr>
          <p:nvPr>
            <p:ph idx="1"/>
          </p:nvPr>
        </p:nvSpPr>
        <p:spPr/>
        <p:txBody>
          <a:bodyPr>
            <a:normAutofit fontScale="55000" lnSpcReduction="20000"/>
          </a:bodyPr>
          <a:lstStyle/>
          <a:p>
            <a:pPr algn="just"/>
            <a:r>
              <a:rPr lang="en-US" dirty="0">
                <a:latin typeface="+mj-lt"/>
              </a:rPr>
              <a:t>If your agency does not have other liabilities to report or if the total amount of other liabilities to be reported in column 3 is </a:t>
            </a:r>
            <a:r>
              <a:rPr lang="en-US" b="1" u="sng" dirty="0">
                <a:latin typeface="+mj-lt"/>
              </a:rPr>
              <a:t>less than $300,000</a:t>
            </a:r>
            <a:r>
              <a:rPr lang="en-US" dirty="0">
                <a:latin typeface="+mj-lt"/>
              </a:rPr>
              <a:t>, please check “form not applicable” on GAAP Form Control Sheet.</a:t>
            </a:r>
          </a:p>
          <a:p>
            <a:pPr algn="just"/>
            <a:endParaRPr lang="en-US" dirty="0">
              <a:latin typeface="+mj-lt"/>
            </a:endParaRPr>
          </a:p>
          <a:p>
            <a:pPr algn="just"/>
            <a:r>
              <a:rPr lang="en-US" dirty="0">
                <a:latin typeface="+mj-lt"/>
              </a:rPr>
              <a:t>If the total amount of other liabilities to be reported in column 3 is greater than or equal to $300,000, please complete columns 1-4 of GAAP Form No. 9 as follows:</a:t>
            </a:r>
          </a:p>
          <a:p>
            <a:pPr algn="just"/>
            <a:endParaRPr lang="en-US" dirty="0">
              <a:latin typeface="+mj-lt"/>
            </a:endParaRPr>
          </a:p>
          <a:p>
            <a:pPr marL="880110" lvl="1" indent="-514350" algn="just">
              <a:buFont typeface="+mj-lt"/>
              <a:buAutoNum type="arabicPeriod"/>
            </a:pPr>
            <a:r>
              <a:rPr lang="en-US" dirty="0">
                <a:latin typeface="+mj-lt"/>
              </a:rPr>
              <a:t>Enter required account coding information for each liability amount (column 3).</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a description of the liability.</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the amount of the liability as of June 30th.</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the amount of the liability as of June 30th (column 3) that was paid by your agency on or before  </a:t>
            </a:r>
            <a:r>
              <a:rPr lang="en-US" b="1" dirty="0">
                <a:latin typeface="+mj-lt"/>
              </a:rPr>
              <a:t>August 31st</a:t>
            </a:r>
            <a:r>
              <a:rPr lang="en-US" dirty="0">
                <a:latin typeface="+mj-lt"/>
              </a:rPr>
              <a:t>.</a:t>
            </a:r>
          </a:p>
          <a:p>
            <a:pPr lvl="1" algn="just"/>
            <a:endParaRPr lang="en-US" dirty="0">
              <a:latin typeface="+mj-lt"/>
            </a:endParaRPr>
          </a:p>
          <a:p>
            <a:pPr lvl="1" algn="just"/>
            <a:r>
              <a:rPr lang="en-US" dirty="0">
                <a:latin typeface="+mj-lt"/>
              </a:rPr>
              <a:t>Note: For payments to be reported in this column, supporting invoices </a:t>
            </a:r>
            <a:r>
              <a:rPr lang="en-US" b="1" dirty="0">
                <a:latin typeface="+mj-lt"/>
              </a:rPr>
              <a:t>must have receipt dates of June or prior months.</a:t>
            </a:r>
          </a:p>
          <a:p>
            <a:pPr marL="0" indent="0">
              <a:buNone/>
            </a:pPr>
            <a:endParaRPr lang="en-US" dirty="0"/>
          </a:p>
          <a:p>
            <a:pPr marL="0" indent="0">
              <a:buNone/>
            </a:pPr>
            <a:r>
              <a:rPr lang="en-US" b="1" dirty="0"/>
              <a:t>Please compare last years’ amount to the current year amount to review the variance. If the variance is greater or less than five percent and five million dollars provide a brief explanation for the changes on the following form.</a:t>
            </a:r>
          </a:p>
        </p:txBody>
      </p:sp>
    </p:spTree>
    <p:extLst>
      <p:ext uri="{BB962C8B-B14F-4D97-AF65-F5344CB8AC3E}">
        <p14:creationId xmlns:p14="http://schemas.microsoft.com/office/powerpoint/2010/main" val="23752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447800"/>
            <a:ext cx="8229600" cy="5029200"/>
          </a:xfrm>
        </p:spPr>
        <p:txBody>
          <a:bodyPr>
            <a:normAutofit fontScale="55000" lnSpcReduction="20000"/>
          </a:bodyPr>
          <a:lstStyle/>
          <a:p>
            <a:pPr algn="ctr"/>
            <a:r>
              <a:rPr lang="en-US" b="1" dirty="0">
                <a:latin typeface="+mj-lt"/>
              </a:rPr>
              <a:t>GAAP Form #9 – Other Liabilities</a:t>
            </a:r>
          </a:p>
          <a:p>
            <a:pPr algn="ctr"/>
            <a:r>
              <a:rPr lang="en-US" b="1" dirty="0">
                <a:latin typeface="+mj-lt"/>
              </a:rPr>
              <a:t>Case examples</a:t>
            </a:r>
          </a:p>
          <a:p>
            <a:pPr algn="just"/>
            <a:r>
              <a:rPr lang="en-US" sz="2900" dirty="0">
                <a:latin typeface="+mj-lt"/>
              </a:rPr>
              <a:t>Your records indicate your agency, as of June 30, 2026, has administrative responsibility for implementation of a settlement agreement stemming from an accident involving State owned property and a private individual.  The State has elected not to utilize its sovereign immunity protections even though it was self-insured in this case.  Your understanding is that the settlement requires the State to pay $100,000 a year for three years beginning on the next accident anniversary date of May 1, 2027. The payments are funded by the following appropriation: 11000-OSC15910-12003-22003-51152. </a:t>
            </a:r>
          </a:p>
          <a:p>
            <a:pPr algn="just"/>
            <a:r>
              <a:rPr lang="en-US" sz="2900" dirty="0">
                <a:latin typeface="+mj-lt"/>
              </a:rPr>
              <a:t>Your agency has its own checking account &amp; payment system that does not link with Core-CT. Every month your agency receives funding to facilitate child adoption and foster care services from appropriations of the general fund.  The funding is regularly wired by the Treasurer’s office into an account set aside for your agency’s zero balance requirements.  This account primarily funds “placement driven” payments to service providers, paid within two weeks of when the services were performed. Your understanding is the providers have earned $8 million of this money as of year-end which will be paid on the 15th of July via ACH wire transfer, all vouchers of which used new year accounting dates.  The Treasurer's payment vouchers indicate the funding was paid using appropriation: 11000-DCF91147-16135-28050-52710.  You therefore conclude the $8 million represents a liability to the service providers at June 30</a:t>
            </a:r>
            <a:r>
              <a:rPr lang="en-US" sz="2900" baseline="30000" dirty="0">
                <a:latin typeface="+mj-lt"/>
              </a:rPr>
              <a:t>th</a:t>
            </a:r>
            <a:r>
              <a:rPr lang="en-US" sz="2900" dirty="0">
                <a:latin typeface="+mj-lt"/>
              </a:rPr>
              <a:t> that can only be reported via GAAP form #9. </a:t>
            </a:r>
          </a:p>
        </p:txBody>
      </p:sp>
    </p:spTree>
    <p:extLst>
      <p:ext uri="{BB962C8B-B14F-4D97-AF65-F5344CB8AC3E}">
        <p14:creationId xmlns:p14="http://schemas.microsoft.com/office/powerpoint/2010/main" val="24751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34824"/>
          </a:xfrm>
        </p:spPr>
        <p:txBody>
          <a:bodyPr>
            <a:normAutofit fontScale="90000"/>
          </a:bodyPr>
          <a:lstStyle/>
          <a:p>
            <a:pPr algn="ctr"/>
            <a:r>
              <a:rPr lang="en-US" dirty="0"/>
              <a:t>GAAP Form #9 – Other Liabilities</a:t>
            </a:r>
          </a:p>
        </p:txBody>
      </p:sp>
      <p:pic>
        <p:nvPicPr>
          <p:cNvPr id="33" name="Picture 32">
            <a:extLst>
              <a:ext uri="{FF2B5EF4-FFF2-40B4-BE49-F238E27FC236}">
                <a16:creationId xmlns:a16="http://schemas.microsoft.com/office/drawing/2014/main" id="{6FD1145B-5638-586E-D2F7-1FD48EEDB3AF}"/>
              </a:ext>
            </a:extLst>
          </p:cNvPr>
          <p:cNvPicPr>
            <a:picLocks noChangeAspect="1"/>
          </p:cNvPicPr>
          <p:nvPr/>
        </p:nvPicPr>
        <p:blipFill>
          <a:blip r:embed="rId2"/>
          <a:stretch>
            <a:fillRect/>
          </a:stretch>
        </p:blipFill>
        <p:spPr>
          <a:xfrm>
            <a:off x="304800" y="1295400"/>
            <a:ext cx="8348709" cy="5154355"/>
          </a:xfrm>
          <a:prstGeom prst="rect">
            <a:avLst/>
          </a:prstGeom>
        </p:spPr>
      </p:pic>
    </p:spTree>
    <p:extLst>
      <p:ext uri="{BB962C8B-B14F-4D97-AF65-F5344CB8AC3E}">
        <p14:creationId xmlns:p14="http://schemas.microsoft.com/office/powerpoint/2010/main" val="266924226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14893</TotalTime>
  <Words>7602</Words>
  <Application>Microsoft Office PowerPoint</Application>
  <PresentationFormat>On-screen Show (4:3)</PresentationFormat>
  <Paragraphs>496</Paragraphs>
  <Slides>92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Constantia</vt:lpstr>
      <vt:lpstr>Times New Roman</vt:lpstr>
      <vt:lpstr>Wingdings 2</vt:lpstr>
      <vt:lpstr>Flow</vt:lpstr>
      <vt:lpstr>GAAP Training</vt:lpstr>
      <vt:lpstr>Annual Comprehensive Financial Report (ACFR)</vt:lpstr>
      <vt:lpstr>Overview of OSC Requests</vt:lpstr>
      <vt:lpstr>ACKNOWLEDGEMENT</vt:lpstr>
      <vt:lpstr>CONTROL SHEET</vt:lpstr>
      <vt:lpstr>GENERAL INSTRUCTIONS</vt:lpstr>
      <vt:lpstr>The GAAP Closing Package Standard Forms</vt:lpstr>
      <vt:lpstr>    Online Submission Instructions</vt:lpstr>
      <vt:lpstr>GAAP  FORM # 1   </vt:lpstr>
      <vt:lpstr>GAAP Closing Package</vt:lpstr>
      <vt:lpstr>GAAP Form #1 Cash in Bank</vt:lpstr>
      <vt:lpstr>Form #1-Cash In Bank</vt:lpstr>
      <vt:lpstr>Instructions for-GAAP Form No. 1</vt:lpstr>
      <vt:lpstr>Instructions GAAP Form #1</vt:lpstr>
      <vt:lpstr>GAAP Form Training</vt:lpstr>
      <vt:lpstr>GAAP form #1 Example</vt:lpstr>
      <vt:lpstr>GAAP  FORM # 2   </vt:lpstr>
      <vt:lpstr>GAAP Closing Package</vt:lpstr>
      <vt:lpstr>GAAP Form #2 Receivables</vt:lpstr>
      <vt:lpstr>GAAP Form # 2 Receivables</vt:lpstr>
      <vt:lpstr>Instructions – GAAP Form #2</vt:lpstr>
      <vt:lpstr>Instructions – GAAP Form #2</vt:lpstr>
      <vt:lpstr>GAAP Form Training</vt:lpstr>
      <vt:lpstr>GAAP Form # 2-Example</vt:lpstr>
      <vt:lpstr>GAAP  FORM # 3   </vt:lpstr>
      <vt:lpstr>GAAP Form #3 Grants Receivable</vt:lpstr>
      <vt:lpstr>GAAP form #3 Grants Receivable</vt:lpstr>
      <vt:lpstr>GAAP Form # 3 Grants Receivable</vt:lpstr>
      <vt:lpstr>Instructions – GAAP Form #3</vt:lpstr>
      <vt:lpstr>Instructions for GAAP form #3</vt:lpstr>
      <vt:lpstr>Instructions for GAAP form #3</vt:lpstr>
      <vt:lpstr>Notes: Column six Collected amount</vt:lpstr>
      <vt:lpstr>PowerPoint Presentation</vt:lpstr>
      <vt:lpstr>PowerPoint Presentation</vt:lpstr>
      <vt:lpstr>GAAP Form Training</vt:lpstr>
      <vt:lpstr>GAAP Form #3 - Example</vt:lpstr>
      <vt:lpstr>Notes:  Column four Grants Receivable Amount</vt:lpstr>
      <vt:lpstr>GAAP Form #3 Calculation for Grants Receivable</vt:lpstr>
      <vt:lpstr>GAAP Form #3 Calculation for Grants Receivable</vt:lpstr>
      <vt:lpstr>GAAP Form #3 Calculation for Grants Receivable</vt:lpstr>
      <vt:lpstr>GAAP Form #3 Calculation for Grants Receivable</vt:lpstr>
      <vt:lpstr>GAAP  FORM # 4   </vt:lpstr>
      <vt:lpstr>GAAP Closing Package</vt:lpstr>
      <vt:lpstr>GAAP Form #4  Unearned Revenue</vt:lpstr>
      <vt:lpstr>Instructions for GAAP form #4</vt:lpstr>
      <vt:lpstr>Instructions for GAAP form #4</vt:lpstr>
      <vt:lpstr>GAAP form #4</vt:lpstr>
      <vt:lpstr>GAAP Form Training</vt:lpstr>
      <vt:lpstr>GAAP Form #4 Example</vt:lpstr>
      <vt:lpstr>GAAP Form #4 Calculation of Unearned Revenue</vt:lpstr>
      <vt:lpstr>GAAP  FORM # 5   </vt:lpstr>
      <vt:lpstr>GAAP form #5-Contractual Obligations</vt:lpstr>
      <vt:lpstr>Why Contractual Obligations?</vt:lpstr>
      <vt:lpstr>Added Instruction for GAAP form 5</vt:lpstr>
      <vt:lpstr>Added Instruction for GAAP form 5</vt:lpstr>
      <vt:lpstr>Added Instruction for GAAP form 5</vt:lpstr>
      <vt:lpstr>Added Instruction for GAAP form 5</vt:lpstr>
      <vt:lpstr>Instructions for GAAP form #5</vt:lpstr>
      <vt:lpstr>The calculation of the contractual obligation amount</vt:lpstr>
      <vt:lpstr>Instructions for GAAP form #5</vt:lpstr>
      <vt:lpstr>GAAP Form #5  Contractual Obligations</vt:lpstr>
      <vt:lpstr>GAAP Form #5 Contractual Obligations</vt:lpstr>
      <vt:lpstr>GAAP Form Training</vt:lpstr>
      <vt:lpstr>GAAP Form Training</vt:lpstr>
      <vt:lpstr>GAAP Form #5 Example</vt:lpstr>
      <vt:lpstr>GAAP Form Training</vt:lpstr>
      <vt:lpstr>GAAP Form #5 Example</vt:lpstr>
      <vt:lpstr>GAAP  FORM # 5a   </vt:lpstr>
      <vt:lpstr>GAAP Closing Package</vt:lpstr>
      <vt:lpstr>GAAP from #5a-Contractual Retainage</vt:lpstr>
      <vt:lpstr>Instructions for GAAP form #5a</vt:lpstr>
      <vt:lpstr>GAAP form #5a  Contractual Retainage</vt:lpstr>
      <vt:lpstr>GAAP Form Training</vt:lpstr>
      <vt:lpstr>GAAP Form #5a Example</vt:lpstr>
      <vt:lpstr>GAAP  FORM # 7   </vt:lpstr>
      <vt:lpstr>GAAP Form 7 Trustee Accounts</vt:lpstr>
      <vt:lpstr>Instructions for GAAP form 7 Trustee Accounts</vt:lpstr>
      <vt:lpstr>GAAP form #7 - Trustee Accounts</vt:lpstr>
      <vt:lpstr>GAAP Form Training</vt:lpstr>
      <vt:lpstr>GAAP Form #7 Example</vt:lpstr>
      <vt:lpstr>GAAP  FORM # 8   </vt:lpstr>
      <vt:lpstr>GAAP Form #8 – Other Assets</vt:lpstr>
      <vt:lpstr>GAAP Form #8 – Other Assets</vt:lpstr>
      <vt:lpstr>GAAP Form Training</vt:lpstr>
      <vt:lpstr>GAAP Form #8 Example</vt:lpstr>
      <vt:lpstr>GAAP  FORM # 9   </vt:lpstr>
      <vt:lpstr>GAAP Form #9 – Other Liabilities</vt:lpstr>
      <vt:lpstr>GAAP Form #9 Other Liabilities</vt:lpstr>
      <vt:lpstr>Instructions for GAAP form #9</vt:lpstr>
      <vt:lpstr>Instructions for GAAP form #9</vt:lpstr>
      <vt:lpstr>GAAP Form Training</vt:lpstr>
      <vt:lpstr>GAAP Form #9 – Other Liabilities</vt:lpstr>
    </vt:vector>
  </TitlesOfParts>
  <Company>OSC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GAAP Training</dc:title>
  <dc:creator>Richard Haley</dc:creator>
  <cp:lastModifiedBy>Salerni, Rebecca</cp:lastModifiedBy>
  <cp:revision>521</cp:revision>
  <cp:lastPrinted>2026-05-06T11:35:09Z</cp:lastPrinted>
  <dcterms:created xsi:type="dcterms:W3CDTF">2016-02-09T16:27:35Z</dcterms:created>
  <dcterms:modified xsi:type="dcterms:W3CDTF">2026-05-13T20:31:39Z</dcterms:modified>
</cp:coreProperties>
</file>