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4.xml" ContentType="application/vnd.openxmlformats-officedocument.drawingml.chartshapes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5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6.xml" ContentType="application/vnd.openxmlformats-officedocument.drawingml.chartshapes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7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8.xml" ContentType="application/vnd.openxmlformats-officedocument.drawingml.chartshapes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7" r:id="rId5"/>
  </p:sldMasterIdLst>
  <p:notesMasterIdLst>
    <p:notesMasterId r:id="rId38"/>
  </p:notesMasterIdLst>
  <p:handoutMasterIdLst>
    <p:handoutMasterId r:id="rId39"/>
  </p:handoutMasterIdLst>
  <p:sldIdLst>
    <p:sldId id="275" r:id="rId6"/>
    <p:sldId id="260" r:id="rId7"/>
    <p:sldId id="307" r:id="rId8"/>
    <p:sldId id="308" r:id="rId9"/>
    <p:sldId id="339" r:id="rId10"/>
    <p:sldId id="340" r:id="rId11"/>
    <p:sldId id="341" r:id="rId12"/>
    <p:sldId id="342" r:id="rId13"/>
    <p:sldId id="343" r:id="rId14"/>
    <p:sldId id="344" r:id="rId15"/>
    <p:sldId id="345" r:id="rId16"/>
    <p:sldId id="346" r:id="rId17"/>
    <p:sldId id="347" r:id="rId18"/>
    <p:sldId id="348" r:id="rId19"/>
    <p:sldId id="349" r:id="rId20"/>
    <p:sldId id="350" r:id="rId21"/>
    <p:sldId id="288" r:id="rId22"/>
    <p:sldId id="321" r:id="rId23"/>
    <p:sldId id="322" r:id="rId24"/>
    <p:sldId id="323" r:id="rId25"/>
    <p:sldId id="289" r:id="rId26"/>
    <p:sldId id="324" r:id="rId27"/>
    <p:sldId id="325" r:id="rId28"/>
    <p:sldId id="326" r:id="rId29"/>
    <p:sldId id="338" r:id="rId30"/>
    <p:sldId id="327" r:id="rId31"/>
    <p:sldId id="333" r:id="rId32"/>
    <p:sldId id="334" r:id="rId33"/>
    <p:sldId id="306" r:id="rId34"/>
    <p:sldId id="335" r:id="rId35"/>
    <p:sldId id="336" r:id="rId36"/>
    <p:sldId id="337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192" userDrawn="1">
          <p15:clr>
            <a:srgbClr val="A4A3A4"/>
          </p15:clr>
        </p15:guide>
        <p15:guide id="4" orient="horz" pos="1632" userDrawn="1">
          <p15:clr>
            <a:srgbClr val="A4A3A4"/>
          </p15:clr>
        </p15:guide>
        <p15:guide id="5" pos="1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C2CE"/>
    <a:srgbClr val="AF5D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681" autoAdjust="0"/>
  </p:normalViewPr>
  <p:slideViewPr>
    <p:cSldViewPr showGuides="1">
      <p:cViewPr varScale="1">
        <p:scale>
          <a:sx n="84" d="100"/>
          <a:sy n="84" d="100"/>
        </p:scale>
        <p:origin x="276" y="78"/>
      </p:cViewPr>
      <p:guideLst>
        <p:guide orient="horz" pos="960"/>
        <p:guide pos="3840"/>
        <p:guide pos="192"/>
        <p:guide orient="horz" pos="1632"/>
        <p:guide pos="1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92" d="100"/>
          <a:sy n="92" d="100"/>
        </p:scale>
        <p:origin x="2898" y="102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8.xml" Id="rId13" /><Relationship Type="http://schemas.openxmlformats.org/officeDocument/2006/relationships/slide" Target="slides/slide13.xml" Id="rId18" /><Relationship Type="http://schemas.openxmlformats.org/officeDocument/2006/relationships/slide" Target="slides/slide21.xml" Id="rId26" /><Relationship Type="http://schemas.openxmlformats.org/officeDocument/2006/relationships/handoutMaster" Target="handoutMasters/handoutMaster1.xml" Id="rId39" /><Relationship Type="http://schemas.openxmlformats.org/officeDocument/2006/relationships/slide" Target="slides/slide16.xml" Id="rId21" /><Relationship Type="http://schemas.openxmlformats.org/officeDocument/2006/relationships/slide" Target="slides/slide29.xml" Id="rId34" /><Relationship Type="http://schemas.openxmlformats.org/officeDocument/2006/relationships/theme" Target="theme/theme1.xml" Id="rId42" /><Relationship Type="http://schemas.openxmlformats.org/officeDocument/2006/relationships/slide" Target="slides/slide2.xml" Id="rId7" /><Relationship Type="http://schemas.openxmlformats.org/officeDocument/2006/relationships/customXml" Target="../customXml/item2.xml" Id="rId2" /><Relationship Type="http://schemas.openxmlformats.org/officeDocument/2006/relationships/slide" Target="slides/slide11.xml" Id="rId16" /><Relationship Type="http://schemas.openxmlformats.org/officeDocument/2006/relationships/slide" Target="slides/slide15.xml" Id="rId20" /><Relationship Type="http://schemas.openxmlformats.org/officeDocument/2006/relationships/slide" Target="slides/slide24.xml" Id="rId29" /><Relationship Type="http://schemas.openxmlformats.org/officeDocument/2006/relationships/viewProps" Target="viewProps.xml" Id="rId41" /><Relationship Type="http://schemas.openxmlformats.org/officeDocument/2006/relationships/customXml" Target="../customXml/item1.xml" Id="rId1" /><Relationship Type="http://schemas.openxmlformats.org/officeDocument/2006/relationships/slide" Target="slides/slide1.xml" Id="rId6" /><Relationship Type="http://schemas.openxmlformats.org/officeDocument/2006/relationships/slide" Target="slides/slide6.xml" Id="rId11" /><Relationship Type="http://schemas.openxmlformats.org/officeDocument/2006/relationships/slide" Target="slides/slide19.xml" Id="rId24" /><Relationship Type="http://schemas.openxmlformats.org/officeDocument/2006/relationships/slide" Target="slides/slide27.xml" Id="rId32" /><Relationship Type="http://schemas.openxmlformats.org/officeDocument/2006/relationships/slide" Target="slides/slide32.xml" Id="rId37" /><Relationship Type="http://schemas.openxmlformats.org/officeDocument/2006/relationships/presProps" Target="presProps.xml" Id="rId40" /><Relationship Type="http://schemas.openxmlformats.org/officeDocument/2006/relationships/slideMaster" Target="slideMasters/slideMaster2.xml" Id="rId5" /><Relationship Type="http://schemas.openxmlformats.org/officeDocument/2006/relationships/slide" Target="slides/slide10.xml" Id="rId15" /><Relationship Type="http://schemas.openxmlformats.org/officeDocument/2006/relationships/slide" Target="slides/slide18.xml" Id="rId23" /><Relationship Type="http://schemas.openxmlformats.org/officeDocument/2006/relationships/slide" Target="slides/slide23.xml" Id="rId28" /><Relationship Type="http://schemas.openxmlformats.org/officeDocument/2006/relationships/slide" Target="slides/slide31.xml" Id="rId36" /><Relationship Type="http://schemas.openxmlformats.org/officeDocument/2006/relationships/slide" Target="slides/slide5.xml" Id="rId10" /><Relationship Type="http://schemas.openxmlformats.org/officeDocument/2006/relationships/slide" Target="slides/slide14.xml" Id="rId19" /><Relationship Type="http://schemas.openxmlformats.org/officeDocument/2006/relationships/slide" Target="slides/slide26.xml" Id="rId31" /><Relationship Type="http://schemas.openxmlformats.org/officeDocument/2006/relationships/slideMaster" Target="slideMasters/slideMaster1.xml" Id="rId4" /><Relationship Type="http://schemas.openxmlformats.org/officeDocument/2006/relationships/slide" Target="slides/slide4.xml" Id="rId9" /><Relationship Type="http://schemas.openxmlformats.org/officeDocument/2006/relationships/slide" Target="slides/slide9.xml" Id="rId14" /><Relationship Type="http://schemas.openxmlformats.org/officeDocument/2006/relationships/slide" Target="slides/slide17.xml" Id="rId22" /><Relationship Type="http://schemas.openxmlformats.org/officeDocument/2006/relationships/slide" Target="slides/slide22.xml" Id="rId27" /><Relationship Type="http://schemas.openxmlformats.org/officeDocument/2006/relationships/slide" Target="slides/slide25.xml" Id="rId30" /><Relationship Type="http://schemas.openxmlformats.org/officeDocument/2006/relationships/slide" Target="slides/slide30.xml" Id="rId35" /><Relationship Type="http://schemas.openxmlformats.org/officeDocument/2006/relationships/tableStyles" Target="tableStyles.xml" Id="rId43" /><Relationship Type="http://schemas.openxmlformats.org/officeDocument/2006/relationships/slide" Target="slides/slide3.xml" Id="rId8" /><Relationship Type="http://schemas.openxmlformats.org/officeDocument/2006/relationships/customXml" Target="../customXml/item3.xml" Id="rId3" /><Relationship Type="http://schemas.openxmlformats.org/officeDocument/2006/relationships/slide" Target="slides/slide7.xml" Id="rId12" /><Relationship Type="http://schemas.openxmlformats.org/officeDocument/2006/relationships/slide" Target="slides/slide12.xml" Id="rId17" /><Relationship Type="http://schemas.openxmlformats.org/officeDocument/2006/relationships/slide" Target="slides/slide20.xml" Id="rId25" /><Relationship Type="http://schemas.openxmlformats.org/officeDocument/2006/relationships/slide" Target="slides/slide28.xml" Id="rId33" /><Relationship Type="http://schemas.openxmlformats.org/officeDocument/2006/relationships/notesMaster" Target="notesMasters/notesMaster1.xml" Id="rId38" /><Relationship Type="http://schemas.openxmlformats.org/officeDocument/2006/relationships/customXml" Target="/customXML/item4.xml" Id="imanage.xml" 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8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5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6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0" i="0" u="none" strike="noStrike" kern="1200" spc="0" baseline="0">
                <a:solidFill>
                  <a:srgbClr val="132D7C"/>
                </a:solidFill>
                <a:latin typeface="+mj-lt"/>
                <a:ea typeface="+mn-ea"/>
                <a:cs typeface="+mn-cs"/>
              </a:defRPr>
            </a:pPr>
            <a:r>
              <a:rPr lang="en-US" sz="1800" b="0" i="0" baseline="0" dirty="0">
                <a:solidFill>
                  <a:srgbClr val="132D7C"/>
                </a:solidFill>
                <a:effectLst/>
                <a:latin typeface="+mj-lt"/>
              </a:rPr>
              <a:t>Average Employee and Dependent Counts  </a:t>
            </a:r>
            <a:endParaRPr lang="en-US" dirty="0">
              <a:solidFill>
                <a:srgbClr val="132D7C"/>
              </a:solidFill>
              <a:effectLst/>
              <a:latin typeface="+mj-lt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862" b="0" i="0" u="none" strike="noStrike" kern="1200" spc="0" baseline="0">
              <a:solidFill>
                <a:srgbClr val="132D7C"/>
              </a:solidFill>
              <a:latin typeface="+mj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1184859580030801"/>
          <c:y val="0.28402277122551567"/>
          <c:w val="0.61213831389752404"/>
          <c:h val="0.559635172714580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Dependent Count</c:v>
                </c:pt>
              </c:strCache>
            </c:strRef>
          </c:tx>
          <c:spPr>
            <a:solidFill>
              <a:srgbClr val="001C7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State</c:v>
                </c:pt>
                <c:pt idx="1">
                  <c:v>Partnership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69337</c:v>
                </c:pt>
                <c:pt idx="1">
                  <c:v>35774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09-44B7-A952-BE0DF51AA3F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Employee Count</c:v>
                </c:pt>
              </c:strCache>
            </c:strRef>
          </c:tx>
          <c:spPr>
            <a:solidFill>
              <a:srgbClr val="1DCAD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State</c:v>
                </c:pt>
                <c:pt idx="1">
                  <c:v>Partnership</c:v>
                </c:pt>
              </c:strCache>
            </c:strRef>
          </c:cat>
          <c:val>
            <c:numRef>
              <c:f>Sheet1!$C$2:$C$3</c:f>
              <c:numCache>
                <c:formatCode>#,##0</c:formatCode>
                <c:ptCount val="2"/>
                <c:pt idx="0">
                  <c:v>51106</c:v>
                </c:pt>
                <c:pt idx="1">
                  <c:v>28296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09-44B7-A952-BE0DF51AA3F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953706696"/>
        <c:axId val="953707352"/>
      </c:barChart>
      <c:catAx>
        <c:axId val="9537066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3707352"/>
        <c:crosses val="autoZero"/>
        <c:auto val="1"/>
        <c:lblAlgn val="ctr"/>
        <c:lblOffset val="100"/>
        <c:noMultiLvlLbl val="0"/>
      </c:catAx>
      <c:valAx>
        <c:axId val="953707352"/>
        <c:scaling>
          <c:orientation val="minMax"/>
        </c:scaling>
        <c:delete val="1"/>
        <c:axPos val="b"/>
        <c:numFmt formatCode="#,##0" sourceLinked="1"/>
        <c:majorTickMark val="none"/>
        <c:minorTickMark val="none"/>
        <c:tickLblPos val="nextTo"/>
        <c:crossAx val="953706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6884955776820357"/>
          <c:y val="0.18851667511365144"/>
          <c:w val="0.48584399435888553"/>
          <c:h val="7.19447511241459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rgbClr val="7698D4"/>
                </a:solidFill>
                <a:latin typeface="+mj-lt"/>
                <a:ea typeface="+mn-ea"/>
                <a:cs typeface="+mn-cs"/>
              </a:defRPr>
            </a:pPr>
            <a:r>
              <a:rPr lang="en-US" sz="1800" b="0" i="0" baseline="0" dirty="0">
                <a:solidFill>
                  <a:srgbClr val="7698D4"/>
                </a:solidFill>
                <a:effectLst/>
                <a:latin typeface="+mj-lt"/>
              </a:rPr>
              <a:t>Current vs Prior</a:t>
            </a:r>
            <a:endParaRPr lang="en-US" dirty="0">
              <a:solidFill>
                <a:srgbClr val="7698D4"/>
              </a:solidFill>
              <a:effectLst/>
              <a:latin typeface="+mj-lt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rgbClr val="7698D4"/>
              </a:solidFill>
              <a:latin typeface="+mj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8418444424098153E-2"/>
          <c:y val="0.18657922154326342"/>
          <c:w val="0.83472109045962284"/>
          <c:h val="0.669842631484922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Prior</c:v>
                </c:pt>
              </c:strCache>
            </c:strRef>
          </c:tx>
          <c:spPr>
            <a:solidFill>
              <a:srgbClr val="D5A3E0"/>
            </a:solidFill>
            <a:ln>
              <a:solidFill>
                <a:schemeClr val="bg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65D2-4B54-A9C7-72B6BA921D0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5D2-4B54-A9C7-72B6BA921D0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65D2-4B54-A9C7-72B6BA921D0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65D2-4B54-A9C7-72B6BA921D03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65D2-4B54-A9C7-72B6BA921D03}"/>
              </c:ext>
            </c:extLst>
          </c:dPt>
          <c:dPt>
            <c:idx val="6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65D2-4B54-A9C7-72B6BA921D03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65D2-4B54-A9C7-72B6BA921D0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Outpatient Hospital</c:v>
                </c:pt>
                <c:pt idx="1">
                  <c:v>Inpatient Hospital</c:v>
                </c:pt>
                <c:pt idx="2">
                  <c:v>Professional</c:v>
                </c:pt>
                <c:pt idx="3">
                  <c:v>Retail Pharmacy</c:v>
                </c:pt>
                <c:pt idx="4">
                  <c:v>Drugs Administered in Medical</c:v>
                </c:pt>
                <c:pt idx="5">
                  <c:v>Emergency Room</c:v>
                </c:pt>
                <c:pt idx="6">
                  <c:v>Other</c:v>
                </c:pt>
                <c:pt idx="7">
                  <c:v>Urgent Care</c:v>
                </c:pt>
              </c:strCache>
            </c:strRef>
          </c:cat>
          <c:val>
            <c:numRef>
              <c:f>Sheet1!$B$2:$B$9</c:f>
              <c:numCache>
                <c:formatCode>"$"#,##0.00_);[Red]\("$"#,##0.00\)</c:formatCode>
                <c:ptCount val="8"/>
                <c:pt idx="0">
                  <c:v>156008270.91</c:v>
                </c:pt>
                <c:pt idx="1">
                  <c:v>125800529.77</c:v>
                </c:pt>
                <c:pt idx="2">
                  <c:v>127559644.28</c:v>
                </c:pt>
                <c:pt idx="3">
                  <c:v>120266434.31999999</c:v>
                </c:pt>
                <c:pt idx="4">
                  <c:v>45819893.049999997</c:v>
                </c:pt>
                <c:pt idx="5">
                  <c:v>33252258.43</c:v>
                </c:pt>
                <c:pt idx="6">
                  <c:v>11050502.220000001</c:v>
                </c:pt>
                <c:pt idx="7">
                  <c:v>4197934.66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DD-4E32-8CD5-204CC98CFD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Current</c:v>
                </c:pt>
              </c:strCache>
            </c:strRef>
          </c:tx>
          <c:spPr>
            <a:solidFill>
              <a:srgbClr val="863399"/>
            </a:solidFill>
            <a:ln>
              <a:solidFill>
                <a:schemeClr val="bg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5D2-4B54-A9C7-72B6BA921D0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5D2-4B54-A9C7-72B6BA921D0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5D2-4B54-A9C7-72B6BA921D0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5D2-4B54-A9C7-72B6BA921D03}"/>
              </c:ext>
            </c:extLst>
          </c:dPt>
          <c:dPt>
            <c:idx val="5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5D2-4B54-A9C7-72B6BA921D03}"/>
              </c:ext>
            </c:extLst>
          </c:dPt>
          <c:dPt>
            <c:idx val="6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5D2-4B54-A9C7-72B6BA921D03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5D2-4B54-A9C7-72B6BA921D0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Outpatient Hospital</c:v>
                </c:pt>
                <c:pt idx="1">
                  <c:v>Inpatient Hospital</c:v>
                </c:pt>
                <c:pt idx="2">
                  <c:v>Professional</c:v>
                </c:pt>
                <c:pt idx="3">
                  <c:v>Retail Pharmacy</c:v>
                </c:pt>
                <c:pt idx="4">
                  <c:v>Drugs Administered in Medical</c:v>
                </c:pt>
                <c:pt idx="5">
                  <c:v>Emergency Room</c:v>
                </c:pt>
                <c:pt idx="6">
                  <c:v>Other</c:v>
                </c:pt>
                <c:pt idx="7">
                  <c:v>Urgent Care</c:v>
                </c:pt>
              </c:strCache>
            </c:strRef>
          </c:cat>
          <c:val>
            <c:numRef>
              <c:f>Sheet1!$C$2:$C$9</c:f>
              <c:numCache>
                <c:formatCode>"$"#,##0.00_);[Red]\("$"#,##0.00\)</c:formatCode>
                <c:ptCount val="8"/>
                <c:pt idx="0">
                  <c:v>185725319.16999999</c:v>
                </c:pt>
                <c:pt idx="1">
                  <c:v>169813525.97</c:v>
                </c:pt>
                <c:pt idx="2">
                  <c:v>160048556.50999999</c:v>
                </c:pt>
                <c:pt idx="3">
                  <c:v>158258352.59999999</c:v>
                </c:pt>
                <c:pt idx="4">
                  <c:v>63873578.560000002</c:v>
                </c:pt>
                <c:pt idx="5">
                  <c:v>39544230.450000003</c:v>
                </c:pt>
                <c:pt idx="6">
                  <c:v>12644194.630000001</c:v>
                </c:pt>
                <c:pt idx="7">
                  <c:v>5456931.4400000004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DD-4E32-8CD5-204CC98CFD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56627648"/>
        <c:axId val="956623384"/>
      </c:barChart>
      <c:catAx>
        <c:axId val="956627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6623384"/>
        <c:crosses val="autoZero"/>
        <c:auto val="1"/>
        <c:lblAlgn val="ctr"/>
        <c:lblOffset val="100"/>
        <c:noMultiLvlLbl val="0"/>
      </c:catAx>
      <c:valAx>
        <c:axId val="956623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6627648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0"/>
                <c:y val="0.17165393504916363"/>
              </c:manualLayout>
            </c:layout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 dirty="0">
                <a:solidFill>
                  <a:srgbClr val="0B2677"/>
                </a:solidFill>
                <a:effectLst/>
                <a:latin typeface="+mj-lt"/>
              </a:rPr>
              <a:t>Plan Paid By Age Band and Gender</a:t>
            </a:r>
            <a:endParaRPr lang="en-US" dirty="0">
              <a:solidFill>
                <a:srgbClr val="0B2677"/>
              </a:solidFill>
              <a:effectLst/>
              <a:latin typeface="+mj-lt"/>
            </a:endParaRPr>
          </a:p>
        </c:rich>
      </c:tx>
      <c:layout>
        <c:manualLayout>
          <c:xMode val="edge"/>
          <c:yMode val="edge"/>
          <c:x val="0.19072538185310617"/>
          <c:y val="4.02305198226647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1714855061736718E-2"/>
          <c:y val="0.10145841441912516"/>
          <c:w val="0.95012875079804215"/>
          <c:h val="0.7601029816833927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D5A3E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0-5</c:v>
                </c:pt>
                <c:pt idx="1">
                  <c:v>6-19</c:v>
                </c:pt>
                <c:pt idx="2">
                  <c:v>20-30</c:v>
                </c:pt>
                <c:pt idx="3">
                  <c:v>31-40</c:v>
                </c:pt>
                <c:pt idx="4">
                  <c:v>41-50</c:v>
                </c:pt>
                <c:pt idx="5">
                  <c:v>51-64</c:v>
                </c:pt>
                <c:pt idx="6">
                  <c:v>65+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0.37</c:v>
                </c:pt>
                <c:pt idx="1">
                  <c:v>0.5</c:v>
                </c:pt>
                <c:pt idx="2">
                  <c:v>0.64</c:v>
                </c:pt>
                <c:pt idx="3">
                  <c:v>0.7</c:v>
                </c:pt>
                <c:pt idx="4">
                  <c:v>0.66</c:v>
                </c:pt>
                <c:pt idx="5">
                  <c:v>0.56999999999999995</c:v>
                </c:pt>
                <c:pt idx="6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15-4AE8-A5F4-A53485E3D03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rgbClr val="A0EE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0-5</c:v>
                </c:pt>
                <c:pt idx="1">
                  <c:v>6-19</c:v>
                </c:pt>
                <c:pt idx="2">
                  <c:v>20-30</c:v>
                </c:pt>
                <c:pt idx="3">
                  <c:v>31-40</c:v>
                </c:pt>
                <c:pt idx="4">
                  <c:v>41-50</c:v>
                </c:pt>
                <c:pt idx="5">
                  <c:v>51-64</c:v>
                </c:pt>
                <c:pt idx="6">
                  <c:v>65+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0.63</c:v>
                </c:pt>
                <c:pt idx="1">
                  <c:v>0.5</c:v>
                </c:pt>
                <c:pt idx="2">
                  <c:v>0.36</c:v>
                </c:pt>
                <c:pt idx="3">
                  <c:v>0.3</c:v>
                </c:pt>
                <c:pt idx="4">
                  <c:v>0.34</c:v>
                </c:pt>
                <c:pt idx="5">
                  <c:v>0.43</c:v>
                </c:pt>
                <c:pt idx="6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15-4AE8-A5F4-A53485E3D03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Billions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088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D15-4AE8-A5F4-A53485E3D03B}"/>
              </c:ext>
            </c:extLst>
          </c:dPt>
          <c:dPt>
            <c:idx val="1"/>
            <c:invertIfNegative val="0"/>
            <c:bubble3D val="0"/>
            <c:spPr>
              <a:solidFill>
                <a:srgbClr val="ABE8A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D15-4AE8-A5F4-A53485E3D03B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D15-4AE8-A5F4-A53485E3D03B}"/>
              </c:ext>
            </c:extLst>
          </c:dPt>
          <c:dPt>
            <c:idx val="3"/>
            <c:invertIfNegative val="0"/>
            <c:bubble3D val="0"/>
            <c:spPr>
              <a:solidFill>
                <a:srgbClr val="61636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D15-4AE8-A5F4-A53485E3D03B}"/>
              </c:ext>
            </c:extLst>
          </c:dPt>
          <c:dPt>
            <c:idx val="4"/>
            <c:invertIfNegative val="0"/>
            <c:bubble3D val="0"/>
            <c:spPr>
              <a:solidFill>
                <a:srgbClr val="BFC1C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D15-4AE8-A5F4-A53485E3D03B}"/>
              </c:ext>
            </c:extLst>
          </c:dPt>
          <c:dPt>
            <c:idx val="5"/>
            <c:invertIfNegative val="0"/>
            <c:bubble3D val="0"/>
            <c:spPr>
              <a:solidFill>
                <a:srgbClr val="EEAF3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0D15-4AE8-A5F4-A53485E3D03B}"/>
              </c:ext>
            </c:extLst>
          </c:dPt>
          <c:dPt>
            <c:idx val="6"/>
            <c:invertIfNegative val="0"/>
            <c:bubble3D val="0"/>
            <c:spPr>
              <a:solidFill>
                <a:srgbClr val="F8DFA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0D15-4AE8-A5F4-A53485E3D03B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4639611-AC02-4AD4-90C4-2EBC534448BB}" type="CELLRANGE">
                      <a:rPr lang="en-US"/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[CELLRANGE]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0D15-4AE8-A5F4-A53485E3D03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87B0E314-9502-4E24-B9DA-1F49738FBA9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0D15-4AE8-A5F4-A53485E3D03B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1C0E414-409E-4FF0-87F6-CDDD17723B02}" type="CELLRANGE">
                      <a:rPr lang="en-US"/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[CELLRANGE]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0D15-4AE8-A5F4-A53485E3D03B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C2DF4AE-5DC2-4337-BC8D-133D82ED7B68}" type="CELLRANGE">
                      <a:rPr lang="en-US"/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[CELLRANGE]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0D15-4AE8-A5F4-A53485E3D03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B15EC434-7F7B-4BEA-98BE-93CA528EFCE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0D15-4AE8-A5F4-A53485E3D03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EC68F80D-8A56-436B-B36A-34989506FF35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0D15-4AE8-A5F4-A53485E3D03B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E2EC3D4D-D4B8-454F-BC6C-63AA2681EFC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0D15-4AE8-A5F4-A53485E3D0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0-5</c:v>
                </c:pt>
                <c:pt idx="1">
                  <c:v>6-19</c:v>
                </c:pt>
                <c:pt idx="2">
                  <c:v>20-30</c:v>
                </c:pt>
                <c:pt idx="3">
                  <c:v>31-40</c:v>
                </c:pt>
                <c:pt idx="4">
                  <c:v>41-50</c:v>
                </c:pt>
                <c:pt idx="5">
                  <c:v>51-64</c:v>
                </c:pt>
                <c:pt idx="6">
                  <c:v>65+</c:v>
                </c:pt>
              </c:strCache>
            </c:strRef>
          </c:cat>
          <c:val>
            <c:numRef>
              <c:f>Sheet1!$D$2:$D$8</c:f>
              <c:numCache>
                <c:formatCode>"$"#,##0.0</c:formatCode>
                <c:ptCount val="7"/>
                <c:pt idx="0">
                  <c:v>0.8</c:v>
                </c:pt>
                <c:pt idx="1">
                  <c:v>1.3</c:v>
                </c:pt>
                <c:pt idx="2">
                  <c:v>1.3</c:v>
                </c:pt>
                <c:pt idx="3">
                  <c:v>1.9</c:v>
                </c:pt>
                <c:pt idx="4">
                  <c:v>2.6</c:v>
                </c:pt>
                <c:pt idx="5">
                  <c:v>4.5</c:v>
                </c:pt>
                <c:pt idx="6">
                  <c:v>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Sheet1!$E$2:$E$8</c15:f>
                <c15:dlblRangeCache>
                  <c:ptCount val="7"/>
                  <c:pt idx="0">
                    <c:v>$80M</c:v>
                  </c:pt>
                  <c:pt idx="1">
                    <c:v>$130M</c:v>
                  </c:pt>
                  <c:pt idx="2">
                    <c:v>$130M</c:v>
                  </c:pt>
                  <c:pt idx="3">
                    <c:v>$190M</c:v>
                  </c:pt>
                  <c:pt idx="4">
                    <c:v>$260M</c:v>
                  </c:pt>
                  <c:pt idx="5">
                    <c:v>$450M</c:v>
                  </c:pt>
                  <c:pt idx="6">
                    <c:v>$100M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0-0D15-4AE8-A5F4-A53485E3D03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Label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0-5</c:v>
                </c:pt>
                <c:pt idx="1">
                  <c:v>6-19</c:v>
                </c:pt>
                <c:pt idx="2">
                  <c:v>20-30</c:v>
                </c:pt>
                <c:pt idx="3">
                  <c:v>31-40</c:v>
                </c:pt>
                <c:pt idx="4">
                  <c:v>41-50</c:v>
                </c:pt>
                <c:pt idx="5">
                  <c:v>51-64</c:v>
                </c:pt>
                <c:pt idx="6">
                  <c:v>65+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0D15-4AE8-A5F4-A53485E3D0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722001504"/>
        <c:axId val="721997568"/>
      </c:barChart>
      <c:catAx>
        <c:axId val="722001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1997568"/>
        <c:crosses val="autoZero"/>
        <c:auto val="1"/>
        <c:lblAlgn val="ctr"/>
        <c:lblOffset val="100"/>
        <c:noMultiLvlLbl val="0"/>
      </c:catAx>
      <c:valAx>
        <c:axId val="72199756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72200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38492347022161011"/>
          <c:y val="0.13218418355591757"/>
          <c:w val="0.23449976134983069"/>
          <c:h val="5.15926323029744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rgbClr val="1D3681"/>
                </a:solidFill>
                <a:latin typeface="+mj-lt"/>
                <a:ea typeface="+mn-ea"/>
                <a:cs typeface="+mn-cs"/>
              </a:defRPr>
            </a:pPr>
            <a:r>
              <a:rPr lang="en-US" sz="1800" b="0" i="0" baseline="0" dirty="0">
                <a:solidFill>
                  <a:srgbClr val="1D3681"/>
                </a:solidFill>
                <a:effectLst/>
                <a:latin typeface="+mj-lt"/>
              </a:rPr>
              <a:t>Plan Paid By Age Band</a:t>
            </a:r>
          </a:p>
        </c:rich>
      </c:tx>
      <c:layout>
        <c:manualLayout>
          <c:xMode val="edge"/>
          <c:yMode val="edge"/>
          <c:x val="0.35121232735603958"/>
          <c:y val="1.67930442417378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rgbClr val="1D3681"/>
              </a:solidFill>
              <a:latin typeface="+mj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PlanPaid</c:v>
                </c:pt>
              </c:strCache>
            </c:strRef>
          </c:tx>
          <c:spPr>
            <a:solidFill>
              <a:srgbClr val="F8DFAC"/>
            </a:solidFill>
          </c:spPr>
          <c:dPt>
            <c:idx val="0"/>
            <c:bubble3D val="0"/>
            <c:spPr>
              <a:solidFill>
                <a:srgbClr val="6088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596-4881-A6E9-5D42B0DD48AB}"/>
              </c:ext>
            </c:extLst>
          </c:dPt>
          <c:dPt>
            <c:idx val="1"/>
            <c:bubble3D val="0"/>
            <c:spPr>
              <a:solidFill>
                <a:srgbClr val="ABE8A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596-4881-A6E9-5D42B0DD48AB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596-4881-A6E9-5D42B0DD48AB}"/>
              </c:ext>
            </c:extLst>
          </c:dPt>
          <c:dPt>
            <c:idx val="3"/>
            <c:bubble3D val="0"/>
            <c:spPr>
              <a:solidFill>
                <a:srgbClr val="61636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596-4881-A6E9-5D42B0DD48AB}"/>
              </c:ext>
            </c:extLst>
          </c:dPt>
          <c:dPt>
            <c:idx val="4"/>
            <c:bubble3D val="0"/>
            <c:spPr>
              <a:solidFill>
                <a:srgbClr val="BFC1C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596-4881-A6E9-5D42B0DD48AB}"/>
              </c:ext>
            </c:extLst>
          </c:dPt>
          <c:dPt>
            <c:idx val="5"/>
            <c:bubble3D val="0"/>
            <c:spPr>
              <a:solidFill>
                <a:srgbClr val="EEAF3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596-4881-A6E9-5D42B0DD48AB}"/>
              </c:ext>
            </c:extLst>
          </c:dPt>
          <c:dPt>
            <c:idx val="6"/>
            <c:bubble3D val="0"/>
            <c:spPr>
              <a:solidFill>
                <a:srgbClr val="F8DFA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596-4881-A6E9-5D42B0DD48AB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5596-4881-A6E9-5D42B0DD48AB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5596-4881-A6E9-5D42B0DD48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0-5</c:v>
                </c:pt>
                <c:pt idx="1">
                  <c:v>6-19</c:v>
                </c:pt>
                <c:pt idx="2">
                  <c:v>20-30</c:v>
                </c:pt>
                <c:pt idx="3">
                  <c:v>31-40</c:v>
                </c:pt>
                <c:pt idx="4">
                  <c:v>41-50</c:v>
                </c:pt>
                <c:pt idx="5">
                  <c:v>51-64</c:v>
                </c:pt>
                <c:pt idx="6">
                  <c:v>65+</c:v>
                </c:pt>
              </c:strCache>
            </c:strRef>
          </c:cat>
          <c:val>
            <c:numRef>
              <c:f>Sheet1!$B$2:$B$8</c:f>
              <c:numCache>
                <c:formatCode>"$"#,##0_);\("$"#,##0\)</c:formatCode>
                <c:ptCount val="7"/>
                <c:pt idx="0">
                  <c:v>81529515</c:v>
                </c:pt>
                <c:pt idx="1">
                  <c:v>128580020</c:v>
                </c:pt>
                <c:pt idx="2">
                  <c:v>126650950</c:v>
                </c:pt>
                <c:pt idx="3">
                  <c:v>191229913</c:v>
                </c:pt>
                <c:pt idx="4">
                  <c:v>260716081</c:v>
                </c:pt>
                <c:pt idx="5">
                  <c:v>448471196</c:v>
                </c:pt>
                <c:pt idx="6">
                  <c:v>98940612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596-4881-A6E9-5D42B0DD48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3.90625E-2"/>
          <c:y val="0.18565082519372383"/>
          <c:w val="0.20873707373931366"/>
          <c:h val="0.610909288206859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 dirty="0">
                <a:solidFill>
                  <a:srgbClr val="0B2677"/>
                </a:solidFill>
                <a:effectLst/>
                <a:latin typeface="+mj-lt"/>
              </a:rPr>
              <a:t>Plan Paid By Age Band and Gender</a:t>
            </a:r>
            <a:endParaRPr lang="en-US" dirty="0">
              <a:solidFill>
                <a:srgbClr val="0B2677"/>
              </a:solidFill>
              <a:effectLst/>
              <a:latin typeface="+mj-lt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1714855061736718E-2"/>
          <c:y val="0.10145841441912516"/>
          <c:w val="0.95012875079804215"/>
          <c:h val="0.7601029816833927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D5A3E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0-5</c:v>
                </c:pt>
                <c:pt idx="1">
                  <c:v>6-19</c:v>
                </c:pt>
                <c:pt idx="2">
                  <c:v>20-30</c:v>
                </c:pt>
                <c:pt idx="3">
                  <c:v>31-40</c:v>
                </c:pt>
                <c:pt idx="4">
                  <c:v>41-50</c:v>
                </c:pt>
                <c:pt idx="5">
                  <c:v>51-64</c:v>
                </c:pt>
                <c:pt idx="6">
                  <c:v>65+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0.6</c:v>
                </c:pt>
                <c:pt idx="1">
                  <c:v>0.49</c:v>
                </c:pt>
                <c:pt idx="2">
                  <c:v>0.64</c:v>
                </c:pt>
                <c:pt idx="3">
                  <c:v>0.5</c:v>
                </c:pt>
                <c:pt idx="4">
                  <c:v>0.65</c:v>
                </c:pt>
                <c:pt idx="5">
                  <c:v>0.56999999999999995</c:v>
                </c:pt>
                <c:pt idx="6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19-4425-983B-3D856FDC1E6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rgbClr val="A0EE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0-5</c:v>
                </c:pt>
                <c:pt idx="1">
                  <c:v>6-19</c:v>
                </c:pt>
                <c:pt idx="2">
                  <c:v>20-30</c:v>
                </c:pt>
                <c:pt idx="3">
                  <c:v>31-40</c:v>
                </c:pt>
                <c:pt idx="4">
                  <c:v>41-50</c:v>
                </c:pt>
                <c:pt idx="5">
                  <c:v>51-64</c:v>
                </c:pt>
                <c:pt idx="6">
                  <c:v>65+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0.4</c:v>
                </c:pt>
                <c:pt idx="1">
                  <c:v>0.51</c:v>
                </c:pt>
                <c:pt idx="2">
                  <c:v>0.36</c:v>
                </c:pt>
                <c:pt idx="3">
                  <c:v>0.5</c:v>
                </c:pt>
                <c:pt idx="4">
                  <c:v>0.35</c:v>
                </c:pt>
                <c:pt idx="5">
                  <c:v>0.43</c:v>
                </c:pt>
                <c:pt idx="6">
                  <c:v>0.69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19-4425-983B-3D856FDC1E6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 in Millions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088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519-4425-983B-3D856FDC1E67}"/>
              </c:ext>
            </c:extLst>
          </c:dPt>
          <c:dPt>
            <c:idx val="1"/>
            <c:invertIfNegative val="0"/>
            <c:bubble3D val="0"/>
            <c:spPr>
              <a:solidFill>
                <a:srgbClr val="ABE8A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519-4425-983B-3D856FDC1E67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519-4425-983B-3D856FDC1E67}"/>
              </c:ext>
            </c:extLst>
          </c:dPt>
          <c:dPt>
            <c:idx val="3"/>
            <c:invertIfNegative val="0"/>
            <c:bubble3D val="0"/>
            <c:spPr>
              <a:solidFill>
                <a:srgbClr val="61636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6519-4425-983B-3D856FDC1E67}"/>
              </c:ext>
            </c:extLst>
          </c:dPt>
          <c:dPt>
            <c:idx val="4"/>
            <c:invertIfNegative val="0"/>
            <c:bubble3D val="0"/>
            <c:spPr>
              <a:solidFill>
                <a:srgbClr val="BFC1C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6519-4425-983B-3D856FDC1E67}"/>
              </c:ext>
            </c:extLst>
          </c:dPt>
          <c:dPt>
            <c:idx val="5"/>
            <c:invertIfNegative val="0"/>
            <c:bubble3D val="0"/>
            <c:spPr>
              <a:solidFill>
                <a:srgbClr val="EEAF3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6519-4425-983B-3D856FDC1E67}"/>
              </c:ext>
            </c:extLst>
          </c:dPt>
          <c:dPt>
            <c:idx val="6"/>
            <c:invertIfNegative val="0"/>
            <c:bubble3D val="0"/>
            <c:spPr>
              <a:solidFill>
                <a:srgbClr val="F8DFA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6519-4425-983B-3D856FDC1E67}"/>
              </c:ext>
            </c:extLst>
          </c:dPt>
          <c:dLbls>
            <c:dLbl>
              <c:idx val="0"/>
              <c:layout>
                <c:manualLayout>
                  <c:x val="4.346872929780375E-3"/>
                  <c:y val="-3.2184415858131768E-2"/>
                </c:manualLayout>
              </c:layout>
              <c:tx>
                <c:rich>
                  <a:bodyPr/>
                  <a:lstStyle/>
                  <a:p>
                    <a:fld id="{3E4DD4AC-36A9-485C-B822-4B8143743C7F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6519-4425-983B-3D856FDC1E6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FE9E9F1-29F8-452B-AEF8-8EA6938F3D4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6519-4425-983B-3D856FDC1E67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6785311-654A-4F76-810E-41FBE289DE0D}" type="CELLRANGE">
                      <a:rPr lang="en-US"/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[CELLRANGE]</a:t>
                    </a:fld>
                    <a:endParaRPr lang="en-US"/>
                  </a:p>
                </c:rich>
              </c:tx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6519-4425-983B-3D856FDC1E67}"/>
                </c:ext>
              </c:extLst>
            </c:dLbl>
            <c:dLbl>
              <c:idx val="3"/>
              <c:layout>
                <c:manualLayout>
                  <c:x val="-4.3468729297804548E-3"/>
                  <c:y val="-3.2184415858131768E-2"/>
                </c:manualLayout>
              </c:layout>
              <c:tx>
                <c:rich>
                  <a:bodyPr/>
                  <a:lstStyle/>
                  <a:p>
                    <a:fld id="{B5FFB5EC-4C5B-4F71-AB1D-FFABD96F2381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6519-4425-983B-3D856FDC1E6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623537D-0B12-43E4-A5E2-E9143FB144B6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6519-4425-983B-3D856FDC1E67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2634B431-089C-42CB-8E8E-B8C33200D19D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6519-4425-983B-3D856FDC1E67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683D29FF-99F1-40A3-9DAD-EB2EFEC2A05A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6519-4425-983B-3D856FDC1E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0-5</c:v>
                </c:pt>
                <c:pt idx="1">
                  <c:v>6-19</c:v>
                </c:pt>
                <c:pt idx="2">
                  <c:v>20-30</c:v>
                </c:pt>
                <c:pt idx="3">
                  <c:v>31-40</c:v>
                </c:pt>
                <c:pt idx="4">
                  <c:v>41-50</c:v>
                </c:pt>
                <c:pt idx="5">
                  <c:v>51-64</c:v>
                </c:pt>
                <c:pt idx="6">
                  <c:v>65+</c:v>
                </c:pt>
              </c:strCache>
            </c:strRef>
          </c:cat>
          <c:val>
            <c:numRef>
              <c:f>Sheet1!$D$2:$D$8</c:f>
              <c:numCache>
                <c:formatCode>"$"#,##0.0</c:formatCode>
                <c:ptCount val="7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</c:v>
                </c:pt>
                <c:pt idx="4">
                  <c:v>0.3</c:v>
                </c:pt>
                <c:pt idx="5">
                  <c:v>3.6</c:v>
                </c:pt>
                <c:pt idx="6">
                  <c:v>0.1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Sheet1!$E$2:$E$8</c15:f>
                <c15:dlblRangeCache>
                  <c:ptCount val="7"/>
                  <c:pt idx="0">
                    <c:v>$0M</c:v>
                  </c:pt>
                  <c:pt idx="1">
                    <c:v>$20M</c:v>
                  </c:pt>
                  <c:pt idx="2">
                    <c:v>$40M</c:v>
                  </c:pt>
                  <c:pt idx="3">
                    <c:v>$0M</c:v>
                  </c:pt>
                  <c:pt idx="4">
                    <c:v>$30M</c:v>
                  </c:pt>
                  <c:pt idx="5">
                    <c:v>$360M</c:v>
                  </c:pt>
                  <c:pt idx="6">
                    <c:v>$10M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0-6519-4425-983B-3D856FDC1E6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Label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0-5</c:v>
                </c:pt>
                <c:pt idx="1">
                  <c:v>6-19</c:v>
                </c:pt>
                <c:pt idx="2">
                  <c:v>20-30</c:v>
                </c:pt>
                <c:pt idx="3">
                  <c:v>31-40</c:v>
                </c:pt>
                <c:pt idx="4">
                  <c:v>41-50</c:v>
                </c:pt>
                <c:pt idx="5">
                  <c:v>51-64</c:v>
                </c:pt>
                <c:pt idx="6">
                  <c:v>65+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6519-4425-983B-3D856FDC1E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722001504"/>
        <c:axId val="721997568"/>
      </c:barChart>
      <c:catAx>
        <c:axId val="722001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1997568"/>
        <c:crosses val="autoZero"/>
        <c:auto val="1"/>
        <c:lblAlgn val="ctr"/>
        <c:lblOffset val="100"/>
        <c:noMultiLvlLbl val="0"/>
      </c:catAx>
      <c:valAx>
        <c:axId val="72199756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72200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2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rgbClr val="1D3681"/>
                </a:solidFill>
                <a:latin typeface="+mj-lt"/>
                <a:ea typeface="+mn-ea"/>
                <a:cs typeface="+mn-cs"/>
              </a:defRPr>
            </a:pPr>
            <a:r>
              <a:rPr lang="en-US" sz="1800" b="0" i="0" baseline="0" dirty="0">
                <a:solidFill>
                  <a:srgbClr val="1D3681"/>
                </a:solidFill>
                <a:effectLst/>
                <a:latin typeface="+mj-lt"/>
              </a:rPr>
              <a:t>Plan Paid By Age Band</a:t>
            </a:r>
          </a:p>
        </c:rich>
      </c:tx>
      <c:layout>
        <c:manualLayout>
          <c:xMode val="edge"/>
          <c:yMode val="edge"/>
          <c:x val="0.35121232735603958"/>
          <c:y val="1.67930442417378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rgbClr val="1D3681"/>
              </a:solidFill>
              <a:latin typeface="+mj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PlanPaid</c:v>
                </c:pt>
              </c:strCache>
            </c:strRef>
          </c:tx>
          <c:spPr>
            <a:solidFill>
              <a:srgbClr val="F8DFAC"/>
            </a:solidFill>
          </c:spPr>
          <c:dPt>
            <c:idx val="0"/>
            <c:bubble3D val="0"/>
            <c:spPr>
              <a:solidFill>
                <a:srgbClr val="6088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C03-4D0A-8249-2C78CB2CD4D2}"/>
              </c:ext>
            </c:extLst>
          </c:dPt>
          <c:dPt>
            <c:idx val="1"/>
            <c:bubble3D val="0"/>
            <c:spPr>
              <a:solidFill>
                <a:srgbClr val="ABE8A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C03-4D0A-8249-2C78CB2CD4D2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C03-4D0A-8249-2C78CB2CD4D2}"/>
              </c:ext>
            </c:extLst>
          </c:dPt>
          <c:dPt>
            <c:idx val="3"/>
            <c:bubble3D val="0"/>
            <c:spPr>
              <a:solidFill>
                <a:srgbClr val="61636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C03-4D0A-8249-2C78CB2CD4D2}"/>
              </c:ext>
            </c:extLst>
          </c:dPt>
          <c:dPt>
            <c:idx val="4"/>
            <c:bubble3D val="0"/>
            <c:spPr>
              <a:solidFill>
                <a:srgbClr val="BFC1C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C03-4D0A-8249-2C78CB2CD4D2}"/>
              </c:ext>
            </c:extLst>
          </c:dPt>
          <c:dPt>
            <c:idx val="5"/>
            <c:bubble3D val="0"/>
            <c:spPr>
              <a:solidFill>
                <a:srgbClr val="EEAF3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C03-4D0A-8249-2C78CB2CD4D2}"/>
              </c:ext>
            </c:extLst>
          </c:dPt>
          <c:dPt>
            <c:idx val="6"/>
            <c:bubble3D val="0"/>
            <c:spPr>
              <a:solidFill>
                <a:srgbClr val="F8DFA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C03-4D0A-8249-2C78CB2CD4D2}"/>
              </c:ext>
            </c:extLst>
          </c:dPt>
          <c:dLbls>
            <c:dLbl>
              <c:idx val="0"/>
              <c:layout>
                <c:manualLayout>
                  <c:x val="-2.7812978318310675E-2"/>
                  <c:y val="-3.162469617702601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C03-4D0A-8249-2C78CB2CD4D2}"/>
                </c:ext>
              </c:extLst>
            </c:dLbl>
            <c:dLbl>
              <c:idx val="6"/>
              <c:layout>
                <c:manualLayout>
                  <c:x val="-8.9445783332434595E-2"/>
                  <c:y val="1.760008004243659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C03-4D0A-8249-2C78CB2CD4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0-5</c:v>
                </c:pt>
                <c:pt idx="1">
                  <c:v>6-19</c:v>
                </c:pt>
                <c:pt idx="2">
                  <c:v>20-30</c:v>
                </c:pt>
                <c:pt idx="3">
                  <c:v>31-40</c:v>
                </c:pt>
                <c:pt idx="4">
                  <c:v>41-50</c:v>
                </c:pt>
                <c:pt idx="5">
                  <c:v>51-64</c:v>
                </c:pt>
                <c:pt idx="6">
                  <c:v>65+</c:v>
                </c:pt>
              </c:strCache>
            </c:strRef>
          </c:cat>
          <c:val>
            <c:numRef>
              <c:f>Sheet1!$B$2:$B$8</c:f>
              <c:numCache>
                <c:formatCode>"$"#,##0_);\("$"#,##0\)</c:formatCode>
                <c:ptCount val="7"/>
                <c:pt idx="0">
                  <c:v>590392</c:v>
                </c:pt>
                <c:pt idx="1">
                  <c:v>22396750</c:v>
                </c:pt>
                <c:pt idx="2">
                  <c:v>43303035</c:v>
                </c:pt>
                <c:pt idx="3">
                  <c:v>4893179</c:v>
                </c:pt>
                <c:pt idx="4">
                  <c:v>30628454</c:v>
                </c:pt>
                <c:pt idx="5">
                  <c:v>360623851</c:v>
                </c:pt>
                <c:pt idx="6">
                  <c:v>12535093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C03-4D0A-8249-2C78CB2CD4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3.9062575614909077E-2"/>
          <c:y val="0.18005316915818584"/>
          <c:w val="0.15394383169002693"/>
          <c:h val="0.5076041416671790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rgbClr val="1D3681"/>
                </a:solidFill>
                <a:latin typeface="+mj-lt"/>
                <a:ea typeface="+mn-ea"/>
                <a:cs typeface="+mn-cs"/>
              </a:defRPr>
            </a:pPr>
            <a:r>
              <a:rPr lang="en-US" sz="1800" b="0" i="0" baseline="0" dirty="0">
                <a:solidFill>
                  <a:srgbClr val="1D3681"/>
                </a:solidFill>
                <a:effectLst/>
                <a:latin typeface="+mj-lt"/>
              </a:rPr>
              <a:t>Plan Paid By Age Band</a:t>
            </a:r>
          </a:p>
        </c:rich>
      </c:tx>
      <c:layout>
        <c:manualLayout>
          <c:xMode val="edge"/>
          <c:yMode val="edge"/>
          <c:x val="0.35121232735603958"/>
          <c:y val="1.67930442417378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rgbClr val="1D3681"/>
              </a:solidFill>
              <a:latin typeface="+mj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PlanPaid</c:v>
                </c:pt>
              </c:strCache>
            </c:strRef>
          </c:tx>
          <c:spPr>
            <a:solidFill>
              <a:srgbClr val="F8DFAC"/>
            </a:solidFill>
          </c:spPr>
          <c:dPt>
            <c:idx val="0"/>
            <c:bubble3D val="0"/>
            <c:spPr>
              <a:solidFill>
                <a:srgbClr val="ABE8A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F93-4E56-833D-2E8B49EC42B2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F93-4E56-833D-2E8B49EC42B2}"/>
              </c:ext>
            </c:extLst>
          </c:dPt>
          <c:dPt>
            <c:idx val="2"/>
            <c:bubble3D val="0"/>
            <c:spPr>
              <a:solidFill>
                <a:srgbClr val="61636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F93-4E56-833D-2E8B49EC42B2}"/>
              </c:ext>
            </c:extLst>
          </c:dPt>
          <c:dPt>
            <c:idx val="3"/>
            <c:bubble3D val="0"/>
            <c:spPr>
              <a:solidFill>
                <a:srgbClr val="BFC1C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F93-4E56-833D-2E8B49EC42B2}"/>
              </c:ext>
            </c:extLst>
          </c:dPt>
          <c:dPt>
            <c:idx val="4"/>
            <c:bubble3D val="0"/>
            <c:spPr>
              <a:solidFill>
                <a:srgbClr val="EEAF3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F93-4E56-833D-2E8B49EC42B2}"/>
              </c:ext>
            </c:extLst>
          </c:dPt>
          <c:dLbls>
            <c:dLbl>
              <c:idx val="1"/>
              <c:layout>
                <c:manualLayout>
                  <c:x val="-8.0261898934927273E-2"/>
                  <c:y val="-2.881527717448435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F93-4E56-833D-2E8B49EC42B2}"/>
                </c:ext>
              </c:extLst>
            </c:dLbl>
            <c:dLbl>
              <c:idx val="2"/>
              <c:layout>
                <c:manualLayout>
                  <c:x val="-0.20526345444162841"/>
                  <c:y val="3.3515566512906732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F93-4E56-833D-2E8B49EC42B2}"/>
                </c:ext>
              </c:extLst>
            </c:dLbl>
            <c:dLbl>
              <c:idx val="3"/>
              <c:layout>
                <c:manualLayout>
                  <c:x val="8.7749589691898985E-2"/>
                  <c:y val="-2.824493073750775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F93-4E56-833D-2E8B49EC42B2}"/>
                </c:ext>
              </c:extLst>
            </c:dLbl>
            <c:dLbl>
              <c:idx val="4"/>
              <c:layout>
                <c:manualLayout>
                  <c:x val="0.11418395698782004"/>
                  <c:y val="-4.6176464041618537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F93-4E56-833D-2E8B49EC42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20-30</c:v>
                </c:pt>
                <c:pt idx="1">
                  <c:v>31-40</c:v>
                </c:pt>
                <c:pt idx="2">
                  <c:v>41-50</c:v>
                </c:pt>
                <c:pt idx="3">
                  <c:v>51-64</c:v>
                </c:pt>
                <c:pt idx="4">
                  <c:v>65+</c:v>
                </c:pt>
              </c:strCache>
            </c:strRef>
          </c:cat>
          <c:val>
            <c:numRef>
              <c:f>Sheet1!$B$2:$B$6</c:f>
              <c:numCache>
                <c:formatCode>_("$"* #,##0_);_("$"* \(#,##0\);_("$"* "-"??_);_(@_)</c:formatCode>
                <c:ptCount val="5"/>
                <c:pt idx="0">
                  <c:v>1132256</c:v>
                </c:pt>
                <c:pt idx="1">
                  <c:v>3278775</c:v>
                </c:pt>
                <c:pt idx="2">
                  <c:v>4746043</c:v>
                </c:pt>
                <c:pt idx="3">
                  <c:v>55929169</c:v>
                </c:pt>
                <c:pt idx="4">
                  <c:v>1454331020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F93-4E56-833D-2E8B49EC42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3.90625E-2"/>
          <c:y val="0.18565082519372383"/>
          <c:w val="0.21876738638571752"/>
          <c:h val="0.610909288206859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 dirty="0">
                <a:solidFill>
                  <a:srgbClr val="0B2677"/>
                </a:solidFill>
                <a:effectLst/>
                <a:latin typeface="+mj-lt"/>
              </a:rPr>
              <a:t>Plan Paid By Age Band and Gender</a:t>
            </a:r>
            <a:endParaRPr lang="en-US" dirty="0">
              <a:solidFill>
                <a:srgbClr val="0B2677"/>
              </a:solidFill>
              <a:effectLst/>
              <a:latin typeface="+mj-lt"/>
            </a:endParaRPr>
          </a:p>
        </c:rich>
      </c:tx>
      <c:layout>
        <c:manualLayout>
          <c:xMode val="edge"/>
          <c:yMode val="edge"/>
          <c:x val="0.18855194538821596"/>
          <c:y val="7.224843835503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302110920217597E-2"/>
          <c:y val="0.12646758742947189"/>
          <c:w val="0.95012875079804215"/>
          <c:h val="0.7708311203027701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D5A3E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20-30</c:v>
                </c:pt>
                <c:pt idx="1">
                  <c:v>31-40</c:v>
                </c:pt>
                <c:pt idx="2">
                  <c:v>41-50</c:v>
                </c:pt>
                <c:pt idx="3">
                  <c:v>51-64</c:v>
                </c:pt>
                <c:pt idx="4">
                  <c:v>65+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0.33</c:v>
                </c:pt>
                <c:pt idx="1">
                  <c:v>0.46</c:v>
                </c:pt>
                <c:pt idx="2">
                  <c:v>0.7</c:v>
                </c:pt>
                <c:pt idx="3">
                  <c:v>0.61</c:v>
                </c:pt>
                <c:pt idx="4">
                  <c:v>0.52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0F-4A96-909A-656AB8C6055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rgbClr val="A0EE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20-30</c:v>
                </c:pt>
                <c:pt idx="1">
                  <c:v>31-40</c:v>
                </c:pt>
                <c:pt idx="2">
                  <c:v>41-50</c:v>
                </c:pt>
                <c:pt idx="3">
                  <c:v>51-64</c:v>
                </c:pt>
                <c:pt idx="4">
                  <c:v>65+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0.67</c:v>
                </c:pt>
                <c:pt idx="1">
                  <c:v>0.54</c:v>
                </c:pt>
                <c:pt idx="2">
                  <c:v>0.3</c:v>
                </c:pt>
                <c:pt idx="3">
                  <c:v>0.39</c:v>
                </c:pt>
                <c:pt idx="4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0F-4A96-909A-656AB8C6055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 in Millions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ABE8A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60F-4A96-909A-656AB8C6055F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60F-4A96-909A-656AB8C6055F}"/>
              </c:ext>
            </c:extLst>
          </c:dPt>
          <c:dPt>
            <c:idx val="2"/>
            <c:invertIfNegative val="0"/>
            <c:bubble3D val="0"/>
            <c:spPr>
              <a:solidFill>
                <a:srgbClr val="61636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60F-4A96-909A-656AB8C6055F}"/>
              </c:ext>
            </c:extLst>
          </c:dPt>
          <c:dPt>
            <c:idx val="3"/>
            <c:invertIfNegative val="0"/>
            <c:bubble3D val="0"/>
            <c:spPr>
              <a:solidFill>
                <a:srgbClr val="BFC1C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60F-4A96-909A-656AB8C6055F}"/>
              </c:ext>
            </c:extLst>
          </c:dPt>
          <c:dPt>
            <c:idx val="4"/>
            <c:invertIfNegative val="0"/>
            <c:bubble3D val="0"/>
            <c:spPr>
              <a:solidFill>
                <a:srgbClr val="EEAF3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60F-4A96-909A-656AB8C6055F}"/>
              </c:ext>
            </c:extLst>
          </c:dPt>
          <c:dLbls>
            <c:dLbl>
              <c:idx val="0"/>
              <c:layout>
                <c:manualLayout>
                  <c:x val="-2.1734364648901875E-3"/>
                  <c:y val="-2.9502381203287555E-2"/>
                </c:manualLayout>
              </c:layout>
              <c:tx>
                <c:rich>
                  <a:bodyPr/>
                  <a:lstStyle/>
                  <a:p>
                    <a:fld id="{A52CD7E4-AD2E-4A93-808B-570196D2C33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360F-4A96-909A-656AB8C6055F}"/>
                </c:ext>
              </c:extLst>
            </c:dLbl>
            <c:dLbl>
              <c:idx val="1"/>
              <c:layout>
                <c:manualLayout>
                  <c:x val="4.346872929780375E-3"/>
                  <c:y val="-4.5594589132353439E-2"/>
                </c:manualLayout>
              </c:layout>
              <c:tx>
                <c:rich>
                  <a:bodyPr/>
                  <a:lstStyle/>
                  <a:p>
                    <a:fld id="{4C8F95B4-20C8-4ED1-8341-A9DE0D614951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360F-4A96-909A-656AB8C6055F}"/>
                </c:ext>
              </c:extLst>
            </c:dLbl>
            <c:dLbl>
              <c:idx val="2"/>
              <c:layout>
                <c:manualLayout>
                  <c:x val="-1.0867182324450938E-2"/>
                  <c:y val="-6.1686797061419225E-2"/>
                </c:manualLayout>
              </c:layout>
              <c:tx>
                <c:rich>
                  <a:bodyPr/>
                  <a:lstStyle/>
                  <a:p>
                    <a:fld id="{1D1BC673-AB62-4695-AE55-6F94A4CA1AFE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360F-4A96-909A-656AB8C6055F}"/>
                </c:ext>
              </c:extLst>
            </c:dLbl>
            <c:dLbl>
              <c:idx val="3"/>
              <c:layout>
                <c:manualLayout>
                  <c:x val="-1.0867182324450938E-2"/>
                  <c:y val="-4.2912554477509031E-2"/>
                </c:manualLayout>
              </c:layout>
              <c:tx>
                <c:rich>
                  <a:bodyPr/>
                  <a:lstStyle/>
                  <a:p>
                    <a:fld id="{0D96C560-A033-409F-A7FD-136CACF02E57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360F-4A96-909A-656AB8C6055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FC2B9CFA-3150-4FA7-AF66-9D32AC93235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360F-4A96-909A-656AB8C605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20-30</c:v>
                </c:pt>
                <c:pt idx="1">
                  <c:v>31-40</c:v>
                </c:pt>
                <c:pt idx="2">
                  <c:v>41-50</c:v>
                </c:pt>
                <c:pt idx="3">
                  <c:v>51-64</c:v>
                </c:pt>
                <c:pt idx="4">
                  <c:v>65+</c:v>
                </c:pt>
              </c:strCache>
            </c:strRef>
          </c:cat>
          <c:val>
            <c:numRef>
              <c:f>Sheet1!$D$2:$D$6</c:f>
              <c:numCache>
                <c:formatCode>"$"#,##0.0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0.6</c:v>
                </c:pt>
                <c:pt idx="4">
                  <c:v>14.5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Sheet1!$E$2:$E$8</c15:f>
                <c15:dlblRangeCache>
                  <c:ptCount val="7"/>
                  <c:pt idx="0">
                    <c:v>$0M</c:v>
                  </c:pt>
                  <c:pt idx="1">
                    <c:v>$0M</c:v>
                  </c:pt>
                  <c:pt idx="2">
                    <c:v>$0M</c:v>
                  </c:pt>
                  <c:pt idx="3">
                    <c:v>$60M</c:v>
                  </c:pt>
                  <c:pt idx="4">
                    <c:v>$1450M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0-360F-4A96-909A-656AB8C6055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Label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20-30</c:v>
                </c:pt>
                <c:pt idx="1">
                  <c:v>31-40</c:v>
                </c:pt>
                <c:pt idx="2">
                  <c:v>41-50</c:v>
                </c:pt>
                <c:pt idx="3">
                  <c:v>51-64</c:v>
                </c:pt>
                <c:pt idx="4">
                  <c:v>65+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360F-4A96-909A-656AB8C605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722001504"/>
        <c:axId val="721997568"/>
      </c:barChart>
      <c:catAx>
        <c:axId val="722001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1997568"/>
        <c:crosses val="autoZero"/>
        <c:auto val="1"/>
        <c:lblAlgn val="ctr"/>
        <c:lblOffset val="100"/>
        <c:noMultiLvlLbl val="0"/>
      </c:catAx>
      <c:valAx>
        <c:axId val="72199756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72200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38492347022161011"/>
          <c:y val="0.15362529841865191"/>
          <c:w val="0.23449976134983069"/>
          <c:h val="5.34537794882263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 dirty="0">
                <a:solidFill>
                  <a:srgbClr val="0B2677"/>
                </a:solidFill>
                <a:effectLst/>
                <a:latin typeface="+mj-lt"/>
              </a:rPr>
              <a:t>Plan Paid By Age Band and Gender</a:t>
            </a:r>
            <a:endParaRPr lang="en-US" dirty="0">
              <a:solidFill>
                <a:srgbClr val="0B2677"/>
              </a:solidFill>
              <a:effectLst/>
              <a:latin typeface="+mj-lt"/>
            </a:endParaRPr>
          </a:p>
        </c:rich>
      </c:tx>
      <c:layout>
        <c:manualLayout>
          <c:xMode val="edge"/>
          <c:yMode val="edge"/>
          <c:x val="0.18855194538821596"/>
          <c:y val="3.21844158581317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1714855061736718E-2"/>
          <c:y val="0.10145841441912516"/>
          <c:w val="0.95012875079804215"/>
          <c:h val="0.7601029816833927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D5A3E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0-5</c:v>
                </c:pt>
                <c:pt idx="1">
                  <c:v>6-19</c:v>
                </c:pt>
                <c:pt idx="2">
                  <c:v>20-30</c:v>
                </c:pt>
                <c:pt idx="3">
                  <c:v>31-40</c:v>
                </c:pt>
                <c:pt idx="4">
                  <c:v>41-50</c:v>
                </c:pt>
                <c:pt idx="5">
                  <c:v>51-64</c:v>
                </c:pt>
                <c:pt idx="6">
                  <c:v>65+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0.52</c:v>
                </c:pt>
                <c:pt idx="1">
                  <c:v>0.49</c:v>
                </c:pt>
                <c:pt idx="2">
                  <c:v>0.65</c:v>
                </c:pt>
                <c:pt idx="3">
                  <c:v>0.72</c:v>
                </c:pt>
                <c:pt idx="4">
                  <c:v>0.65</c:v>
                </c:pt>
                <c:pt idx="5">
                  <c:v>0.55000000000000004</c:v>
                </c:pt>
                <c:pt idx="6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21-4157-9D17-8B5598E84D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rgbClr val="A0EE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0-5</c:v>
                </c:pt>
                <c:pt idx="1">
                  <c:v>6-19</c:v>
                </c:pt>
                <c:pt idx="2">
                  <c:v>20-30</c:v>
                </c:pt>
                <c:pt idx="3">
                  <c:v>31-40</c:v>
                </c:pt>
                <c:pt idx="4">
                  <c:v>41-50</c:v>
                </c:pt>
                <c:pt idx="5">
                  <c:v>51-64</c:v>
                </c:pt>
                <c:pt idx="6">
                  <c:v>65+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0.43</c:v>
                </c:pt>
                <c:pt idx="1">
                  <c:v>0.51</c:v>
                </c:pt>
                <c:pt idx="2">
                  <c:v>0.35</c:v>
                </c:pt>
                <c:pt idx="3">
                  <c:v>0.27</c:v>
                </c:pt>
                <c:pt idx="4">
                  <c:v>0.35</c:v>
                </c:pt>
                <c:pt idx="5">
                  <c:v>0.45</c:v>
                </c:pt>
                <c:pt idx="6">
                  <c:v>0.56000000000000005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21-4157-9D17-8B5598E84DF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Billions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088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F21-4157-9D17-8B5598E84DFE}"/>
              </c:ext>
            </c:extLst>
          </c:dPt>
          <c:dPt>
            <c:idx val="1"/>
            <c:invertIfNegative val="0"/>
            <c:bubble3D val="0"/>
            <c:spPr>
              <a:solidFill>
                <a:srgbClr val="ABE8A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F21-4157-9D17-8B5598E84DFE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F21-4157-9D17-8B5598E84DFE}"/>
              </c:ext>
            </c:extLst>
          </c:dPt>
          <c:dPt>
            <c:idx val="3"/>
            <c:invertIfNegative val="0"/>
            <c:bubble3D val="0"/>
            <c:spPr>
              <a:solidFill>
                <a:srgbClr val="61636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F21-4157-9D17-8B5598E84DFE}"/>
              </c:ext>
            </c:extLst>
          </c:dPt>
          <c:dPt>
            <c:idx val="4"/>
            <c:invertIfNegative val="0"/>
            <c:bubble3D val="0"/>
            <c:spPr>
              <a:solidFill>
                <a:srgbClr val="BFC1C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7F21-4157-9D17-8B5598E84DFE}"/>
              </c:ext>
            </c:extLst>
          </c:dPt>
          <c:dPt>
            <c:idx val="5"/>
            <c:invertIfNegative val="0"/>
            <c:bubble3D val="0"/>
            <c:spPr>
              <a:solidFill>
                <a:srgbClr val="EEAF3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7F21-4157-9D17-8B5598E84DFE}"/>
              </c:ext>
            </c:extLst>
          </c:dPt>
          <c:dPt>
            <c:idx val="6"/>
            <c:invertIfNegative val="0"/>
            <c:bubble3D val="0"/>
            <c:spPr>
              <a:solidFill>
                <a:srgbClr val="F8DFA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7F21-4157-9D17-8B5598E84DFE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DA29219-60DB-4A60-A186-BED2D6AC894E}" type="CELLRANGE">
                      <a:rPr lang="en-US"/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[CELLRANGE]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7F21-4157-9D17-8B5598E84DF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7E7A7DAF-E29D-4CF8-B7E3-83576E81976F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7F21-4157-9D17-8B5598E84DFE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E35D1EC-C9AD-473F-ABD5-3B403ED34751}" type="CELLRANGE">
                      <a:rPr lang="en-US"/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[CELLRANGE]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7F21-4157-9D17-8B5598E84DFE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3AC3C66-4672-4C1C-B29E-17F309E2DF78}" type="CELLRANGE">
                      <a:rPr lang="en-US"/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[CELLRANGE]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7F21-4157-9D17-8B5598E84DF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7E126B0B-09CB-4372-BABA-147241EBA47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7F21-4157-9D17-8B5598E84DF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B6867B41-BD84-463A-9042-9EB2F9B475FC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7F21-4157-9D17-8B5598E84DFE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44CE4089-1D41-4D9B-A12A-BC31BB944E1F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7F21-4157-9D17-8B5598E84DF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0-5</c:v>
                </c:pt>
                <c:pt idx="1">
                  <c:v>6-19</c:v>
                </c:pt>
                <c:pt idx="2">
                  <c:v>20-30</c:v>
                </c:pt>
                <c:pt idx="3">
                  <c:v>31-40</c:v>
                </c:pt>
                <c:pt idx="4">
                  <c:v>41-50</c:v>
                </c:pt>
                <c:pt idx="5">
                  <c:v>51-64</c:v>
                </c:pt>
                <c:pt idx="6">
                  <c:v>65+</c:v>
                </c:pt>
              </c:strCache>
            </c:strRef>
          </c:cat>
          <c:val>
            <c:numRef>
              <c:f>Sheet1!$D$2:$D$8</c:f>
              <c:numCache>
                <c:formatCode>"$"#,##0.0</c:formatCode>
                <c:ptCount val="7"/>
                <c:pt idx="0">
                  <c:v>0.4</c:v>
                </c:pt>
                <c:pt idx="1">
                  <c:v>0.6</c:v>
                </c:pt>
                <c:pt idx="2">
                  <c:v>0.7</c:v>
                </c:pt>
                <c:pt idx="3">
                  <c:v>0.9</c:v>
                </c:pt>
                <c:pt idx="4">
                  <c:v>1.2</c:v>
                </c:pt>
                <c:pt idx="5">
                  <c:v>2.8</c:v>
                </c:pt>
                <c:pt idx="6">
                  <c:v>1.4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Sheet1!$E$2:$E$8</c15:f>
                <c15:dlblRangeCache>
                  <c:ptCount val="7"/>
                  <c:pt idx="0">
                    <c:v>$40M</c:v>
                  </c:pt>
                  <c:pt idx="1">
                    <c:v>$60M</c:v>
                  </c:pt>
                  <c:pt idx="2">
                    <c:v>$70M</c:v>
                  </c:pt>
                  <c:pt idx="3">
                    <c:v>$90M</c:v>
                  </c:pt>
                  <c:pt idx="4">
                    <c:v>$120M</c:v>
                  </c:pt>
                  <c:pt idx="5">
                    <c:v>$280M</c:v>
                  </c:pt>
                  <c:pt idx="6">
                    <c:v>$140M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0-7F21-4157-9D17-8B5598E84DF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Label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0-5</c:v>
                </c:pt>
                <c:pt idx="1">
                  <c:v>6-19</c:v>
                </c:pt>
                <c:pt idx="2">
                  <c:v>20-30</c:v>
                </c:pt>
                <c:pt idx="3">
                  <c:v>31-40</c:v>
                </c:pt>
                <c:pt idx="4">
                  <c:v>41-50</c:v>
                </c:pt>
                <c:pt idx="5">
                  <c:v>51-64</c:v>
                </c:pt>
                <c:pt idx="6">
                  <c:v>65+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7F21-4157-9D17-8B5598E84D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722001504"/>
        <c:axId val="721997568"/>
      </c:barChart>
      <c:catAx>
        <c:axId val="722001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1997568"/>
        <c:crosses val="autoZero"/>
        <c:auto val="1"/>
        <c:lblAlgn val="ctr"/>
        <c:lblOffset val="100"/>
        <c:noMultiLvlLbl val="0"/>
      </c:catAx>
      <c:valAx>
        <c:axId val="72199756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72200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38492347022161011"/>
          <c:y val="0.11609197562685171"/>
          <c:w val="0.23449976134983069"/>
          <c:h val="5.15926323029744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rgbClr val="1D3681"/>
                </a:solidFill>
                <a:latin typeface="+mj-lt"/>
                <a:ea typeface="+mn-ea"/>
                <a:cs typeface="+mn-cs"/>
              </a:defRPr>
            </a:pPr>
            <a:r>
              <a:rPr lang="en-US" sz="1800" b="0" i="0" baseline="0" dirty="0">
                <a:solidFill>
                  <a:srgbClr val="1D3681"/>
                </a:solidFill>
                <a:effectLst/>
                <a:latin typeface="+mj-lt"/>
              </a:rPr>
              <a:t>Plan Paid By Age Band</a:t>
            </a:r>
          </a:p>
        </c:rich>
      </c:tx>
      <c:layout>
        <c:manualLayout>
          <c:xMode val="edge"/>
          <c:yMode val="edge"/>
          <c:x val="0.35121232735603958"/>
          <c:y val="1.67930442417378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rgbClr val="1D3681"/>
              </a:solidFill>
              <a:latin typeface="+mj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PlanPaid</c:v>
                </c:pt>
              </c:strCache>
            </c:strRef>
          </c:tx>
          <c:spPr>
            <a:solidFill>
              <a:srgbClr val="F8DFAC"/>
            </a:solidFill>
          </c:spPr>
          <c:dPt>
            <c:idx val="0"/>
            <c:bubble3D val="0"/>
            <c:spPr>
              <a:solidFill>
                <a:srgbClr val="6088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954-4E65-A8B7-EF50192504B0}"/>
              </c:ext>
            </c:extLst>
          </c:dPt>
          <c:dPt>
            <c:idx val="1"/>
            <c:bubble3D val="0"/>
            <c:spPr>
              <a:solidFill>
                <a:srgbClr val="ABE8A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954-4E65-A8B7-EF50192504B0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954-4E65-A8B7-EF50192504B0}"/>
              </c:ext>
            </c:extLst>
          </c:dPt>
          <c:dPt>
            <c:idx val="3"/>
            <c:bubble3D val="0"/>
            <c:spPr>
              <a:solidFill>
                <a:srgbClr val="61636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954-4E65-A8B7-EF50192504B0}"/>
              </c:ext>
            </c:extLst>
          </c:dPt>
          <c:dPt>
            <c:idx val="4"/>
            <c:bubble3D val="0"/>
            <c:spPr>
              <a:solidFill>
                <a:srgbClr val="BFC1C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954-4E65-A8B7-EF50192504B0}"/>
              </c:ext>
            </c:extLst>
          </c:dPt>
          <c:dPt>
            <c:idx val="5"/>
            <c:bubble3D val="0"/>
            <c:spPr>
              <a:solidFill>
                <a:srgbClr val="EEAF3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954-4E65-A8B7-EF50192504B0}"/>
              </c:ext>
            </c:extLst>
          </c:dPt>
          <c:dPt>
            <c:idx val="6"/>
            <c:bubble3D val="0"/>
            <c:spPr>
              <a:solidFill>
                <a:srgbClr val="F8DFA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954-4E65-A8B7-EF50192504B0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7954-4E65-A8B7-EF50192504B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0-5</c:v>
                </c:pt>
                <c:pt idx="1">
                  <c:v>6-19</c:v>
                </c:pt>
                <c:pt idx="2">
                  <c:v>20-30</c:v>
                </c:pt>
                <c:pt idx="3">
                  <c:v>31-40</c:v>
                </c:pt>
                <c:pt idx="4">
                  <c:v>41-50</c:v>
                </c:pt>
                <c:pt idx="5">
                  <c:v>51-64</c:v>
                </c:pt>
                <c:pt idx="6">
                  <c:v>65+</c:v>
                </c:pt>
              </c:strCache>
            </c:strRef>
          </c:cat>
          <c:val>
            <c:numRef>
              <c:f>Sheet1!$B$2:$B$8</c:f>
              <c:numCache>
                <c:formatCode>_("$"* #,##0_);_("$"* \(#,##0\);_("$"* "-"??_);_(@_)</c:formatCode>
                <c:ptCount val="7"/>
                <c:pt idx="0">
                  <c:v>38966523</c:v>
                </c:pt>
                <c:pt idx="1">
                  <c:v>62659753</c:v>
                </c:pt>
                <c:pt idx="2">
                  <c:v>74167104</c:v>
                </c:pt>
                <c:pt idx="3">
                  <c:v>85011113</c:v>
                </c:pt>
                <c:pt idx="4">
                  <c:v>116187548</c:v>
                </c:pt>
                <c:pt idx="5">
                  <c:v>275490881</c:v>
                </c:pt>
                <c:pt idx="6">
                  <c:v>142881767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954-4E65-A8B7-EF50192504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3.90625E-2"/>
          <c:y val="0.18565082519372383"/>
          <c:w val="0.15394383169002693"/>
          <c:h val="0.5076041416671790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Prior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2060"/>
              </a:solidFill>
              <a:ln w="9525">
                <a:solidFill>
                  <a:srgbClr val="00206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2447</c:v>
                </c:pt>
                <c:pt idx="1">
                  <c:v>2735</c:v>
                </c:pt>
                <c:pt idx="2">
                  <c:v>2507</c:v>
                </c:pt>
                <c:pt idx="3">
                  <c:v>2639</c:v>
                </c:pt>
                <c:pt idx="4">
                  <c:v>2659</c:v>
                </c:pt>
                <c:pt idx="5">
                  <c:v>2687</c:v>
                </c:pt>
                <c:pt idx="6">
                  <c:v>2798</c:v>
                </c:pt>
                <c:pt idx="7">
                  <c:v>2536</c:v>
                </c:pt>
                <c:pt idx="8">
                  <c:v>2667</c:v>
                </c:pt>
                <c:pt idx="9">
                  <c:v>2615</c:v>
                </c:pt>
                <c:pt idx="10">
                  <c:v>3089</c:v>
                </c:pt>
                <c:pt idx="11">
                  <c:v>3080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A26-42F4-9FD0-5D49196D82E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Current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3218</c:v>
                </c:pt>
                <c:pt idx="1">
                  <c:v>3057</c:v>
                </c:pt>
                <c:pt idx="2">
                  <c:v>2840</c:v>
                </c:pt>
                <c:pt idx="3">
                  <c:v>2999</c:v>
                </c:pt>
                <c:pt idx="4">
                  <c:v>2919</c:v>
                </c:pt>
                <c:pt idx="5">
                  <c:v>3045</c:v>
                </c:pt>
                <c:pt idx="6">
                  <c:v>3142</c:v>
                </c:pt>
                <c:pt idx="7">
                  <c:v>2889</c:v>
                </c:pt>
                <c:pt idx="8">
                  <c:v>2786</c:v>
                </c:pt>
                <c:pt idx="9">
                  <c:v>2989</c:v>
                </c:pt>
                <c:pt idx="10">
                  <c:v>2696</c:v>
                </c:pt>
                <c:pt idx="11">
                  <c:v>2546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A26-42F4-9FD0-5D49196D82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6254152"/>
        <c:axId val="1016250216"/>
      </c:lineChart>
      <c:catAx>
        <c:axId val="1016254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6250216"/>
        <c:crosses val="autoZero"/>
        <c:auto val="1"/>
        <c:lblAlgn val="ctr"/>
        <c:lblOffset val="100"/>
        <c:noMultiLvlLbl val="0"/>
      </c:catAx>
      <c:valAx>
        <c:axId val="1016250216"/>
        <c:scaling>
          <c:orientation val="minMax"/>
          <c:max val="3650"/>
          <c:min val="21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b="1" dirty="0">
                    <a:solidFill>
                      <a:schemeClr val="tx1"/>
                    </a:solidFill>
                  </a:rPr>
                  <a:t>ER Visits Count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6254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5714139530520874"/>
          <c:y val="3.0049590274343632E-2"/>
          <c:w val="0.50048509199693181"/>
          <c:h val="8.2577896548961735E-2"/>
        </c:manualLayout>
      </c:layout>
      <c:overlay val="0"/>
      <c:spPr>
        <a:noFill/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0" i="0" u="none" strike="noStrike" kern="1200" spc="0" baseline="0">
                <a:solidFill>
                  <a:srgbClr val="132D7C"/>
                </a:solidFill>
                <a:latin typeface="+mj-lt"/>
                <a:ea typeface="+mn-ea"/>
                <a:cs typeface="+mn-cs"/>
              </a:defRPr>
            </a:pPr>
            <a:r>
              <a:rPr lang="en-US" sz="1800" b="0" i="0" baseline="0" dirty="0">
                <a:solidFill>
                  <a:srgbClr val="132D7C"/>
                </a:solidFill>
                <a:effectLst/>
                <a:latin typeface="+mj-lt"/>
              </a:rPr>
              <a:t>Average Retiree and Dependent Counts  </a:t>
            </a:r>
            <a:endParaRPr lang="en-US" dirty="0">
              <a:solidFill>
                <a:srgbClr val="132D7C"/>
              </a:solidFill>
              <a:effectLst/>
              <a:latin typeface="+mj-lt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132D7C"/>
                </a:solidFill>
                <a:latin typeface="+mj-lt"/>
              </a:defRPr>
            </a:pPr>
            <a:endParaRPr lang="en-US" dirty="0">
              <a:solidFill>
                <a:srgbClr val="132D7C"/>
              </a:solidFill>
              <a:latin typeface="+mj-lt"/>
            </a:endParaRPr>
          </a:p>
        </c:rich>
      </c:tx>
      <c:layout>
        <c:manualLayout>
          <c:xMode val="edge"/>
          <c:yMode val="edge"/>
          <c:x val="0.23364712508780447"/>
          <c:y val="2.2440217581763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862" b="0" i="0" u="none" strike="noStrike" kern="1200" spc="0" baseline="0">
              <a:solidFill>
                <a:srgbClr val="132D7C"/>
              </a:solidFill>
              <a:latin typeface="+mj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1779328550425456"/>
          <c:y val="0.28028273496188849"/>
          <c:w val="0.61213831389752404"/>
          <c:h val="0.511014701287426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Dependent Count</c:v>
                </c:pt>
              </c:strCache>
            </c:strRef>
          </c:tx>
          <c:spPr>
            <a:solidFill>
              <a:srgbClr val="001C7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Medicare Retirees</c:v>
                </c:pt>
                <c:pt idx="1">
                  <c:v>Non-Medicare Retirees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16105</c:v>
                </c:pt>
                <c:pt idx="1">
                  <c:v>14927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40-493F-BFCB-8FB7B2ADEAB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Retiree Count</c:v>
                </c:pt>
              </c:strCache>
            </c:strRef>
          </c:tx>
          <c:spPr>
            <a:solidFill>
              <a:srgbClr val="1DCAD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Medicare Retirees</c:v>
                </c:pt>
                <c:pt idx="1">
                  <c:v>Non-Medicare Retirees</c:v>
                </c:pt>
              </c:strCache>
            </c:strRef>
          </c:cat>
          <c:val>
            <c:numRef>
              <c:f>Sheet1!$C$2:$C$3</c:f>
              <c:numCache>
                <c:formatCode>#,##0</c:formatCode>
                <c:ptCount val="2"/>
                <c:pt idx="0">
                  <c:v>44716</c:v>
                </c:pt>
                <c:pt idx="1">
                  <c:v>16157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40-493F-BFCB-8FB7B2ADEAB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953706696"/>
        <c:axId val="953707352"/>
      </c:barChart>
      <c:catAx>
        <c:axId val="9537066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3707352"/>
        <c:crosses val="autoZero"/>
        <c:auto val="1"/>
        <c:lblAlgn val="ctr"/>
        <c:lblOffset val="100"/>
        <c:noMultiLvlLbl val="0"/>
      </c:catAx>
      <c:valAx>
        <c:axId val="953707352"/>
        <c:scaling>
          <c:orientation val="minMax"/>
        </c:scaling>
        <c:delete val="1"/>
        <c:axPos val="b"/>
        <c:numFmt formatCode="#,##0" sourceLinked="1"/>
        <c:majorTickMark val="none"/>
        <c:minorTickMark val="none"/>
        <c:tickLblPos val="nextTo"/>
        <c:crossAx val="953706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6884955776820357"/>
          <c:y val="0.15859638500463383"/>
          <c:w val="0.48584399435888553"/>
          <c:h val="7.19447511241459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976570699644073"/>
          <c:y val="6.9088339617664599E-2"/>
          <c:w val="0.84725217933916341"/>
          <c:h val="0.69955160997958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C71"/>
            </a:solidFill>
            <a:ln>
              <a:noFill/>
            </a:ln>
            <a:effectLst/>
          </c:spPr>
          <c:invertIfNegative val="0"/>
          <c:cat>
            <c:strRef>
              <c:f>Sheet1!$A$2:$A$25</c:f>
              <c:strCache>
                <c:ptCount val="24"/>
                <c:pt idx="0">
                  <c:v>Jul-2023</c:v>
                </c:pt>
                <c:pt idx="1">
                  <c:v>Aug-2023</c:v>
                </c:pt>
                <c:pt idx="2">
                  <c:v>Sep-2023</c:v>
                </c:pt>
                <c:pt idx="3">
                  <c:v>Oct-2023</c:v>
                </c:pt>
                <c:pt idx="4">
                  <c:v>Nov-2023</c:v>
                </c:pt>
                <c:pt idx="5">
                  <c:v>Dec-2023</c:v>
                </c:pt>
                <c:pt idx="6">
                  <c:v>Jan-2024</c:v>
                </c:pt>
                <c:pt idx="7">
                  <c:v>Feb-2024</c:v>
                </c:pt>
                <c:pt idx="8">
                  <c:v>Mar-2024</c:v>
                </c:pt>
                <c:pt idx="9">
                  <c:v>Apr-2024</c:v>
                </c:pt>
                <c:pt idx="10">
                  <c:v>May-2024</c:v>
                </c:pt>
                <c:pt idx="11">
                  <c:v>Jun-2024</c:v>
                </c:pt>
                <c:pt idx="12">
                  <c:v>Jul-2024</c:v>
                </c:pt>
                <c:pt idx="13">
                  <c:v>Aug-2024</c:v>
                </c:pt>
                <c:pt idx="14">
                  <c:v>Sep-2024</c:v>
                </c:pt>
                <c:pt idx="15">
                  <c:v>Oct-2024</c:v>
                </c:pt>
                <c:pt idx="16">
                  <c:v>Nov-2024</c:v>
                </c:pt>
                <c:pt idx="17">
                  <c:v>Dec-2024</c:v>
                </c:pt>
                <c:pt idx="18">
                  <c:v>Jan-2025</c:v>
                </c:pt>
                <c:pt idx="19">
                  <c:v>Feb-2025</c:v>
                </c:pt>
                <c:pt idx="20">
                  <c:v>Mar-2025</c:v>
                </c:pt>
                <c:pt idx="21">
                  <c:v>Apr-2025</c:v>
                </c:pt>
                <c:pt idx="22">
                  <c:v>May-2025</c:v>
                </c:pt>
                <c:pt idx="23">
                  <c:v>Jun-2025</c:v>
                </c:pt>
              </c:strCache>
            </c:strRef>
          </c:cat>
          <c:val>
            <c:numRef>
              <c:f>Sheet1!$B$2:$B$25</c:f>
              <c:numCache>
                <c:formatCode>0%</c:formatCode>
                <c:ptCount val="24"/>
                <c:pt idx="0">
                  <c:v>0.34439506782505092</c:v>
                </c:pt>
                <c:pt idx="1">
                  <c:v>0.34029520201458879</c:v>
                </c:pt>
                <c:pt idx="2">
                  <c:v>0.33695780051615482</c:v>
                </c:pt>
                <c:pt idx="3">
                  <c:v>0.34544754588901116</c:v>
                </c:pt>
                <c:pt idx="4">
                  <c:v>0.3464330222259499</c:v>
                </c:pt>
                <c:pt idx="5">
                  <c:v>0.34862057927915885</c:v>
                </c:pt>
                <c:pt idx="6">
                  <c:v>0.3520194394198003</c:v>
                </c:pt>
                <c:pt idx="7">
                  <c:v>0.35559927240832057</c:v>
                </c:pt>
                <c:pt idx="8">
                  <c:v>0.37162810512662231</c:v>
                </c:pt>
                <c:pt idx="9">
                  <c:v>0.37007265428627245</c:v>
                </c:pt>
                <c:pt idx="10">
                  <c:v>0.3452159769288774</c:v>
                </c:pt>
                <c:pt idx="11">
                  <c:v>0.35082212051058476</c:v>
                </c:pt>
                <c:pt idx="12">
                  <c:v>0.33915043687858976</c:v>
                </c:pt>
                <c:pt idx="13">
                  <c:v>0.31770205128236878</c:v>
                </c:pt>
                <c:pt idx="14">
                  <c:v>0.33474979260665538</c:v>
                </c:pt>
                <c:pt idx="15">
                  <c:v>0.3425489133708573</c:v>
                </c:pt>
                <c:pt idx="16">
                  <c:v>0.35564649803168941</c:v>
                </c:pt>
                <c:pt idx="17">
                  <c:v>0.36340022294239815</c:v>
                </c:pt>
                <c:pt idx="18">
                  <c:v>0.36543431659038916</c:v>
                </c:pt>
                <c:pt idx="19">
                  <c:v>0.35849393591242701</c:v>
                </c:pt>
                <c:pt idx="20">
                  <c:v>0.36417932785743085</c:v>
                </c:pt>
                <c:pt idx="21">
                  <c:v>0.35832233981057315</c:v>
                </c:pt>
                <c:pt idx="22">
                  <c:v>0.35412092670471124</c:v>
                </c:pt>
                <c:pt idx="23">
                  <c:v>0.33146917588935598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09-4929-9730-8AE2228F3A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47561528"/>
        <c:axId val="947568416"/>
      </c:barChart>
      <c:catAx>
        <c:axId val="947561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7568416"/>
        <c:crosses val="autoZero"/>
        <c:auto val="1"/>
        <c:lblAlgn val="ctr"/>
        <c:lblOffset val="100"/>
        <c:tickLblSkip val="2"/>
        <c:noMultiLvlLbl val="1"/>
      </c:catAx>
      <c:valAx>
        <c:axId val="947568416"/>
        <c:scaling>
          <c:orientation val="minMax"/>
          <c:min val="0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0" i="0" baseline="0" dirty="0">
                    <a:solidFill>
                      <a:schemeClr val="tx1"/>
                    </a:solidFill>
                    <a:effectLst/>
                  </a:rPr>
                  <a:t>Percentage Avoidable ER Visits</a:t>
                </a:r>
                <a:endParaRPr lang="en-US" sz="1200" dirty="0">
                  <a:solidFill>
                    <a:schemeClr val="tx1"/>
                  </a:solidFill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7561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Prior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2060"/>
              </a:solidFill>
              <a:ln w="9525">
                <a:solidFill>
                  <a:srgbClr val="00206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947</c:v>
                </c:pt>
                <c:pt idx="1">
                  <c:v>1076</c:v>
                </c:pt>
                <c:pt idx="2">
                  <c:v>902</c:v>
                </c:pt>
                <c:pt idx="3">
                  <c:v>894</c:v>
                </c:pt>
                <c:pt idx="4">
                  <c:v>889</c:v>
                </c:pt>
                <c:pt idx="5">
                  <c:v>983</c:v>
                </c:pt>
                <c:pt idx="6">
                  <c:v>879</c:v>
                </c:pt>
                <c:pt idx="7">
                  <c:v>805</c:v>
                </c:pt>
                <c:pt idx="8">
                  <c:v>890</c:v>
                </c:pt>
                <c:pt idx="9">
                  <c:v>850</c:v>
                </c:pt>
                <c:pt idx="10">
                  <c:v>950</c:v>
                </c:pt>
                <c:pt idx="11">
                  <c:v>959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A26-42F4-9FD0-5D49196D82E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Current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1019</c:v>
                </c:pt>
                <c:pt idx="1">
                  <c:v>1009</c:v>
                </c:pt>
                <c:pt idx="2">
                  <c:v>900</c:v>
                </c:pt>
                <c:pt idx="3">
                  <c:v>989</c:v>
                </c:pt>
                <c:pt idx="4">
                  <c:v>894</c:v>
                </c:pt>
                <c:pt idx="5">
                  <c:v>869</c:v>
                </c:pt>
                <c:pt idx="6">
                  <c:v>900</c:v>
                </c:pt>
                <c:pt idx="7">
                  <c:v>837</c:v>
                </c:pt>
                <c:pt idx="8">
                  <c:v>806</c:v>
                </c:pt>
                <c:pt idx="9">
                  <c:v>831</c:v>
                </c:pt>
                <c:pt idx="10">
                  <c:v>835</c:v>
                </c:pt>
                <c:pt idx="11">
                  <c:v>838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A26-42F4-9FD0-5D49196D82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6254152"/>
        <c:axId val="1016250216"/>
      </c:lineChart>
      <c:catAx>
        <c:axId val="1016254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6250216"/>
        <c:crosses val="autoZero"/>
        <c:auto val="1"/>
        <c:lblAlgn val="ctr"/>
        <c:lblOffset val="100"/>
        <c:noMultiLvlLbl val="0"/>
      </c:catAx>
      <c:valAx>
        <c:axId val="1016250216"/>
        <c:scaling>
          <c:orientation val="minMax"/>
          <c:max val="1150"/>
          <c:min val="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b="1" dirty="0">
                    <a:solidFill>
                      <a:schemeClr val="tx1"/>
                    </a:solidFill>
                  </a:rPr>
                  <a:t>ER Visits Count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6254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5714139530520874"/>
          <c:y val="3.0049590274343632E-2"/>
          <c:w val="0.50048509199693181"/>
          <c:h val="8.2577896548961735E-2"/>
        </c:manualLayout>
      </c:layout>
      <c:overlay val="0"/>
      <c:spPr>
        <a:noFill/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976570699644073"/>
          <c:y val="6.9088339617664599E-2"/>
          <c:w val="0.84725217933916341"/>
          <c:h val="0.69955160997958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C71"/>
            </a:solidFill>
            <a:ln>
              <a:noFill/>
            </a:ln>
            <a:effectLst/>
          </c:spPr>
          <c:invertIfNegative val="0"/>
          <c:cat>
            <c:strRef>
              <c:f>Sheet1!$A$2:$A$25</c:f>
              <c:strCache>
                <c:ptCount val="24"/>
                <c:pt idx="0">
                  <c:v>Jul-2023</c:v>
                </c:pt>
                <c:pt idx="1">
                  <c:v>Aug-2023</c:v>
                </c:pt>
                <c:pt idx="2">
                  <c:v>Sep-2023</c:v>
                </c:pt>
                <c:pt idx="3">
                  <c:v>Oct-2023</c:v>
                </c:pt>
                <c:pt idx="4">
                  <c:v>Nov-2023</c:v>
                </c:pt>
                <c:pt idx="5">
                  <c:v>Dec-2023</c:v>
                </c:pt>
                <c:pt idx="6">
                  <c:v>Jan-2024</c:v>
                </c:pt>
                <c:pt idx="7">
                  <c:v>Feb-2024</c:v>
                </c:pt>
                <c:pt idx="8">
                  <c:v>Mar-2024</c:v>
                </c:pt>
                <c:pt idx="9">
                  <c:v>Apr-2024</c:v>
                </c:pt>
                <c:pt idx="10">
                  <c:v>May-2024</c:v>
                </c:pt>
                <c:pt idx="11">
                  <c:v>Jun-2024</c:v>
                </c:pt>
                <c:pt idx="12">
                  <c:v>Jul-2024</c:v>
                </c:pt>
                <c:pt idx="13">
                  <c:v>Aug-2024</c:v>
                </c:pt>
                <c:pt idx="14">
                  <c:v>Sep-2024</c:v>
                </c:pt>
                <c:pt idx="15">
                  <c:v>Oct-2024</c:v>
                </c:pt>
                <c:pt idx="16">
                  <c:v>Nov-2024</c:v>
                </c:pt>
                <c:pt idx="17">
                  <c:v>Dec-2024</c:v>
                </c:pt>
                <c:pt idx="18">
                  <c:v>Jan-2025</c:v>
                </c:pt>
                <c:pt idx="19">
                  <c:v>Feb-2025</c:v>
                </c:pt>
                <c:pt idx="20">
                  <c:v>Mar-2025</c:v>
                </c:pt>
                <c:pt idx="21">
                  <c:v>Apr-2025</c:v>
                </c:pt>
                <c:pt idx="22">
                  <c:v>May-2025</c:v>
                </c:pt>
                <c:pt idx="23">
                  <c:v>Jun-2025</c:v>
                </c:pt>
              </c:strCache>
            </c:strRef>
          </c:cat>
          <c:val>
            <c:numRef>
              <c:f>Sheet1!$B$2:$B$25</c:f>
              <c:numCache>
                <c:formatCode>0%</c:formatCode>
                <c:ptCount val="24"/>
                <c:pt idx="0">
                  <c:v>0.34909849329419207</c:v>
                </c:pt>
                <c:pt idx="1">
                  <c:v>0.31929223525910794</c:v>
                </c:pt>
                <c:pt idx="2">
                  <c:v>0.34759419291252763</c:v>
                </c:pt>
                <c:pt idx="3">
                  <c:v>0.33221674102986587</c:v>
                </c:pt>
                <c:pt idx="4">
                  <c:v>0.34116388807986514</c:v>
                </c:pt>
                <c:pt idx="5">
                  <c:v>0.32646579052533065</c:v>
                </c:pt>
                <c:pt idx="6">
                  <c:v>0.35070164965403877</c:v>
                </c:pt>
                <c:pt idx="7">
                  <c:v>0.33661290190844734</c:v>
                </c:pt>
                <c:pt idx="8">
                  <c:v>0.3283719344313486</c:v>
                </c:pt>
                <c:pt idx="9">
                  <c:v>0.35110220267811787</c:v>
                </c:pt>
                <c:pt idx="10">
                  <c:v>0.34473668556094755</c:v>
                </c:pt>
                <c:pt idx="11">
                  <c:v>0.3393826196763296</c:v>
                </c:pt>
                <c:pt idx="12">
                  <c:v>0.31489225503572144</c:v>
                </c:pt>
                <c:pt idx="13">
                  <c:v>0.3035233739425176</c:v>
                </c:pt>
                <c:pt idx="14">
                  <c:v>0.30789582864877779</c:v>
                </c:pt>
                <c:pt idx="15">
                  <c:v>0.33823924797553118</c:v>
                </c:pt>
                <c:pt idx="16">
                  <c:v>0.33226221987360188</c:v>
                </c:pt>
                <c:pt idx="17">
                  <c:v>0.33201469651058707</c:v>
                </c:pt>
                <c:pt idx="18">
                  <c:v>0.35498269334866683</c:v>
                </c:pt>
                <c:pt idx="19">
                  <c:v>0.36013725189916396</c:v>
                </c:pt>
                <c:pt idx="20">
                  <c:v>0.38574714697493812</c:v>
                </c:pt>
                <c:pt idx="21">
                  <c:v>0.33943229485595688</c:v>
                </c:pt>
                <c:pt idx="22">
                  <c:v>0.33345789020119787</c:v>
                </c:pt>
                <c:pt idx="23">
                  <c:v>0.31532083716062065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09-4929-9730-8AE2228F3A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47561528"/>
        <c:axId val="947568416"/>
      </c:barChart>
      <c:catAx>
        <c:axId val="947561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7568416"/>
        <c:crosses val="autoZero"/>
        <c:auto val="1"/>
        <c:lblAlgn val="ctr"/>
        <c:lblOffset val="100"/>
        <c:tickLblSkip val="2"/>
        <c:noMultiLvlLbl val="1"/>
      </c:catAx>
      <c:valAx>
        <c:axId val="947568416"/>
        <c:scaling>
          <c:orientation val="minMax"/>
          <c:min val="0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0" i="0" baseline="0" dirty="0">
                    <a:solidFill>
                      <a:schemeClr val="tx1"/>
                    </a:solidFill>
                    <a:effectLst/>
                  </a:rPr>
                  <a:t>Percentage Avoidable ER Visits</a:t>
                </a:r>
                <a:endParaRPr lang="en-US" sz="1200" dirty="0">
                  <a:solidFill>
                    <a:schemeClr val="tx1"/>
                  </a:solidFill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7561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Prior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2060"/>
              </a:solidFill>
              <a:ln w="9525">
                <a:solidFill>
                  <a:srgbClr val="00206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2471</c:v>
                </c:pt>
                <c:pt idx="1">
                  <c:v>2927</c:v>
                </c:pt>
                <c:pt idx="2">
                  <c:v>2773</c:v>
                </c:pt>
                <c:pt idx="3">
                  <c:v>2579</c:v>
                </c:pt>
                <c:pt idx="4">
                  <c:v>2987</c:v>
                </c:pt>
                <c:pt idx="5">
                  <c:v>2910</c:v>
                </c:pt>
                <c:pt idx="6">
                  <c:v>2708</c:v>
                </c:pt>
                <c:pt idx="7">
                  <c:v>2315</c:v>
                </c:pt>
                <c:pt idx="8">
                  <c:v>2579</c:v>
                </c:pt>
                <c:pt idx="9">
                  <c:v>2632</c:v>
                </c:pt>
                <c:pt idx="10">
                  <c:v>2918</c:v>
                </c:pt>
                <c:pt idx="11">
                  <c:v>2712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A26-42F4-9FD0-5D49196D82E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Current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2631</c:v>
                </c:pt>
                <c:pt idx="1">
                  <c:v>2800</c:v>
                </c:pt>
                <c:pt idx="2">
                  <c:v>2552</c:v>
                </c:pt>
                <c:pt idx="3">
                  <c:v>2475</c:v>
                </c:pt>
                <c:pt idx="4">
                  <c:v>2315</c:v>
                </c:pt>
                <c:pt idx="5">
                  <c:v>2292</c:v>
                </c:pt>
                <c:pt idx="6">
                  <c:v>2707</c:v>
                </c:pt>
                <c:pt idx="7">
                  <c:v>2467</c:v>
                </c:pt>
                <c:pt idx="8">
                  <c:v>2387</c:v>
                </c:pt>
                <c:pt idx="9">
                  <c:v>2399</c:v>
                </c:pt>
                <c:pt idx="10">
                  <c:v>2732</c:v>
                </c:pt>
                <c:pt idx="11">
                  <c:v>2388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A26-42F4-9FD0-5D49196D82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6254152"/>
        <c:axId val="1016250216"/>
      </c:lineChart>
      <c:catAx>
        <c:axId val="1016254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6250216"/>
        <c:crosses val="autoZero"/>
        <c:auto val="1"/>
        <c:lblAlgn val="ctr"/>
        <c:lblOffset val="100"/>
        <c:noMultiLvlLbl val="0"/>
      </c:catAx>
      <c:valAx>
        <c:axId val="1016250216"/>
        <c:scaling>
          <c:orientation val="minMax"/>
          <c:max val="3150"/>
          <c:min val="2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b="1" dirty="0">
                    <a:solidFill>
                      <a:schemeClr val="tx1"/>
                    </a:solidFill>
                  </a:rPr>
                  <a:t>ER Visits Count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6254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5714139530520874"/>
          <c:y val="3.0049590274343632E-2"/>
          <c:w val="0.50048509199693181"/>
          <c:h val="8.2577896548961735E-2"/>
        </c:manualLayout>
      </c:layout>
      <c:overlay val="0"/>
      <c:spPr>
        <a:noFill/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976570699644073"/>
          <c:y val="6.9088339617664599E-2"/>
          <c:w val="0.84725217933916341"/>
          <c:h val="0.69955160997958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C71"/>
            </a:solidFill>
            <a:ln>
              <a:noFill/>
            </a:ln>
            <a:effectLst/>
          </c:spPr>
          <c:invertIfNegative val="0"/>
          <c:cat>
            <c:strRef>
              <c:f>Sheet1!$A$2:$A$25</c:f>
              <c:strCache>
                <c:ptCount val="24"/>
                <c:pt idx="0">
                  <c:v>Jul-2023</c:v>
                </c:pt>
                <c:pt idx="1">
                  <c:v>Aug-2023</c:v>
                </c:pt>
                <c:pt idx="2">
                  <c:v>Sep-2023</c:v>
                </c:pt>
                <c:pt idx="3">
                  <c:v>Oct-2023</c:v>
                </c:pt>
                <c:pt idx="4">
                  <c:v>Nov-2023</c:v>
                </c:pt>
                <c:pt idx="5">
                  <c:v>Dec-2023</c:v>
                </c:pt>
                <c:pt idx="6">
                  <c:v>Jan-2024</c:v>
                </c:pt>
                <c:pt idx="7">
                  <c:v>Feb-2024</c:v>
                </c:pt>
                <c:pt idx="8">
                  <c:v>Mar-2024</c:v>
                </c:pt>
                <c:pt idx="9">
                  <c:v>Apr-2024</c:v>
                </c:pt>
                <c:pt idx="10">
                  <c:v>May-2024</c:v>
                </c:pt>
                <c:pt idx="11">
                  <c:v>Jun-2024</c:v>
                </c:pt>
                <c:pt idx="12">
                  <c:v>Jul-2024</c:v>
                </c:pt>
                <c:pt idx="13">
                  <c:v>Aug-2024</c:v>
                </c:pt>
                <c:pt idx="14">
                  <c:v>Sep-2024</c:v>
                </c:pt>
                <c:pt idx="15">
                  <c:v>Oct-2024</c:v>
                </c:pt>
                <c:pt idx="16">
                  <c:v>Nov-2024</c:v>
                </c:pt>
                <c:pt idx="17">
                  <c:v>Dec-2024</c:v>
                </c:pt>
                <c:pt idx="18">
                  <c:v>Jan-2025</c:v>
                </c:pt>
                <c:pt idx="19">
                  <c:v>Feb-2025</c:v>
                </c:pt>
                <c:pt idx="20">
                  <c:v>Mar-2025</c:v>
                </c:pt>
                <c:pt idx="21">
                  <c:v>Apr-2025</c:v>
                </c:pt>
                <c:pt idx="22">
                  <c:v>May-2025</c:v>
                </c:pt>
                <c:pt idx="23">
                  <c:v>Jun-2025</c:v>
                </c:pt>
              </c:strCache>
            </c:strRef>
          </c:cat>
          <c:val>
            <c:numRef>
              <c:f>Sheet1!$B$2:$B$25</c:f>
              <c:numCache>
                <c:formatCode>0%</c:formatCode>
                <c:ptCount val="24"/>
                <c:pt idx="0">
                  <c:v>0.34139275322557722</c:v>
                </c:pt>
                <c:pt idx="1">
                  <c:v>0.33132139040874664</c:v>
                </c:pt>
                <c:pt idx="2">
                  <c:v>0.33312563333898332</c:v>
                </c:pt>
                <c:pt idx="3">
                  <c:v>0.32870005536770081</c:v>
                </c:pt>
                <c:pt idx="4">
                  <c:v>0.32725105779082736</c:v>
                </c:pt>
                <c:pt idx="5">
                  <c:v>0.3153717838480416</c:v>
                </c:pt>
                <c:pt idx="6">
                  <c:v>0.3184016259653622</c:v>
                </c:pt>
                <c:pt idx="7">
                  <c:v>0.32996113569118812</c:v>
                </c:pt>
                <c:pt idx="8">
                  <c:v>0.34293301316362962</c:v>
                </c:pt>
                <c:pt idx="9">
                  <c:v>0.34124120047215095</c:v>
                </c:pt>
                <c:pt idx="10">
                  <c:v>0.31112851632847854</c:v>
                </c:pt>
                <c:pt idx="11">
                  <c:v>0.32080192286600329</c:v>
                </c:pt>
                <c:pt idx="12">
                  <c:v>0.31697298104629473</c:v>
                </c:pt>
                <c:pt idx="13">
                  <c:v>0.30256898647992891</c:v>
                </c:pt>
                <c:pt idx="14">
                  <c:v>0.29998077953068214</c:v>
                </c:pt>
                <c:pt idx="15">
                  <c:v>0.31390885023943454</c:v>
                </c:pt>
                <c:pt idx="16">
                  <c:v>0.33541092128730082</c:v>
                </c:pt>
                <c:pt idx="17">
                  <c:v>0.3231520642676704</c:v>
                </c:pt>
                <c:pt idx="18">
                  <c:v>0.32987508110251235</c:v>
                </c:pt>
                <c:pt idx="19">
                  <c:v>0.32233023311970038</c:v>
                </c:pt>
                <c:pt idx="20">
                  <c:v>0.33032238805630548</c:v>
                </c:pt>
                <c:pt idx="21">
                  <c:v>0.32818104969045475</c:v>
                </c:pt>
                <c:pt idx="22">
                  <c:v>0.32438630497818488</c:v>
                </c:pt>
                <c:pt idx="23">
                  <c:v>0.31647453806436382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09-4929-9730-8AE2228F3A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47561528"/>
        <c:axId val="947568416"/>
      </c:barChart>
      <c:catAx>
        <c:axId val="947561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7568416"/>
        <c:crosses val="autoZero"/>
        <c:auto val="1"/>
        <c:lblAlgn val="ctr"/>
        <c:lblOffset val="100"/>
        <c:tickLblSkip val="2"/>
        <c:noMultiLvlLbl val="1"/>
      </c:catAx>
      <c:valAx>
        <c:axId val="947568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0" i="0" baseline="0" dirty="0">
                    <a:solidFill>
                      <a:schemeClr val="tx1"/>
                    </a:solidFill>
                    <a:effectLst/>
                  </a:rPr>
                  <a:t>Percentage Avoidable ER Visits</a:t>
                </a:r>
                <a:endParaRPr lang="en-US" sz="1200" dirty="0">
                  <a:solidFill>
                    <a:schemeClr val="tx1"/>
                  </a:solidFill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7561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Prior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2060"/>
              </a:solidFill>
              <a:ln w="9525">
                <a:solidFill>
                  <a:srgbClr val="00206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1501</c:v>
                </c:pt>
                <c:pt idx="1">
                  <c:v>1357</c:v>
                </c:pt>
                <c:pt idx="2">
                  <c:v>1238</c:v>
                </c:pt>
                <c:pt idx="3">
                  <c:v>1421</c:v>
                </c:pt>
                <c:pt idx="4">
                  <c:v>1352</c:v>
                </c:pt>
                <c:pt idx="5">
                  <c:v>1372</c:v>
                </c:pt>
                <c:pt idx="6">
                  <c:v>1385</c:v>
                </c:pt>
                <c:pt idx="7">
                  <c:v>1251</c:v>
                </c:pt>
                <c:pt idx="8">
                  <c:v>1379</c:v>
                </c:pt>
                <c:pt idx="9">
                  <c:v>1242</c:v>
                </c:pt>
                <c:pt idx="10">
                  <c:v>1782</c:v>
                </c:pt>
                <c:pt idx="11">
                  <c:v>1370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A26-42F4-9FD0-5D49196D82E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Current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1502</c:v>
                </c:pt>
                <c:pt idx="1">
                  <c:v>1511</c:v>
                </c:pt>
                <c:pt idx="2">
                  <c:v>1461</c:v>
                </c:pt>
                <c:pt idx="3">
                  <c:v>1600</c:v>
                </c:pt>
                <c:pt idx="4">
                  <c:v>1444</c:v>
                </c:pt>
                <c:pt idx="5">
                  <c:v>1442</c:v>
                </c:pt>
                <c:pt idx="6">
                  <c:v>1596</c:v>
                </c:pt>
                <c:pt idx="7">
                  <c:v>1462</c:v>
                </c:pt>
                <c:pt idx="8">
                  <c:v>1593</c:v>
                </c:pt>
                <c:pt idx="9">
                  <c:v>1424</c:v>
                </c:pt>
                <c:pt idx="10">
                  <c:v>1497</c:v>
                </c:pt>
                <c:pt idx="11">
                  <c:v>1406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A26-42F4-9FD0-5D49196D82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6254152"/>
        <c:axId val="1016250216"/>
      </c:lineChart>
      <c:catAx>
        <c:axId val="1016254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6250216"/>
        <c:crosses val="autoZero"/>
        <c:auto val="1"/>
        <c:lblAlgn val="ctr"/>
        <c:lblOffset val="100"/>
        <c:noMultiLvlLbl val="0"/>
      </c:catAx>
      <c:valAx>
        <c:axId val="1016250216"/>
        <c:scaling>
          <c:orientation val="minMax"/>
          <c:max val="1850"/>
          <c:min val="1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b="1" dirty="0">
                    <a:solidFill>
                      <a:schemeClr val="tx1"/>
                    </a:solidFill>
                  </a:rPr>
                  <a:t>ER Visits Count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6254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5714139530520874"/>
          <c:y val="3.0049590274343632E-2"/>
          <c:w val="0.50048509199693181"/>
          <c:h val="8.2577896548961735E-2"/>
        </c:manualLayout>
      </c:layout>
      <c:overlay val="0"/>
      <c:spPr>
        <a:noFill/>
        <a:ln>
          <a:solidFill>
            <a:schemeClr val="tx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976570699644073"/>
          <c:y val="6.9088339617664599E-2"/>
          <c:w val="0.84725217933916341"/>
          <c:h val="0.69955160997958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1C71"/>
            </a:solidFill>
            <a:ln>
              <a:noFill/>
            </a:ln>
            <a:effectLst/>
          </c:spPr>
          <c:invertIfNegative val="0"/>
          <c:cat>
            <c:strRef>
              <c:f>Sheet1!$A$2:$A$25</c:f>
              <c:strCache>
                <c:ptCount val="24"/>
                <c:pt idx="0">
                  <c:v>Jul-2023</c:v>
                </c:pt>
                <c:pt idx="1">
                  <c:v>Aug-2023</c:v>
                </c:pt>
                <c:pt idx="2">
                  <c:v>Sep-2023</c:v>
                </c:pt>
                <c:pt idx="3">
                  <c:v>Oct-2023</c:v>
                </c:pt>
                <c:pt idx="4">
                  <c:v>Nov-2023</c:v>
                </c:pt>
                <c:pt idx="5">
                  <c:v>Dec-2023</c:v>
                </c:pt>
                <c:pt idx="6">
                  <c:v>Jan-2024</c:v>
                </c:pt>
                <c:pt idx="7">
                  <c:v>Feb-2024</c:v>
                </c:pt>
                <c:pt idx="8">
                  <c:v>Mar-2024</c:v>
                </c:pt>
                <c:pt idx="9">
                  <c:v>Apr-2024</c:v>
                </c:pt>
                <c:pt idx="10">
                  <c:v>May-2024</c:v>
                </c:pt>
                <c:pt idx="11">
                  <c:v>Jun-2024</c:v>
                </c:pt>
                <c:pt idx="12">
                  <c:v>Jul-2024</c:v>
                </c:pt>
                <c:pt idx="13">
                  <c:v>Aug-2024</c:v>
                </c:pt>
                <c:pt idx="14">
                  <c:v>Sep-2024</c:v>
                </c:pt>
                <c:pt idx="15">
                  <c:v>Oct-2024</c:v>
                </c:pt>
                <c:pt idx="16">
                  <c:v>Nov-2024</c:v>
                </c:pt>
                <c:pt idx="17">
                  <c:v>Dec-2024</c:v>
                </c:pt>
                <c:pt idx="18">
                  <c:v>Jan-2025</c:v>
                </c:pt>
                <c:pt idx="19">
                  <c:v>Feb-2025</c:v>
                </c:pt>
                <c:pt idx="20">
                  <c:v>Mar-2025</c:v>
                </c:pt>
                <c:pt idx="21">
                  <c:v>Apr-2025</c:v>
                </c:pt>
                <c:pt idx="22">
                  <c:v>May-2025</c:v>
                </c:pt>
                <c:pt idx="23">
                  <c:v>Jun-2025</c:v>
                </c:pt>
              </c:strCache>
            </c:strRef>
          </c:cat>
          <c:val>
            <c:numRef>
              <c:f>Sheet1!$B$2:$B$25</c:f>
              <c:numCache>
                <c:formatCode>0%</c:formatCode>
                <c:ptCount val="24"/>
                <c:pt idx="0">
                  <c:v>0.33666131612704842</c:v>
                </c:pt>
                <c:pt idx="1">
                  <c:v>0.30605872291812813</c:v>
                </c:pt>
                <c:pt idx="2">
                  <c:v>0.31515588963974145</c:v>
                </c:pt>
                <c:pt idx="3">
                  <c:v>0.32651581702237858</c:v>
                </c:pt>
                <c:pt idx="4">
                  <c:v>0.34123219523291426</c:v>
                </c:pt>
                <c:pt idx="5">
                  <c:v>0.34990408536793005</c:v>
                </c:pt>
                <c:pt idx="6">
                  <c:v>0.36488512212722019</c:v>
                </c:pt>
                <c:pt idx="7">
                  <c:v>0.36142968582270207</c:v>
                </c:pt>
                <c:pt idx="8">
                  <c:v>0.3751619432490208</c:v>
                </c:pt>
                <c:pt idx="9">
                  <c:v>0.35557776886867953</c:v>
                </c:pt>
                <c:pt idx="10">
                  <c:v>0.3250189236427608</c:v>
                </c:pt>
                <c:pt idx="11">
                  <c:v>0.33703231065583933</c:v>
                </c:pt>
                <c:pt idx="12">
                  <c:v>0.33386687850066576</c:v>
                </c:pt>
                <c:pt idx="13">
                  <c:v>0.33496745486750501</c:v>
                </c:pt>
                <c:pt idx="14">
                  <c:v>0.33288374887563305</c:v>
                </c:pt>
                <c:pt idx="15">
                  <c:v>0.3401385473020625</c:v>
                </c:pt>
                <c:pt idx="16">
                  <c:v>0.34824373623663435</c:v>
                </c:pt>
                <c:pt idx="17">
                  <c:v>0.36097689921234388</c:v>
                </c:pt>
                <c:pt idx="18">
                  <c:v>0.3700871607080824</c:v>
                </c:pt>
                <c:pt idx="19">
                  <c:v>0.37643736895574542</c:v>
                </c:pt>
                <c:pt idx="20">
                  <c:v>0.35413239869773999</c:v>
                </c:pt>
                <c:pt idx="21">
                  <c:v>0.33983361340688201</c:v>
                </c:pt>
                <c:pt idx="22">
                  <c:v>0.329821256400334</c:v>
                </c:pt>
                <c:pt idx="23">
                  <c:v>0.32295175248762448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09-4929-9730-8AE2228F3A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47561528"/>
        <c:axId val="947568416"/>
      </c:barChart>
      <c:catAx>
        <c:axId val="947561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7568416"/>
        <c:crosses val="autoZero"/>
        <c:auto val="1"/>
        <c:lblAlgn val="ctr"/>
        <c:lblOffset val="100"/>
        <c:tickLblSkip val="2"/>
        <c:noMultiLvlLbl val="1"/>
      </c:catAx>
      <c:valAx>
        <c:axId val="947568416"/>
        <c:scaling>
          <c:orientation val="minMax"/>
          <c:min val="0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0" i="0" baseline="0" dirty="0">
                    <a:solidFill>
                      <a:schemeClr val="tx1"/>
                    </a:solidFill>
                    <a:effectLst/>
                  </a:rPr>
                  <a:t>Percentage Avoidable ER Visits</a:t>
                </a:r>
                <a:endParaRPr lang="en-US" sz="1200" dirty="0">
                  <a:solidFill>
                    <a:schemeClr val="tx1"/>
                  </a:solidFill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7561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rgbClr val="7698D4"/>
                </a:solidFill>
                <a:latin typeface="+mj-lt"/>
                <a:ea typeface="+mn-ea"/>
                <a:cs typeface="+mn-cs"/>
              </a:defRPr>
            </a:pPr>
            <a:r>
              <a:rPr lang="en-US" sz="1800" b="0" i="0" baseline="0" dirty="0">
                <a:solidFill>
                  <a:srgbClr val="7698D4"/>
                </a:solidFill>
                <a:effectLst/>
                <a:latin typeface="+mj-lt"/>
              </a:rPr>
              <a:t>Current vs Prior</a:t>
            </a:r>
            <a:endParaRPr lang="en-US" dirty="0">
              <a:solidFill>
                <a:srgbClr val="7698D4"/>
              </a:solidFill>
              <a:effectLst/>
              <a:latin typeface="+mj-lt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rgbClr val="7698D4"/>
              </a:solidFill>
              <a:latin typeface="+mj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8418444424098153E-2"/>
          <c:y val="0.22389274101931289"/>
          <c:w val="0.83472109045962284"/>
          <c:h val="0.63252928272025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Prior</c:v>
                </c:pt>
              </c:strCache>
            </c:strRef>
          </c:tx>
          <c:spPr>
            <a:solidFill>
              <a:srgbClr val="D5A3E0"/>
            </a:solidFill>
            <a:ln w="3175">
              <a:solidFill>
                <a:schemeClr val="bg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5855-4EE3-BC7E-0E1C4DEF548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5855-4EE3-BC7E-0E1C4DEF548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5855-4EE3-BC7E-0E1C4DEF548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5855-4EE3-BC7E-0E1C4DEF548D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5855-4EE3-BC7E-0E1C4DEF548D}"/>
              </c:ext>
            </c:extLst>
          </c:dPt>
          <c:dPt>
            <c:idx val="6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5855-4EE3-BC7E-0E1C4DEF548D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5855-4EE3-BC7E-0E1C4DEF548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Outpatient Hospital</c:v>
                </c:pt>
                <c:pt idx="1">
                  <c:v>Professional</c:v>
                </c:pt>
                <c:pt idx="2">
                  <c:v>Inpatient Hospital</c:v>
                </c:pt>
                <c:pt idx="3">
                  <c:v>Retail Pharmacy</c:v>
                </c:pt>
                <c:pt idx="4">
                  <c:v>Drugs Administered in Medical</c:v>
                </c:pt>
                <c:pt idx="5">
                  <c:v>Emergency Room</c:v>
                </c:pt>
                <c:pt idx="6">
                  <c:v>Other</c:v>
                </c:pt>
                <c:pt idx="7">
                  <c:v>Urgent Care</c:v>
                </c:pt>
              </c:strCache>
            </c:strRef>
          </c:cat>
          <c:val>
            <c:numRef>
              <c:f>Sheet1!$B$2:$B$9</c:f>
              <c:numCache>
                <c:formatCode>"$"#,##0.00_);[Red]\("$"#,##0.00\)</c:formatCode>
                <c:ptCount val="8"/>
                <c:pt idx="0">
                  <c:v>279766227.17000002</c:v>
                </c:pt>
                <c:pt idx="1">
                  <c:v>244297278.66</c:v>
                </c:pt>
                <c:pt idx="2">
                  <c:v>202438090.5</c:v>
                </c:pt>
                <c:pt idx="3">
                  <c:v>209503557.03999999</c:v>
                </c:pt>
                <c:pt idx="4">
                  <c:v>82637580.159999996</c:v>
                </c:pt>
                <c:pt idx="5">
                  <c:v>66601496.030000001</c:v>
                </c:pt>
                <c:pt idx="6">
                  <c:v>23084619.57</c:v>
                </c:pt>
                <c:pt idx="7">
                  <c:v>10217513.560000001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DD-4E32-8CD5-204CC98CFD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Current</c:v>
                </c:pt>
              </c:strCache>
            </c:strRef>
          </c:tx>
          <c:spPr>
            <a:solidFill>
              <a:srgbClr val="863399"/>
            </a:solidFill>
            <a:ln w="3175">
              <a:solidFill>
                <a:schemeClr val="bg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855-4EE3-BC7E-0E1C4DEF548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855-4EE3-BC7E-0E1C4DEF548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855-4EE3-BC7E-0E1C4DEF548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855-4EE3-BC7E-0E1C4DEF548D}"/>
              </c:ext>
            </c:extLst>
          </c:dPt>
          <c:dPt>
            <c:idx val="5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855-4EE3-BC7E-0E1C4DEF548D}"/>
              </c:ext>
            </c:extLst>
          </c:dPt>
          <c:dPt>
            <c:idx val="6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855-4EE3-BC7E-0E1C4DEF548D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317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855-4EE3-BC7E-0E1C4DEF548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Outpatient Hospital</c:v>
                </c:pt>
                <c:pt idx="1">
                  <c:v>Professional</c:v>
                </c:pt>
                <c:pt idx="2">
                  <c:v>Inpatient Hospital</c:v>
                </c:pt>
                <c:pt idx="3">
                  <c:v>Retail Pharmacy</c:v>
                </c:pt>
                <c:pt idx="4">
                  <c:v>Drugs Administered in Medical</c:v>
                </c:pt>
                <c:pt idx="5">
                  <c:v>Emergency Room</c:v>
                </c:pt>
                <c:pt idx="6">
                  <c:v>Other</c:v>
                </c:pt>
                <c:pt idx="7">
                  <c:v>Urgent Care</c:v>
                </c:pt>
              </c:strCache>
            </c:strRef>
          </c:cat>
          <c:val>
            <c:numRef>
              <c:f>Sheet1!$C$2:$C$9</c:f>
              <c:numCache>
                <c:formatCode>"$"#,##0.00_);[Red]\("$"#,##0.00\)</c:formatCode>
                <c:ptCount val="8"/>
                <c:pt idx="0">
                  <c:v>328194137.75</c:v>
                </c:pt>
                <c:pt idx="1">
                  <c:v>284430506.45999998</c:v>
                </c:pt>
                <c:pt idx="2">
                  <c:v>257709413.56999999</c:v>
                </c:pt>
                <c:pt idx="3">
                  <c:v>247266048.84</c:v>
                </c:pt>
                <c:pt idx="4">
                  <c:v>105135959.70999999</c:v>
                </c:pt>
                <c:pt idx="5">
                  <c:v>78558782.680000007</c:v>
                </c:pt>
                <c:pt idx="6">
                  <c:v>24755557.879999999</c:v>
                </c:pt>
                <c:pt idx="7">
                  <c:v>10067879.810000001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DD-4E32-8CD5-204CC98CFD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56627648"/>
        <c:axId val="956623384"/>
      </c:barChart>
      <c:catAx>
        <c:axId val="956627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6623384"/>
        <c:crosses val="autoZero"/>
        <c:auto val="1"/>
        <c:lblAlgn val="ctr"/>
        <c:lblOffset val="100"/>
        <c:noMultiLvlLbl val="0"/>
      </c:catAx>
      <c:valAx>
        <c:axId val="956623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6627648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0"/>
                <c:y val="0.17165393504916363"/>
              </c:manualLayout>
            </c:layout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71897783610382"/>
          <c:y val="0.1210551011700766"/>
          <c:w val="0.54247229512977546"/>
          <c:h val="0.7916716763153386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SFY 2020</c:v>
                </c:pt>
              </c:strCache>
            </c:strRef>
          </c:tx>
          <c:spPr>
            <a:solidFill>
              <a:srgbClr val="EEAF30"/>
            </a:solidFill>
          </c:spPr>
          <c:dPt>
            <c:idx val="0"/>
            <c:bubble3D val="0"/>
            <c:spPr>
              <a:solidFill>
                <a:srgbClr val="EEAF3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765-4BC0-BFA2-56F6C2A063DF}"/>
              </c:ext>
            </c:extLst>
          </c:dPt>
          <c:dPt>
            <c:idx val="1"/>
            <c:bubble3D val="0"/>
            <c:spPr>
              <a:solidFill>
                <a:srgbClr val="F8DFAC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765-4BC0-BFA2-56F6C2A063DF}"/>
              </c:ext>
            </c:extLst>
          </c:dPt>
          <c:dPt>
            <c:idx val="2"/>
            <c:bubble3D val="0"/>
            <c:spPr>
              <a:solidFill>
                <a:srgbClr val="3DAE2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765-4BC0-BFA2-56F6C2A063DF}"/>
              </c:ext>
            </c:extLst>
          </c:dPt>
          <c:dPt>
            <c:idx val="3"/>
            <c:bubble3D val="0"/>
            <c:spPr>
              <a:solidFill>
                <a:srgbClr val="ABE8A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765-4BC0-BFA2-56F6C2A063DF}"/>
              </c:ext>
            </c:extLst>
          </c:dPt>
          <c:dPt>
            <c:idx val="4"/>
            <c:bubble3D val="0"/>
            <c:spPr>
              <a:solidFill>
                <a:srgbClr val="86339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765-4BC0-BFA2-56F6C2A063DF}"/>
              </c:ext>
            </c:extLst>
          </c:dPt>
          <c:dPt>
            <c:idx val="5"/>
            <c:bubble3D val="0"/>
            <c:spPr>
              <a:solidFill>
                <a:srgbClr val="D5A3E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765-4BC0-BFA2-56F6C2A063DF}"/>
              </c:ext>
            </c:extLst>
          </c:dPt>
          <c:dPt>
            <c:idx val="6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765-4BC0-BFA2-56F6C2A063DF}"/>
              </c:ext>
            </c:extLst>
          </c:dPt>
          <c:dPt>
            <c:idx val="7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F765-4BC0-BFA2-56F6C2A063DF}"/>
              </c:ext>
            </c:extLst>
          </c:dPt>
          <c:dLbls>
            <c:dLbl>
              <c:idx val="0"/>
              <c:layout>
                <c:manualLayout>
                  <c:x val="0.2097415427238262"/>
                  <c:y val="-0.1669560736271168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65-4BC0-BFA2-56F6C2A063DF}"/>
                </c:ext>
              </c:extLst>
            </c:dLbl>
            <c:dLbl>
              <c:idx val="1"/>
              <c:layout>
                <c:manualLayout>
                  <c:x val="0.18562759560118278"/>
                  <c:y val="0.1308358074093197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765-4BC0-BFA2-56F6C2A063DF}"/>
                </c:ext>
              </c:extLst>
            </c:dLbl>
            <c:dLbl>
              <c:idx val="2"/>
              <c:layout>
                <c:manualLayout>
                  <c:x val="-0.18906249999999999"/>
                  <c:y val="0.1359374916377035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765-4BC0-BFA2-56F6C2A063DF}"/>
                </c:ext>
              </c:extLst>
            </c:dLbl>
            <c:dLbl>
              <c:idx val="3"/>
              <c:layout>
                <c:manualLayout>
                  <c:x val="-0.2"/>
                  <c:y val="-2.57812484140472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765-4BC0-BFA2-56F6C2A063DF}"/>
                </c:ext>
              </c:extLst>
            </c:dLbl>
            <c:dLbl>
              <c:idx val="4"/>
              <c:layout>
                <c:manualLayout>
                  <c:x val="-0.28692123554000193"/>
                  <c:y val="-6.231187217575516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765-4BC0-BFA2-56F6C2A063DF}"/>
                </c:ext>
              </c:extLst>
            </c:dLbl>
            <c:dLbl>
              <c:idx val="5"/>
              <c:layout>
                <c:manualLayout>
                  <c:x val="-0.1640625"/>
                  <c:y val="-0.1710937394750406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765-4BC0-BFA2-56F6C2A063DF}"/>
                </c:ext>
              </c:extLst>
            </c:dLbl>
            <c:dLbl>
              <c:idx val="6"/>
              <c:layout>
                <c:manualLayout>
                  <c:x val="-3.125E-2"/>
                  <c:y val="-0.2132812368798451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765-4BC0-BFA2-56F6C2A063DF}"/>
                </c:ext>
              </c:extLst>
            </c:dLbl>
            <c:dLbl>
              <c:idx val="7"/>
              <c:layout>
                <c:manualLayout>
                  <c:x val="0.10312499999999999"/>
                  <c:y val="-0.1874999884657979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765-4BC0-BFA2-56F6C2A063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Outpatient Hospital</c:v>
                </c:pt>
                <c:pt idx="1">
                  <c:v>Professional</c:v>
                </c:pt>
                <c:pt idx="2">
                  <c:v>Inpatient Hospital</c:v>
                </c:pt>
                <c:pt idx="3">
                  <c:v>Retail Pharmacy</c:v>
                </c:pt>
                <c:pt idx="4">
                  <c:v>Drugs Administered in Medical</c:v>
                </c:pt>
                <c:pt idx="5">
                  <c:v>Emergency Room</c:v>
                </c:pt>
                <c:pt idx="6">
                  <c:v>Other</c:v>
                </c:pt>
                <c:pt idx="7">
                  <c:v>Urgent Care</c:v>
                </c:pt>
              </c:strCache>
            </c:strRef>
          </c:cat>
          <c:val>
            <c:numRef>
              <c:f>Sheet1!$B$2:$B$9</c:f>
              <c:numCache>
                <c:formatCode>_("$"* #,##0_);_("$"* \(#,##0\);_("$"* "-"??_);_(@_)</c:formatCode>
                <c:ptCount val="8"/>
                <c:pt idx="0">
                  <c:v>328194138</c:v>
                </c:pt>
                <c:pt idx="1">
                  <c:v>284430506</c:v>
                </c:pt>
                <c:pt idx="2">
                  <c:v>257709414</c:v>
                </c:pt>
                <c:pt idx="3">
                  <c:v>247266049</c:v>
                </c:pt>
                <c:pt idx="4">
                  <c:v>105135960</c:v>
                </c:pt>
                <c:pt idx="5">
                  <c:v>78558783</c:v>
                </c:pt>
                <c:pt idx="6">
                  <c:v>24755558</c:v>
                </c:pt>
                <c:pt idx="7">
                  <c:v>10067880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765-4BC0-BFA2-56F6C2A063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7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71897783610382"/>
          <c:y val="0.1210551011700766"/>
          <c:w val="0.54247229512977546"/>
          <c:h val="0.7916716763153386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SFY 2020</c:v>
                </c:pt>
              </c:strCache>
            </c:strRef>
          </c:tx>
          <c:spPr>
            <a:solidFill>
              <a:srgbClr val="EEAF30"/>
            </a:solidFill>
          </c:spPr>
          <c:dPt>
            <c:idx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DB0-4633-BC84-234CEE63DCA3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DB0-4633-BC84-234CEE63DCA3}"/>
              </c:ext>
            </c:extLst>
          </c:dPt>
          <c:dPt>
            <c:idx val="2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DB0-4633-BC84-234CEE63DCA3}"/>
              </c:ext>
            </c:extLst>
          </c:dPt>
          <c:dPt>
            <c:idx val="3"/>
            <c:bubble3D val="0"/>
            <c:spPr>
              <a:solidFill>
                <a:srgbClr val="ABE8A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DB0-4633-BC84-234CEE63DCA3}"/>
              </c:ext>
            </c:extLst>
          </c:dPt>
          <c:dPt>
            <c:idx val="4"/>
            <c:bubble3D val="0"/>
            <c:spPr>
              <a:solidFill>
                <a:srgbClr val="86339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DB0-4633-BC84-234CEE63DCA3}"/>
              </c:ext>
            </c:extLst>
          </c:dPt>
          <c:dPt>
            <c:idx val="5"/>
            <c:bubble3D val="0"/>
            <c:spPr>
              <a:solidFill>
                <a:srgbClr val="D5A3E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9DB0-4633-BC84-234CEE63DCA3}"/>
              </c:ext>
            </c:extLst>
          </c:dPt>
          <c:dPt>
            <c:idx val="6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DB0-4633-BC84-234CEE63DCA3}"/>
              </c:ext>
            </c:extLst>
          </c:dPt>
          <c:dPt>
            <c:idx val="7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9DB0-4633-BC84-234CEE63DCA3}"/>
              </c:ext>
            </c:extLst>
          </c:dPt>
          <c:dLbls>
            <c:dLbl>
              <c:idx val="0"/>
              <c:layout>
                <c:manualLayout>
                  <c:x val="0.2097415427238262"/>
                  <c:y val="-0.1669560736271168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DB0-4633-BC84-234CEE63DCA3}"/>
                </c:ext>
              </c:extLst>
            </c:dLbl>
            <c:dLbl>
              <c:idx val="1"/>
              <c:layout>
                <c:manualLayout>
                  <c:x val="0.16874999999999987"/>
                  <c:y val="0.100781243800366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DB0-4633-BC84-234CEE63DCA3}"/>
                </c:ext>
              </c:extLst>
            </c:dLbl>
            <c:dLbl>
              <c:idx val="2"/>
              <c:layout>
                <c:manualLayout>
                  <c:x val="-0.18906249999999999"/>
                  <c:y val="0.1359374916377035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DB0-4633-BC84-234CEE63DCA3}"/>
                </c:ext>
              </c:extLst>
            </c:dLbl>
            <c:dLbl>
              <c:idx val="3"/>
              <c:layout>
                <c:manualLayout>
                  <c:x val="-0.2"/>
                  <c:y val="-2.57812484140472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DB0-4633-BC84-234CEE63DCA3}"/>
                </c:ext>
              </c:extLst>
            </c:dLbl>
            <c:dLbl>
              <c:idx val="4"/>
              <c:layout>
                <c:manualLayout>
                  <c:x val="-0.28692123554000193"/>
                  <c:y val="-6.231187217575516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DB0-4633-BC84-234CEE63DCA3}"/>
                </c:ext>
              </c:extLst>
            </c:dLbl>
            <c:dLbl>
              <c:idx val="5"/>
              <c:layout>
                <c:manualLayout>
                  <c:x val="-0.1640625"/>
                  <c:y val="-0.1710937394750406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DB0-4633-BC84-234CEE63DCA3}"/>
                </c:ext>
              </c:extLst>
            </c:dLbl>
            <c:dLbl>
              <c:idx val="6"/>
              <c:layout>
                <c:manualLayout>
                  <c:x val="-3.125E-2"/>
                  <c:y val="-0.2132812368798451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DB0-4633-BC84-234CEE63DCA3}"/>
                </c:ext>
              </c:extLst>
            </c:dLbl>
            <c:dLbl>
              <c:idx val="7"/>
              <c:layout>
                <c:manualLayout>
                  <c:x val="0.10312499999999999"/>
                  <c:y val="-0.1874999884657979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DB0-4633-BC84-234CEE63DC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Outpatient Hospital</c:v>
                </c:pt>
                <c:pt idx="1">
                  <c:v>Retail Pharmacy</c:v>
                </c:pt>
                <c:pt idx="2">
                  <c:v>Inpatient Hospital</c:v>
                </c:pt>
                <c:pt idx="3">
                  <c:v>Professional</c:v>
                </c:pt>
                <c:pt idx="4">
                  <c:v>Drugs Administered in Medical</c:v>
                </c:pt>
                <c:pt idx="5">
                  <c:v>Emergency Room</c:v>
                </c:pt>
                <c:pt idx="6">
                  <c:v>Other</c:v>
                </c:pt>
                <c:pt idx="7">
                  <c:v>Urgent Care</c:v>
                </c:pt>
              </c:strCache>
            </c:strRef>
          </c:cat>
          <c:val>
            <c:numRef>
              <c:f>Sheet1!$B$2:$B$9</c:f>
              <c:numCache>
                <c:formatCode>_("$"* #,##0_);_("$"* \(#,##0\);_("$"* "-"??_);_(@_)</c:formatCode>
                <c:ptCount val="8"/>
                <c:pt idx="0">
                  <c:v>131557283</c:v>
                </c:pt>
                <c:pt idx="1">
                  <c:v>91547049</c:v>
                </c:pt>
                <c:pt idx="2">
                  <c:v>94342148</c:v>
                </c:pt>
                <c:pt idx="3">
                  <c:v>81811114</c:v>
                </c:pt>
                <c:pt idx="4">
                  <c:v>37518194</c:v>
                </c:pt>
                <c:pt idx="5">
                  <c:v>25970085</c:v>
                </c:pt>
                <c:pt idx="6">
                  <c:v>9964772</c:v>
                </c:pt>
                <c:pt idx="7">
                  <c:v>2260110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B0-4633-BC84-234CEE63DC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7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rgbClr val="7698D4"/>
                </a:solidFill>
                <a:latin typeface="+mj-lt"/>
                <a:ea typeface="+mn-ea"/>
                <a:cs typeface="+mn-cs"/>
              </a:defRPr>
            </a:pPr>
            <a:r>
              <a:rPr lang="en-US" sz="1800" b="0" i="0" baseline="0" dirty="0">
                <a:solidFill>
                  <a:srgbClr val="7698D4"/>
                </a:solidFill>
                <a:effectLst/>
                <a:latin typeface="+mj-lt"/>
              </a:rPr>
              <a:t>Current vs Prior</a:t>
            </a:r>
            <a:endParaRPr lang="en-US" dirty="0">
              <a:solidFill>
                <a:srgbClr val="7698D4"/>
              </a:solidFill>
              <a:effectLst/>
              <a:latin typeface="+mj-lt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rgbClr val="7698D4"/>
              </a:solidFill>
              <a:latin typeface="+mj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8418444424098153E-2"/>
          <c:y val="0.18657922154326342"/>
          <c:w val="0.83472109045962284"/>
          <c:h val="0.669842631484922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Prior</c:v>
                </c:pt>
              </c:strCache>
            </c:strRef>
          </c:tx>
          <c:spPr>
            <a:solidFill>
              <a:srgbClr val="D5A3E0"/>
            </a:solidFill>
            <a:ln>
              <a:solidFill>
                <a:schemeClr val="bg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F07E-440B-9E57-440D78581FA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F07E-440B-9E57-440D78581FA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F07E-440B-9E57-440D78581FA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F07E-440B-9E57-440D78581FA0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F07E-440B-9E57-440D78581FA0}"/>
              </c:ext>
            </c:extLst>
          </c:dPt>
          <c:dPt>
            <c:idx val="6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F07E-440B-9E57-440D78581FA0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F07E-440B-9E57-440D78581FA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Outpatient Hospital</c:v>
                </c:pt>
                <c:pt idx="1">
                  <c:v>Retail Pharmacy</c:v>
                </c:pt>
                <c:pt idx="2">
                  <c:v>Inpatient Hospital</c:v>
                </c:pt>
                <c:pt idx="3">
                  <c:v>Professional</c:v>
                </c:pt>
                <c:pt idx="4">
                  <c:v>Drugs Administered in Medical</c:v>
                </c:pt>
                <c:pt idx="5">
                  <c:v>Emergency Room</c:v>
                </c:pt>
                <c:pt idx="6">
                  <c:v>Other</c:v>
                </c:pt>
                <c:pt idx="7">
                  <c:v>Urgent Care</c:v>
                </c:pt>
              </c:strCache>
            </c:strRef>
          </c:cat>
          <c:val>
            <c:numRef>
              <c:f>Sheet1!$B$2:$B$9</c:f>
              <c:numCache>
                <c:formatCode>"$"#,##0.00_);[Red]\("$"#,##0.00\)</c:formatCode>
                <c:ptCount val="8"/>
                <c:pt idx="0">
                  <c:v>124566354.66</c:v>
                </c:pt>
                <c:pt idx="1">
                  <c:v>85020614.120000005</c:v>
                </c:pt>
                <c:pt idx="2">
                  <c:v>76661786.109999999</c:v>
                </c:pt>
                <c:pt idx="3">
                  <c:v>79371725.519999996</c:v>
                </c:pt>
                <c:pt idx="4">
                  <c:v>32373958.760000002</c:v>
                </c:pt>
                <c:pt idx="5">
                  <c:v>24268420.43</c:v>
                </c:pt>
                <c:pt idx="6">
                  <c:v>9592570.2699999996</c:v>
                </c:pt>
                <c:pt idx="7">
                  <c:v>2432002.2799999998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DD-4E32-8CD5-204CC98CFD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Current</c:v>
                </c:pt>
              </c:strCache>
            </c:strRef>
          </c:tx>
          <c:spPr>
            <a:solidFill>
              <a:srgbClr val="863399"/>
            </a:solidFill>
            <a:ln>
              <a:solidFill>
                <a:schemeClr val="bg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07E-440B-9E57-440D78581FA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07E-440B-9E57-440D78581FA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07E-440B-9E57-440D78581FA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07E-440B-9E57-440D78581FA0}"/>
              </c:ext>
            </c:extLst>
          </c:dPt>
          <c:dPt>
            <c:idx val="5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07E-440B-9E57-440D78581FA0}"/>
              </c:ext>
            </c:extLst>
          </c:dPt>
          <c:dPt>
            <c:idx val="6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07E-440B-9E57-440D78581FA0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07E-440B-9E57-440D78581FA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Outpatient Hospital</c:v>
                </c:pt>
                <c:pt idx="1">
                  <c:v>Retail Pharmacy</c:v>
                </c:pt>
                <c:pt idx="2">
                  <c:v>Inpatient Hospital</c:v>
                </c:pt>
                <c:pt idx="3">
                  <c:v>Professional</c:v>
                </c:pt>
                <c:pt idx="4">
                  <c:v>Drugs Administered in Medical</c:v>
                </c:pt>
                <c:pt idx="5">
                  <c:v>Emergency Room</c:v>
                </c:pt>
                <c:pt idx="6">
                  <c:v>Other</c:v>
                </c:pt>
                <c:pt idx="7">
                  <c:v>Urgent Care</c:v>
                </c:pt>
              </c:strCache>
            </c:strRef>
          </c:cat>
          <c:val>
            <c:numRef>
              <c:f>Sheet1!$C$2:$C$9</c:f>
              <c:numCache>
                <c:formatCode>"$"#,##0.00_);[Red]\("$"#,##0.00\)</c:formatCode>
                <c:ptCount val="8"/>
                <c:pt idx="0">
                  <c:v>131557282.76000001</c:v>
                </c:pt>
                <c:pt idx="1">
                  <c:v>91547049.069999993</c:v>
                </c:pt>
                <c:pt idx="2">
                  <c:v>94342148.200000003</c:v>
                </c:pt>
                <c:pt idx="3">
                  <c:v>81811113.640000001</c:v>
                </c:pt>
                <c:pt idx="4">
                  <c:v>37518193.509999998</c:v>
                </c:pt>
                <c:pt idx="5">
                  <c:v>25970085.079999998</c:v>
                </c:pt>
                <c:pt idx="6">
                  <c:v>9964771.7300000004</c:v>
                </c:pt>
                <c:pt idx="7">
                  <c:v>2260109.63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DD-4E32-8CD5-204CC98CFD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56627648"/>
        <c:axId val="956623384"/>
      </c:barChart>
      <c:catAx>
        <c:axId val="956627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6623384"/>
        <c:crosses val="autoZero"/>
        <c:auto val="1"/>
        <c:lblAlgn val="ctr"/>
        <c:lblOffset val="100"/>
        <c:noMultiLvlLbl val="0"/>
      </c:catAx>
      <c:valAx>
        <c:axId val="956623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6627648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0"/>
                <c:y val="0.17165393504916363"/>
              </c:manualLayout>
            </c:layout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71897783610382"/>
          <c:y val="0.1210551011700766"/>
          <c:w val="0.54247229512977546"/>
          <c:h val="0.7916716763153386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EEAF30"/>
            </a:solidFill>
          </c:spPr>
          <c:dPt>
            <c:idx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DB0-4633-BC84-234CEE63DCA3}"/>
              </c:ext>
            </c:extLst>
          </c:dPt>
          <c:dPt>
            <c:idx val="1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DB0-4633-BC84-234CEE63DCA3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DB0-4633-BC84-234CEE63DCA3}"/>
              </c:ext>
            </c:extLst>
          </c:dPt>
          <c:dPt>
            <c:idx val="3"/>
            <c:bubble3D val="0"/>
            <c:spPr>
              <a:solidFill>
                <a:srgbClr val="ABE8A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DB0-4633-BC84-234CEE63DCA3}"/>
              </c:ext>
            </c:extLst>
          </c:dPt>
          <c:dPt>
            <c:idx val="4"/>
            <c:bubble3D val="0"/>
            <c:spPr>
              <a:solidFill>
                <a:srgbClr val="86339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DB0-4633-BC84-234CEE63DCA3}"/>
              </c:ext>
            </c:extLst>
          </c:dPt>
          <c:dPt>
            <c:idx val="5"/>
            <c:bubble3D val="0"/>
            <c:spPr>
              <a:solidFill>
                <a:srgbClr val="D5A3E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9DB0-4633-BC84-234CEE63DCA3}"/>
              </c:ext>
            </c:extLst>
          </c:dPt>
          <c:dPt>
            <c:idx val="6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DB0-4633-BC84-234CEE63DCA3}"/>
              </c:ext>
            </c:extLst>
          </c:dPt>
          <c:dPt>
            <c:idx val="7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9DB0-4633-BC84-234CEE63DCA3}"/>
              </c:ext>
            </c:extLst>
          </c:dPt>
          <c:dLbls>
            <c:dLbl>
              <c:idx val="0"/>
              <c:layout>
                <c:manualLayout>
                  <c:x val="0.2097415427238262"/>
                  <c:y val="-0.1669560736271168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DB0-4633-BC84-234CEE63DCA3}"/>
                </c:ext>
              </c:extLst>
            </c:dLbl>
            <c:dLbl>
              <c:idx val="1"/>
              <c:layout>
                <c:manualLayout>
                  <c:x val="0.18984700488388317"/>
                  <c:y val="0.171819413966696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DB0-4633-BC84-234CEE63DCA3}"/>
                </c:ext>
              </c:extLst>
            </c:dLbl>
            <c:dLbl>
              <c:idx val="2"/>
              <c:layout>
                <c:manualLayout>
                  <c:x val="-0.18906249999999999"/>
                  <c:y val="0.1359374916377035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DB0-4633-BC84-234CEE63DCA3}"/>
                </c:ext>
              </c:extLst>
            </c:dLbl>
            <c:dLbl>
              <c:idx val="3"/>
              <c:layout>
                <c:manualLayout>
                  <c:x val="-0.2"/>
                  <c:y val="-2.57812484140472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DB0-4633-BC84-234CEE63DCA3}"/>
                </c:ext>
              </c:extLst>
            </c:dLbl>
            <c:dLbl>
              <c:idx val="4"/>
              <c:layout>
                <c:manualLayout>
                  <c:x val="-0.28692123554000193"/>
                  <c:y val="-6.231187217575516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DB0-4633-BC84-234CEE63DCA3}"/>
                </c:ext>
              </c:extLst>
            </c:dLbl>
            <c:dLbl>
              <c:idx val="5"/>
              <c:layout>
                <c:manualLayout>
                  <c:x val="-0.1640625"/>
                  <c:y val="-0.1710937394750406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DB0-4633-BC84-234CEE63DCA3}"/>
                </c:ext>
              </c:extLst>
            </c:dLbl>
            <c:dLbl>
              <c:idx val="6"/>
              <c:layout>
                <c:manualLayout>
                  <c:x val="-3.125E-2"/>
                  <c:y val="-0.2132812368798451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DB0-4633-BC84-234CEE63DCA3}"/>
                </c:ext>
              </c:extLst>
            </c:dLbl>
            <c:dLbl>
              <c:idx val="7"/>
              <c:layout>
                <c:manualLayout>
                  <c:x val="0.10312499999999999"/>
                  <c:y val="-0.1874999884657979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DB0-4633-BC84-234CEE63DC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Retail Pharmacy</c:v>
                </c:pt>
                <c:pt idx="1">
                  <c:v>Inpatient Hospital</c:v>
                </c:pt>
                <c:pt idx="2">
                  <c:v>Outpatient Hospital</c:v>
                </c:pt>
                <c:pt idx="3">
                  <c:v>Professional</c:v>
                </c:pt>
                <c:pt idx="4">
                  <c:v>Drugs Administered in Medical</c:v>
                </c:pt>
                <c:pt idx="5">
                  <c:v>Other</c:v>
                </c:pt>
                <c:pt idx="6">
                  <c:v>Emergency Room</c:v>
                </c:pt>
                <c:pt idx="7">
                  <c:v>Urgent Care</c:v>
                </c:pt>
              </c:strCache>
            </c:strRef>
          </c:cat>
          <c:val>
            <c:numRef>
              <c:f>Sheet1!$B$2:$B$9</c:f>
              <c:numCache>
                <c:formatCode>_("$"* #,##0_);_("$"* \(#,##0\);_("$"* "-"??_);_(@_)</c:formatCode>
                <c:ptCount val="8"/>
                <c:pt idx="0">
                  <c:v>603267575</c:v>
                </c:pt>
                <c:pt idx="1">
                  <c:v>290957257</c:v>
                </c:pt>
                <c:pt idx="2">
                  <c:v>222856491</c:v>
                </c:pt>
                <c:pt idx="3">
                  <c:v>189242439</c:v>
                </c:pt>
                <c:pt idx="4">
                  <c:v>100831606</c:v>
                </c:pt>
                <c:pt idx="5">
                  <c:v>71153061</c:v>
                </c:pt>
                <c:pt idx="6">
                  <c:v>37564208</c:v>
                </c:pt>
                <c:pt idx="7">
                  <c:v>3720537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B0-4633-BC84-234CEE63DC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7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rgbClr val="7698D4"/>
                </a:solidFill>
                <a:latin typeface="+mj-lt"/>
                <a:ea typeface="+mn-ea"/>
                <a:cs typeface="+mn-cs"/>
              </a:defRPr>
            </a:pPr>
            <a:r>
              <a:rPr lang="en-US" sz="1800" b="0" i="0" baseline="0" dirty="0">
                <a:solidFill>
                  <a:srgbClr val="7698D4"/>
                </a:solidFill>
                <a:effectLst/>
                <a:latin typeface="+mj-lt"/>
              </a:rPr>
              <a:t>Current vs Prior</a:t>
            </a:r>
            <a:endParaRPr lang="en-US" dirty="0">
              <a:solidFill>
                <a:srgbClr val="7698D4"/>
              </a:solidFill>
              <a:effectLst/>
              <a:latin typeface="+mj-lt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rgbClr val="7698D4"/>
              </a:solidFill>
              <a:latin typeface="+mj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8418444424098153E-2"/>
          <c:y val="0.22389274101931289"/>
          <c:w val="0.83472109045962284"/>
          <c:h val="0.63252928272025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Prior</c:v>
                </c:pt>
              </c:strCache>
            </c:strRef>
          </c:tx>
          <c:spPr>
            <a:solidFill>
              <a:srgbClr val="D5A3E0"/>
            </a:solidFill>
            <a:ln>
              <a:solidFill>
                <a:schemeClr val="bg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AA90-4BD3-BD87-50711B4B4C8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AA90-4BD3-BD87-50711B4B4C8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AA90-4BD3-BD87-50711B4B4C8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AA90-4BD3-BD87-50711B4B4C81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AA90-4BD3-BD87-50711B4B4C81}"/>
              </c:ext>
            </c:extLst>
          </c:dPt>
          <c:dPt>
            <c:idx val="6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AA90-4BD3-BD87-50711B4B4C81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AA90-4BD3-BD87-50711B4B4C8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Retail Pharmacy</c:v>
                </c:pt>
                <c:pt idx="1">
                  <c:v>Inpatient Hospital</c:v>
                </c:pt>
                <c:pt idx="2">
                  <c:v>Outpatient Hospital</c:v>
                </c:pt>
                <c:pt idx="3">
                  <c:v>Professional</c:v>
                </c:pt>
                <c:pt idx="4">
                  <c:v>Drugs Administered in Medical</c:v>
                </c:pt>
                <c:pt idx="5">
                  <c:v>Other</c:v>
                </c:pt>
                <c:pt idx="6">
                  <c:v>Emergency Room</c:v>
                </c:pt>
                <c:pt idx="7">
                  <c:v>Urgent Care</c:v>
                </c:pt>
              </c:strCache>
            </c:strRef>
          </c:cat>
          <c:val>
            <c:numRef>
              <c:f>Sheet1!$B$2:$B$9</c:f>
              <c:numCache>
                <c:formatCode>"$"#,##0.00_);[Red]\("$"#,##0.00\)</c:formatCode>
                <c:ptCount val="8"/>
                <c:pt idx="0">
                  <c:v>566290328.58000004</c:v>
                </c:pt>
                <c:pt idx="1">
                  <c:v>252509872.34</c:v>
                </c:pt>
                <c:pt idx="2">
                  <c:v>197190871.09</c:v>
                </c:pt>
                <c:pt idx="3">
                  <c:v>166640783.40000001</c:v>
                </c:pt>
                <c:pt idx="4">
                  <c:v>86767721.099999994</c:v>
                </c:pt>
                <c:pt idx="5">
                  <c:v>104986658.22</c:v>
                </c:pt>
                <c:pt idx="6">
                  <c:v>35010085.049999997</c:v>
                </c:pt>
                <c:pt idx="7">
                  <c:v>3544182.89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DD-4E32-8CD5-204CC98CFD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Current</c:v>
                </c:pt>
              </c:strCache>
            </c:strRef>
          </c:tx>
          <c:spPr>
            <a:solidFill>
              <a:srgbClr val="863399"/>
            </a:solidFill>
            <a:ln>
              <a:solidFill>
                <a:schemeClr val="bg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90-4BD3-BD87-50711B4B4C8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90-4BD3-BD87-50711B4B4C8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A90-4BD3-BD87-50711B4B4C8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A90-4BD3-BD87-50711B4B4C81}"/>
              </c:ext>
            </c:extLst>
          </c:dPt>
          <c:dPt>
            <c:idx val="5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A90-4BD3-BD87-50711B4B4C81}"/>
              </c:ext>
            </c:extLst>
          </c:dPt>
          <c:dPt>
            <c:idx val="6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A90-4BD3-BD87-50711B4B4C81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A90-4BD3-BD87-50711B4B4C8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Retail Pharmacy</c:v>
                </c:pt>
                <c:pt idx="1">
                  <c:v>Inpatient Hospital</c:v>
                </c:pt>
                <c:pt idx="2">
                  <c:v>Outpatient Hospital</c:v>
                </c:pt>
                <c:pt idx="3">
                  <c:v>Professional</c:v>
                </c:pt>
                <c:pt idx="4">
                  <c:v>Drugs Administered in Medical</c:v>
                </c:pt>
                <c:pt idx="5">
                  <c:v>Other</c:v>
                </c:pt>
                <c:pt idx="6">
                  <c:v>Emergency Room</c:v>
                </c:pt>
                <c:pt idx="7">
                  <c:v>Urgent Care</c:v>
                </c:pt>
              </c:strCache>
            </c:strRef>
          </c:cat>
          <c:val>
            <c:numRef>
              <c:f>Sheet1!$C$2:$C$9</c:f>
              <c:numCache>
                <c:formatCode>"$"#,##0.00_);[Red]\("$"#,##0.00\)</c:formatCode>
                <c:ptCount val="8"/>
                <c:pt idx="0">
                  <c:v>603267575.03999996</c:v>
                </c:pt>
                <c:pt idx="1">
                  <c:v>290957257.17000002</c:v>
                </c:pt>
                <c:pt idx="2">
                  <c:v>222856490.55000001</c:v>
                </c:pt>
                <c:pt idx="3">
                  <c:v>189242439.11000001</c:v>
                </c:pt>
                <c:pt idx="4">
                  <c:v>100831606.11</c:v>
                </c:pt>
                <c:pt idx="5">
                  <c:v>71153060.950000003</c:v>
                </c:pt>
                <c:pt idx="6">
                  <c:v>37564207.659999996</c:v>
                </c:pt>
                <c:pt idx="7">
                  <c:v>3720536.56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DD-4E32-8CD5-204CC98CFD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56627648"/>
        <c:axId val="956623384"/>
      </c:barChart>
      <c:catAx>
        <c:axId val="956627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6623384"/>
        <c:crosses val="autoZero"/>
        <c:auto val="1"/>
        <c:lblAlgn val="ctr"/>
        <c:lblOffset val="100"/>
        <c:noMultiLvlLbl val="0"/>
      </c:catAx>
      <c:valAx>
        <c:axId val="956623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56627648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0"/>
                <c:y val="0.17165393504916363"/>
              </c:manualLayout>
            </c:layout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71897783610382"/>
          <c:y val="0.1210551011700766"/>
          <c:w val="0.54247229512977546"/>
          <c:h val="0.7916716763153386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EEAF30"/>
            </a:solidFill>
          </c:spPr>
          <c:dPt>
            <c:idx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DB0-4633-BC84-234CEE63DCA3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DB0-4633-BC84-234CEE63DCA3}"/>
              </c:ext>
            </c:extLst>
          </c:dPt>
          <c:dPt>
            <c:idx val="2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DB0-4633-BC84-234CEE63DCA3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9DB0-4633-BC84-234CEE63DCA3}"/>
              </c:ext>
            </c:extLst>
          </c:dPt>
          <c:dPt>
            <c:idx val="4"/>
            <c:bubble3D val="0"/>
            <c:spPr>
              <a:solidFill>
                <a:srgbClr val="86339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DB0-4633-BC84-234CEE63DCA3}"/>
              </c:ext>
            </c:extLst>
          </c:dPt>
          <c:dPt>
            <c:idx val="5"/>
            <c:bubble3D val="0"/>
            <c:spPr>
              <a:solidFill>
                <a:srgbClr val="D5A3E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9DB0-4633-BC84-234CEE63DCA3}"/>
              </c:ext>
            </c:extLst>
          </c:dPt>
          <c:dPt>
            <c:idx val="6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DB0-4633-BC84-234CEE63DCA3}"/>
              </c:ext>
            </c:extLst>
          </c:dPt>
          <c:dPt>
            <c:idx val="7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9DB0-4633-BC84-234CEE63DCA3}"/>
              </c:ext>
            </c:extLst>
          </c:dPt>
          <c:dLbls>
            <c:dLbl>
              <c:idx val="0"/>
              <c:layout>
                <c:manualLayout>
                  <c:x val="0.2097415427238262"/>
                  <c:y val="-0.1669560736271168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DB0-4633-BC84-234CEE63DCA3}"/>
                </c:ext>
              </c:extLst>
            </c:dLbl>
            <c:dLbl>
              <c:idx val="1"/>
              <c:layout>
                <c:manualLayout>
                  <c:x val="0.16874999999999987"/>
                  <c:y val="0.100781243800366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DB0-4633-BC84-234CEE63DCA3}"/>
                </c:ext>
              </c:extLst>
            </c:dLbl>
            <c:dLbl>
              <c:idx val="2"/>
              <c:layout>
                <c:manualLayout>
                  <c:x val="-0.18906249999999999"/>
                  <c:y val="0.1359374916377035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DB0-4633-BC84-234CEE63DCA3}"/>
                </c:ext>
              </c:extLst>
            </c:dLbl>
            <c:dLbl>
              <c:idx val="3"/>
              <c:layout>
                <c:manualLayout>
                  <c:x val="-0.2"/>
                  <c:y val="-2.57812484140472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DB0-4633-BC84-234CEE63DCA3}"/>
                </c:ext>
              </c:extLst>
            </c:dLbl>
            <c:dLbl>
              <c:idx val="4"/>
              <c:layout>
                <c:manualLayout>
                  <c:x val="-0.28692123554000193"/>
                  <c:y val="-6.231187217575516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DB0-4633-BC84-234CEE63DCA3}"/>
                </c:ext>
              </c:extLst>
            </c:dLbl>
            <c:dLbl>
              <c:idx val="5"/>
              <c:layout>
                <c:manualLayout>
                  <c:x val="-0.1640625"/>
                  <c:y val="-0.1710937394750406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DB0-4633-BC84-234CEE63DCA3}"/>
                </c:ext>
              </c:extLst>
            </c:dLbl>
            <c:dLbl>
              <c:idx val="6"/>
              <c:layout>
                <c:manualLayout>
                  <c:x val="-3.125E-2"/>
                  <c:y val="-0.2132812368798451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DB0-4633-BC84-234CEE63DCA3}"/>
                </c:ext>
              </c:extLst>
            </c:dLbl>
            <c:dLbl>
              <c:idx val="7"/>
              <c:layout>
                <c:manualLayout>
                  <c:x val="0.10312499999999999"/>
                  <c:y val="-0.1874999884657979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DB0-4633-BC84-234CEE63DC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Outpatient Hospital</c:v>
                </c:pt>
                <c:pt idx="1">
                  <c:v>Inpatient Hospital</c:v>
                </c:pt>
                <c:pt idx="2">
                  <c:v>Professional</c:v>
                </c:pt>
                <c:pt idx="3">
                  <c:v>Retail Pharmacy</c:v>
                </c:pt>
                <c:pt idx="4">
                  <c:v>Drugs Administered in Medical</c:v>
                </c:pt>
                <c:pt idx="5">
                  <c:v>Emergency Room</c:v>
                </c:pt>
                <c:pt idx="6">
                  <c:v>Other</c:v>
                </c:pt>
                <c:pt idx="7">
                  <c:v>Urgent Care</c:v>
                </c:pt>
              </c:strCache>
            </c:strRef>
          </c:cat>
          <c:val>
            <c:numRef>
              <c:f>Sheet1!$B$2:$B$9</c:f>
              <c:numCache>
                <c:formatCode>_("$"* #,##0_);_("$"* \(#,##0\);_("$"* "-"??_);_(@_)</c:formatCode>
                <c:ptCount val="8"/>
                <c:pt idx="0">
                  <c:v>185725319</c:v>
                </c:pt>
                <c:pt idx="1">
                  <c:v>169813526</c:v>
                </c:pt>
                <c:pt idx="2">
                  <c:v>160048557</c:v>
                </c:pt>
                <c:pt idx="3">
                  <c:v>158258353</c:v>
                </c:pt>
                <c:pt idx="4">
                  <c:v>63873579</c:v>
                </c:pt>
                <c:pt idx="5">
                  <c:v>39544230</c:v>
                </c:pt>
                <c:pt idx="6">
                  <c:v>12644195</c:v>
                </c:pt>
                <c:pt idx="7">
                  <c:v>5456931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B0-4633-BC84-234CEE63DC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7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0.23171</cdr:x>
      <cdr:y>0.07718</cdr:y>
    </cdr:from>
    <cdr:to>
      <cdr:x>0.87805</cdr:x>
      <cdr:y>0.16531</cdr:y>
    </cdr:to>
    <cdr:sp macro="" textlink="">
      <cdr:nvSpPr>
        <cdr:cNvPr id="2" name="Title 1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1447800" y="394057"/>
          <a:ext cx="4038600" cy="4498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lIns="91440" tIns="45720" rIns="91440" bIns="45720" rtlCol="0" anchor="t" anchorCtr="0">
          <a:norm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>
              <a:solidFill>
                <a:schemeClr val="accent5"/>
              </a:solidFill>
              <a:latin typeface="+mn-lt"/>
            </a:rPr>
            <a:t>Total: </a:t>
          </a:r>
          <a:r>
            <a:rPr lang="en-US" sz="1400" b="1" dirty="0">
              <a:solidFill>
                <a:schemeClr val="accent5"/>
              </a:solidFill>
              <a:latin typeface="+mn-lt"/>
            </a:rPr>
            <a:t>Prior – $</a:t>
          </a:r>
          <a:r>
            <a:rPr lang="en-US" sz="1400" b="1" dirty="0">
              <a:solidFill>
                <a:schemeClr val="accent5"/>
              </a:solidFill>
            </a:rPr>
            <a:t>1.12B</a:t>
          </a:r>
          <a:r>
            <a:rPr lang="en-US" sz="1400" b="1" dirty="0">
              <a:solidFill>
                <a:schemeClr val="accent5"/>
              </a:solidFill>
              <a:latin typeface="+mn-lt"/>
            </a:rPr>
            <a:t>   Current – $</a:t>
          </a:r>
          <a:r>
            <a:rPr lang="en-US" sz="1400" b="1" dirty="0">
              <a:solidFill>
                <a:schemeClr val="accent5"/>
              </a:solidFill>
            </a:rPr>
            <a:t>1.34B</a:t>
          </a:r>
          <a:endParaRPr lang="en-US" sz="1400" b="1" dirty="0">
            <a:solidFill>
              <a:schemeClr val="accent5"/>
            </a:solidFill>
            <a:latin typeface="+mn-lt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0.37963</cdr:x>
      <cdr:y>0.42536</cdr:y>
    </cdr:from>
    <cdr:to>
      <cdr:x>0.60307</cdr:x>
      <cdr:y>0.62599</cdr:y>
    </cdr:to>
    <cdr:sp macro="" textlink="">
      <cdr:nvSpPr>
        <cdr:cNvPr id="2" name="Rectangle 1"/>
        <cdr:cNvSpPr>
          <a:spLocks xmlns:a="http://schemas.openxmlformats.org/drawingml/2006/main"/>
        </cdr:cNvSpPr>
      </cdr:nvSpPr>
      <cdr:spPr>
        <a:xfrm xmlns:a="http://schemas.openxmlformats.org/drawingml/2006/main">
          <a:off x="2285297" y="1977162"/>
          <a:ext cx="1345064" cy="9325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anchor="ctr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defRPr sz="1200" b="0" i="0" u="none" strike="noStrike" kern="1200" baseline="0">
              <a:solidFill>
                <a:prstClr val="black">
                  <a:lumMod val="75000"/>
                  <a:lumOff val="25000"/>
                </a:prstClr>
              </a:solidFill>
              <a:latin typeface="+mn-lt"/>
              <a:ea typeface="+mn-ea"/>
              <a:cs typeface="+mn-cs"/>
            </a:defRPr>
          </a:pPr>
          <a:r>
            <a:rPr lang="en-US" sz="1400" b="1" dirty="0"/>
            <a:t>Total </a:t>
          </a:r>
        </a:p>
        <a:p xmlns:a="http://schemas.openxmlformats.org/drawingml/2006/main">
          <a:pPr algn="ctr">
            <a:defRPr sz="1200" b="0" i="0" u="none" strike="noStrike" kern="1200" baseline="0">
              <a:solidFill>
                <a:prstClr val="black">
                  <a:lumMod val="75000"/>
                  <a:lumOff val="25000"/>
                </a:prstClr>
              </a:solidFill>
              <a:latin typeface="+mn-lt"/>
              <a:ea typeface="+mn-ea"/>
              <a:cs typeface="+mn-cs"/>
            </a:defRPr>
          </a:pPr>
          <a:r>
            <a:rPr lang="en-US" sz="1400" b="1" dirty="0"/>
            <a:t>Current</a:t>
          </a:r>
        </a:p>
        <a:p xmlns:a="http://schemas.openxmlformats.org/drawingml/2006/main">
          <a:pPr algn="ctr">
            <a:defRPr sz="1200" b="0" i="0" u="none" strike="noStrike" kern="1200" baseline="0">
              <a:solidFill>
                <a:prstClr val="black">
                  <a:lumMod val="75000"/>
                  <a:lumOff val="25000"/>
                </a:prstClr>
              </a:solidFill>
              <a:latin typeface="+mn-lt"/>
              <a:ea typeface="+mn-ea"/>
              <a:cs typeface="+mn-cs"/>
            </a:defRPr>
          </a:pPr>
          <a:r>
            <a:rPr lang="en-US" sz="1400" b="1" dirty="0"/>
            <a:t>$1.34B</a:t>
          </a:r>
        </a:p>
        <a:p xmlns:a="http://schemas.openxmlformats.org/drawingml/2006/main">
          <a:pPr algn="r" fontAlgn="b">
            <a:lnSpc>
              <a:spcPct val="90000"/>
            </a:lnSpc>
          </a:pPr>
          <a:endParaRPr lang="en-US" sz="1400" dirty="0">
            <a:solidFill>
              <a:schemeClr val="accent6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0.37963</cdr:x>
      <cdr:y>0.42536</cdr:y>
    </cdr:from>
    <cdr:to>
      <cdr:x>0.60307</cdr:x>
      <cdr:y>0.62599</cdr:y>
    </cdr:to>
    <cdr:sp macro="" textlink="">
      <cdr:nvSpPr>
        <cdr:cNvPr id="2" name="Rectangle 1"/>
        <cdr:cNvSpPr>
          <a:spLocks xmlns:a="http://schemas.openxmlformats.org/drawingml/2006/main"/>
        </cdr:cNvSpPr>
      </cdr:nvSpPr>
      <cdr:spPr>
        <a:xfrm xmlns:a="http://schemas.openxmlformats.org/drawingml/2006/main">
          <a:off x="2285297" y="1977161"/>
          <a:ext cx="1345064" cy="9325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anchor="ctr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defRPr sz="1200" b="0" i="0" u="none" strike="noStrike" kern="1200" baseline="0">
              <a:solidFill>
                <a:prstClr val="black">
                  <a:lumMod val="75000"/>
                  <a:lumOff val="25000"/>
                </a:prstClr>
              </a:solidFill>
              <a:latin typeface="+mn-lt"/>
              <a:ea typeface="+mn-ea"/>
              <a:cs typeface="+mn-cs"/>
            </a:defRPr>
          </a:pPr>
          <a:r>
            <a:rPr lang="en-US" sz="1400" b="1" dirty="0"/>
            <a:t>Total </a:t>
          </a:r>
        </a:p>
        <a:p xmlns:a="http://schemas.openxmlformats.org/drawingml/2006/main">
          <a:pPr algn="ctr">
            <a:defRPr sz="1200" b="0" i="0" u="none" strike="noStrike" kern="1200" baseline="0">
              <a:solidFill>
                <a:prstClr val="black">
                  <a:lumMod val="75000"/>
                  <a:lumOff val="25000"/>
                </a:prstClr>
              </a:solidFill>
              <a:latin typeface="+mn-lt"/>
              <a:ea typeface="+mn-ea"/>
              <a:cs typeface="+mn-cs"/>
            </a:defRPr>
          </a:pPr>
          <a:r>
            <a:rPr lang="en-US" sz="1400" b="1" dirty="0"/>
            <a:t>Current $475M</a:t>
          </a:r>
        </a:p>
        <a:p xmlns:a="http://schemas.openxmlformats.org/drawingml/2006/main">
          <a:pPr algn="r" fontAlgn="b">
            <a:lnSpc>
              <a:spcPct val="90000"/>
            </a:lnSpc>
          </a:pPr>
          <a:endParaRPr lang="en-US" sz="1400" dirty="0">
            <a:solidFill>
              <a:schemeClr val="accent6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0.2561</cdr:x>
      <cdr:y>0.08053</cdr:y>
    </cdr:from>
    <cdr:to>
      <cdr:x>0.90244</cdr:x>
      <cdr:y>0.16866</cdr:y>
    </cdr:to>
    <cdr:sp macro="" textlink="">
      <cdr:nvSpPr>
        <cdr:cNvPr id="2" name="Title 1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1600200" y="411163"/>
          <a:ext cx="4038591" cy="4499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lIns="91440" tIns="45720" rIns="91440" bIns="45720" rtlCol="0" anchor="t" anchorCtr="0">
          <a:norm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>
              <a:solidFill>
                <a:schemeClr val="accent5"/>
              </a:solidFill>
              <a:latin typeface="+mn-lt"/>
            </a:rPr>
            <a:t>Total: </a:t>
          </a:r>
          <a:r>
            <a:rPr lang="en-US" sz="1400" b="1" dirty="0">
              <a:solidFill>
                <a:schemeClr val="accent5"/>
              </a:solidFill>
              <a:latin typeface="+mn-lt"/>
            </a:rPr>
            <a:t>Prior – $</a:t>
          </a:r>
          <a:r>
            <a:rPr lang="en-US" sz="1400" b="1" dirty="0">
              <a:solidFill>
                <a:schemeClr val="accent5"/>
              </a:solidFill>
            </a:rPr>
            <a:t>434M</a:t>
          </a:r>
          <a:r>
            <a:rPr lang="en-US" sz="1400" b="1" dirty="0">
              <a:solidFill>
                <a:schemeClr val="accent5"/>
              </a:solidFill>
              <a:latin typeface="+mn-lt"/>
            </a:rPr>
            <a:t>   Current – $</a:t>
          </a:r>
          <a:r>
            <a:rPr lang="en-US" sz="1400" b="1" dirty="0">
              <a:solidFill>
                <a:schemeClr val="accent5"/>
              </a:solidFill>
            </a:rPr>
            <a:t>475M</a:t>
          </a:r>
          <a:endParaRPr lang="en-US" sz="1400" b="1" dirty="0">
            <a:solidFill>
              <a:schemeClr val="accent5"/>
            </a:solidFill>
            <a:latin typeface="+mn-lt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0.37963</cdr:x>
      <cdr:y>0.42536</cdr:y>
    </cdr:from>
    <cdr:to>
      <cdr:x>0.60307</cdr:x>
      <cdr:y>0.62599</cdr:y>
    </cdr:to>
    <cdr:sp macro="" textlink="">
      <cdr:nvSpPr>
        <cdr:cNvPr id="2" name="Rectangle 1"/>
        <cdr:cNvSpPr>
          <a:spLocks xmlns:a="http://schemas.openxmlformats.org/drawingml/2006/main"/>
        </cdr:cNvSpPr>
      </cdr:nvSpPr>
      <cdr:spPr>
        <a:xfrm xmlns:a="http://schemas.openxmlformats.org/drawingml/2006/main">
          <a:off x="2285297" y="1977162"/>
          <a:ext cx="1345064" cy="9325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anchor="ctr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defRPr sz="1200" b="0" i="0" u="none" strike="noStrike" kern="1200" baseline="0">
              <a:solidFill>
                <a:prstClr val="black">
                  <a:lumMod val="75000"/>
                  <a:lumOff val="25000"/>
                </a:prstClr>
              </a:solidFill>
              <a:latin typeface="+mn-lt"/>
              <a:ea typeface="+mn-ea"/>
              <a:cs typeface="+mn-cs"/>
            </a:defRPr>
          </a:pPr>
          <a:r>
            <a:rPr lang="en-US" sz="1400" b="1" dirty="0"/>
            <a:t>Total </a:t>
          </a:r>
        </a:p>
        <a:p xmlns:a="http://schemas.openxmlformats.org/drawingml/2006/main">
          <a:pPr algn="ctr">
            <a:defRPr sz="1200" b="0" i="0" u="none" strike="noStrike" kern="1200" baseline="0">
              <a:solidFill>
                <a:prstClr val="black">
                  <a:lumMod val="75000"/>
                  <a:lumOff val="25000"/>
                </a:prstClr>
              </a:solidFill>
              <a:latin typeface="+mn-lt"/>
              <a:ea typeface="+mn-ea"/>
              <a:cs typeface="+mn-cs"/>
            </a:defRPr>
          </a:pPr>
          <a:r>
            <a:rPr lang="en-US" sz="1400" b="1" dirty="0"/>
            <a:t>Current</a:t>
          </a:r>
        </a:p>
        <a:p xmlns:a="http://schemas.openxmlformats.org/drawingml/2006/main">
          <a:pPr algn="ctr">
            <a:defRPr sz="1200" b="0" i="0" u="none" strike="noStrike" kern="1200" baseline="0">
              <a:solidFill>
                <a:prstClr val="black">
                  <a:lumMod val="75000"/>
                  <a:lumOff val="25000"/>
                </a:prstClr>
              </a:solidFill>
              <a:latin typeface="+mn-lt"/>
              <a:ea typeface="+mn-ea"/>
              <a:cs typeface="+mn-cs"/>
            </a:defRPr>
          </a:pPr>
          <a:r>
            <a:rPr lang="en-US" sz="1400" b="1" dirty="0"/>
            <a:t>$1.52B</a:t>
          </a:r>
        </a:p>
        <a:p xmlns:a="http://schemas.openxmlformats.org/drawingml/2006/main">
          <a:pPr algn="r" fontAlgn="b">
            <a:lnSpc>
              <a:spcPct val="90000"/>
            </a:lnSpc>
          </a:pPr>
          <a:endParaRPr lang="en-US" sz="1400" dirty="0">
            <a:solidFill>
              <a:schemeClr val="accent6"/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0.23171</cdr:x>
      <cdr:y>0.07718</cdr:y>
    </cdr:from>
    <cdr:to>
      <cdr:x>0.87805</cdr:x>
      <cdr:y>0.16531</cdr:y>
    </cdr:to>
    <cdr:sp macro="" textlink="">
      <cdr:nvSpPr>
        <cdr:cNvPr id="2" name="Title 1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1447800" y="394057"/>
          <a:ext cx="4038600" cy="4498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lIns="91440" tIns="45720" rIns="91440" bIns="45720" rtlCol="0" anchor="t" anchorCtr="0">
          <a:norm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>
              <a:solidFill>
                <a:schemeClr val="accent5"/>
              </a:solidFill>
              <a:latin typeface="+mn-lt"/>
            </a:rPr>
            <a:t>Total:  </a:t>
          </a:r>
          <a:r>
            <a:rPr lang="en-US" sz="1400" b="1" dirty="0">
              <a:solidFill>
                <a:schemeClr val="accent5"/>
              </a:solidFill>
              <a:latin typeface="+mn-lt"/>
            </a:rPr>
            <a:t>Prior – $</a:t>
          </a:r>
          <a:r>
            <a:rPr lang="en-US" sz="1400" b="1" dirty="0">
              <a:solidFill>
                <a:schemeClr val="accent5"/>
              </a:solidFill>
            </a:rPr>
            <a:t>1.41B</a:t>
          </a:r>
          <a:r>
            <a:rPr lang="en-US" sz="1400" b="1" dirty="0">
              <a:solidFill>
                <a:schemeClr val="accent5"/>
              </a:solidFill>
              <a:latin typeface="+mn-lt"/>
            </a:rPr>
            <a:t>   </a:t>
          </a:r>
          <a:r>
            <a:rPr lang="en-US" sz="1400" b="1" dirty="0">
              <a:solidFill>
                <a:schemeClr val="accent5"/>
              </a:solidFill>
            </a:rPr>
            <a:t> </a:t>
          </a:r>
          <a:r>
            <a:rPr lang="en-US" sz="1400" b="1" dirty="0">
              <a:solidFill>
                <a:schemeClr val="accent5"/>
              </a:solidFill>
              <a:latin typeface="+mn-lt"/>
            </a:rPr>
            <a:t> Current – $</a:t>
          </a:r>
          <a:r>
            <a:rPr lang="en-US" sz="1400" b="1" dirty="0">
              <a:solidFill>
                <a:schemeClr val="accent5"/>
              </a:solidFill>
            </a:rPr>
            <a:t>1.52B</a:t>
          </a:r>
          <a:endParaRPr lang="en-US" sz="1400" b="1" dirty="0">
            <a:solidFill>
              <a:schemeClr val="accent5"/>
            </a:solidFill>
            <a:latin typeface="+mn-lt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0.37963</cdr:x>
      <cdr:y>0.42536</cdr:y>
    </cdr:from>
    <cdr:to>
      <cdr:x>0.60307</cdr:x>
      <cdr:y>0.62599</cdr:y>
    </cdr:to>
    <cdr:sp macro="" textlink="">
      <cdr:nvSpPr>
        <cdr:cNvPr id="2" name="Rectangle 1"/>
        <cdr:cNvSpPr>
          <a:spLocks xmlns:a="http://schemas.openxmlformats.org/drawingml/2006/main"/>
        </cdr:cNvSpPr>
      </cdr:nvSpPr>
      <cdr:spPr>
        <a:xfrm xmlns:a="http://schemas.openxmlformats.org/drawingml/2006/main">
          <a:off x="2285297" y="1977162"/>
          <a:ext cx="1345064" cy="9325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anchor="ctr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defRPr sz="1200" b="0" i="0" u="none" strike="noStrike" kern="1200" baseline="0">
              <a:solidFill>
                <a:prstClr val="black">
                  <a:lumMod val="75000"/>
                  <a:lumOff val="25000"/>
                </a:prstClr>
              </a:solidFill>
              <a:latin typeface="+mn-lt"/>
              <a:ea typeface="+mn-ea"/>
              <a:cs typeface="+mn-cs"/>
            </a:defRPr>
          </a:pPr>
          <a:r>
            <a:rPr lang="en-US" sz="1400" b="1" dirty="0"/>
            <a:t>Total </a:t>
          </a:r>
        </a:p>
        <a:p xmlns:a="http://schemas.openxmlformats.org/drawingml/2006/main">
          <a:pPr algn="ctr">
            <a:defRPr sz="1200" b="0" i="0" u="none" strike="noStrike" kern="1200" baseline="0">
              <a:solidFill>
                <a:prstClr val="black">
                  <a:lumMod val="75000"/>
                  <a:lumOff val="25000"/>
                </a:prstClr>
              </a:solidFill>
              <a:latin typeface="+mn-lt"/>
              <a:ea typeface="+mn-ea"/>
              <a:cs typeface="+mn-cs"/>
            </a:defRPr>
          </a:pPr>
          <a:r>
            <a:rPr lang="en-US" sz="1400" b="1" dirty="0"/>
            <a:t>Current</a:t>
          </a:r>
        </a:p>
        <a:p xmlns:a="http://schemas.openxmlformats.org/drawingml/2006/main">
          <a:pPr algn="ctr">
            <a:defRPr sz="1200" b="0" i="0" u="none" strike="noStrike" kern="1200" baseline="0">
              <a:solidFill>
                <a:prstClr val="black">
                  <a:lumMod val="75000"/>
                  <a:lumOff val="25000"/>
                </a:prstClr>
              </a:solidFill>
              <a:latin typeface="+mn-lt"/>
              <a:ea typeface="+mn-ea"/>
              <a:cs typeface="+mn-cs"/>
            </a:defRPr>
          </a:pPr>
          <a:r>
            <a:rPr lang="en-US" sz="1400" b="1" dirty="0"/>
            <a:t>$795M</a:t>
          </a:r>
        </a:p>
        <a:p xmlns:a="http://schemas.openxmlformats.org/drawingml/2006/main">
          <a:pPr algn="r" fontAlgn="b">
            <a:lnSpc>
              <a:spcPct val="90000"/>
            </a:lnSpc>
          </a:pPr>
          <a:endParaRPr lang="en-US" sz="1400" dirty="0">
            <a:solidFill>
              <a:schemeClr val="accent6"/>
            </a:solidFill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0.23171</cdr:x>
      <cdr:y>0.07718</cdr:y>
    </cdr:from>
    <cdr:to>
      <cdr:x>0.87805</cdr:x>
      <cdr:y>0.16531</cdr:y>
    </cdr:to>
    <cdr:sp macro="" textlink="">
      <cdr:nvSpPr>
        <cdr:cNvPr id="2" name="Title 1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1447800" y="394057"/>
          <a:ext cx="4038600" cy="4498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lIns="91440" tIns="45720" rIns="91440" bIns="45720" rtlCol="0" anchor="t" anchorCtr="0">
          <a:norm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>
              <a:solidFill>
                <a:schemeClr val="accent5"/>
              </a:solidFill>
              <a:latin typeface="+mn-lt"/>
            </a:rPr>
            <a:t>Total: </a:t>
          </a:r>
          <a:r>
            <a:rPr lang="en-US" sz="1400" b="1" dirty="0">
              <a:solidFill>
                <a:schemeClr val="accent5"/>
              </a:solidFill>
            </a:rPr>
            <a:t> </a:t>
          </a:r>
          <a:r>
            <a:rPr lang="en-US" sz="1400" b="1" dirty="0">
              <a:solidFill>
                <a:schemeClr val="accent5"/>
              </a:solidFill>
              <a:latin typeface="+mn-lt"/>
            </a:rPr>
            <a:t> Prior – $</a:t>
          </a:r>
          <a:r>
            <a:rPr lang="en-US" sz="1400" b="1" dirty="0">
              <a:solidFill>
                <a:schemeClr val="accent5"/>
              </a:solidFill>
            </a:rPr>
            <a:t>629M</a:t>
          </a:r>
          <a:r>
            <a:rPr lang="en-US" sz="1400" b="1" dirty="0">
              <a:solidFill>
                <a:schemeClr val="accent5"/>
              </a:solidFill>
              <a:latin typeface="+mn-lt"/>
            </a:rPr>
            <a:t>   </a:t>
          </a:r>
          <a:r>
            <a:rPr lang="en-US" sz="1400" b="1" dirty="0">
              <a:solidFill>
                <a:schemeClr val="accent5"/>
              </a:solidFill>
            </a:rPr>
            <a:t> </a:t>
          </a:r>
          <a:r>
            <a:rPr lang="en-US" sz="1400" b="1" dirty="0">
              <a:solidFill>
                <a:schemeClr val="accent5"/>
              </a:solidFill>
              <a:latin typeface="+mn-lt"/>
            </a:rPr>
            <a:t>Current – $</a:t>
          </a:r>
          <a:r>
            <a:rPr lang="en-US" sz="1400" b="1" dirty="0">
              <a:solidFill>
                <a:schemeClr val="accent5"/>
              </a:solidFill>
            </a:rPr>
            <a:t>795M</a:t>
          </a:r>
          <a:endParaRPr lang="en-US" sz="1400" b="1" dirty="0">
            <a:solidFill>
              <a:schemeClr val="accent5"/>
            </a:solidFill>
            <a:latin typeface="+mn-lt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A26AF-041F-4CDC-9EED-541FF18E1734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22B2B2-F83F-4008-BBE5-862BCF360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2902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3957" y="98288"/>
            <a:ext cx="5456767" cy="306943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6200" y="3276599"/>
            <a:ext cx="6705600" cy="548926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400800" y="8897472"/>
            <a:ext cx="381000" cy="209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/>
            </a:lvl1pPr>
          </a:lstStyle>
          <a:p>
            <a:fld id="{6DF3F157-FE2F-4DAB-AF0E-F60637E9AA77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auto">
          <a:xfrm>
            <a:off x="5685120" y="8866510"/>
            <a:ext cx="757854" cy="201290"/>
            <a:chOff x="240" y="3738"/>
            <a:chExt cx="1634" cy="434"/>
          </a:xfrm>
        </p:grpSpPr>
        <p:sp>
          <p:nvSpPr>
            <p:cNvPr id="9" name="Freeform 16"/>
            <p:cNvSpPr>
              <a:spLocks/>
            </p:cNvSpPr>
            <p:nvPr userDrawn="1"/>
          </p:nvSpPr>
          <p:spPr bwMode="auto">
            <a:xfrm>
              <a:off x="797" y="3795"/>
              <a:ext cx="256" cy="314"/>
            </a:xfrm>
            <a:custGeom>
              <a:avLst/>
              <a:gdLst>
                <a:gd name="T0" fmla="*/ 63 w 346"/>
                <a:gd name="T1" fmla="*/ 293 h 422"/>
                <a:gd name="T2" fmla="*/ 188 w 346"/>
                <a:gd name="T3" fmla="*/ 353 h 422"/>
                <a:gd name="T4" fmla="*/ 231 w 346"/>
                <a:gd name="T5" fmla="*/ 347 h 422"/>
                <a:gd name="T6" fmla="*/ 265 w 346"/>
                <a:gd name="T7" fmla="*/ 301 h 422"/>
                <a:gd name="T8" fmla="*/ 235 w 346"/>
                <a:gd name="T9" fmla="*/ 261 h 422"/>
                <a:gd name="T10" fmla="*/ 188 w 346"/>
                <a:gd name="T11" fmla="*/ 248 h 422"/>
                <a:gd name="T12" fmla="*/ 140 w 346"/>
                <a:gd name="T13" fmla="*/ 238 h 422"/>
                <a:gd name="T14" fmla="*/ 89 w 346"/>
                <a:gd name="T15" fmla="*/ 224 h 422"/>
                <a:gd name="T16" fmla="*/ 22 w 346"/>
                <a:gd name="T17" fmla="*/ 125 h 422"/>
                <a:gd name="T18" fmla="*/ 180 w 346"/>
                <a:gd name="T19" fmla="*/ 0 h 422"/>
                <a:gd name="T20" fmla="*/ 342 w 346"/>
                <a:gd name="T21" fmla="*/ 82 h 422"/>
                <a:gd name="T22" fmla="*/ 280 w 346"/>
                <a:gd name="T23" fmla="*/ 128 h 422"/>
                <a:gd name="T24" fmla="*/ 176 w 346"/>
                <a:gd name="T25" fmla="*/ 68 h 422"/>
                <a:gd name="T26" fmla="*/ 101 w 346"/>
                <a:gd name="T27" fmla="*/ 117 h 422"/>
                <a:gd name="T28" fmla="*/ 175 w 346"/>
                <a:gd name="T29" fmla="*/ 165 h 422"/>
                <a:gd name="T30" fmla="*/ 216 w 346"/>
                <a:gd name="T31" fmla="*/ 174 h 422"/>
                <a:gd name="T32" fmla="*/ 346 w 346"/>
                <a:gd name="T33" fmla="*/ 293 h 422"/>
                <a:gd name="T34" fmla="*/ 176 w 346"/>
                <a:gd name="T35" fmla="*/ 422 h 422"/>
                <a:gd name="T36" fmla="*/ 104 w 346"/>
                <a:gd name="T37" fmla="*/ 413 h 422"/>
                <a:gd name="T38" fmla="*/ 0 w 346"/>
                <a:gd name="T39" fmla="*/ 337 h 422"/>
                <a:gd name="T40" fmla="*/ 63 w 346"/>
                <a:gd name="T41" fmla="*/ 293 h 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46" h="422">
                  <a:moveTo>
                    <a:pt x="63" y="293"/>
                  </a:moveTo>
                  <a:cubicBezTo>
                    <a:pt x="73" y="307"/>
                    <a:pt x="103" y="353"/>
                    <a:pt x="188" y="353"/>
                  </a:cubicBezTo>
                  <a:cubicBezTo>
                    <a:pt x="202" y="353"/>
                    <a:pt x="217" y="352"/>
                    <a:pt x="231" y="347"/>
                  </a:cubicBezTo>
                  <a:cubicBezTo>
                    <a:pt x="260" y="335"/>
                    <a:pt x="265" y="314"/>
                    <a:pt x="265" y="301"/>
                  </a:cubicBezTo>
                  <a:cubicBezTo>
                    <a:pt x="265" y="275"/>
                    <a:pt x="247" y="266"/>
                    <a:pt x="235" y="261"/>
                  </a:cubicBezTo>
                  <a:cubicBezTo>
                    <a:pt x="226" y="257"/>
                    <a:pt x="225" y="257"/>
                    <a:pt x="188" y="248"/>
                  </a:cubicBezTo>
                  <a:cubicBezTo>
                    <a:pt x="140" y="238"/>
                    <a:pt x="140" y="238"/>
                    <a:pt x="140" y="238"/>
                  </a:cubicBezTo>
                  <a:cubicBezTo>
                    <a:pt x="114" y="232"/>
                    <a:pt x="102" y="229"/>
                    <a:pt x="89" y="224"/>
                  </a:cubicBezTo>
                  <a:cubicBezTo>
                    <a:pt x="71" y="216"/>
                    <a:pt x="22" y="192"/>
                    <a:pt x="22" y="125"/>
                  </a:cubicBezTo>
                  <a:cubicBezTo>
                    <a:pt x="22" y="49"/>
                    <a:pt x="86" y="0"/>
                    <a:pt x="180" y="0"/>
                  </a:cubicBezTo>
                  <a:cubicBezTo>
                    <a:pt x="267" y="0"/>
                    <a:pt x="313" y="43"/>
                    <a:pt x="342" y="82"/>
                  </a:cubicBezTo>
                  <a:cubicBezTo>
                    <a:pt x="280" y="128"/>
                    <a:pt x="280" y="128"/>
                    <a:pt x="280" y="128"/>
                  </a:cubicBezTo>
                  <a:cubicBezTo>
                    <a:pt x="267" y="108"/>
                    <a:pt x="241" y="68"/>
                    <a:pt x="176" y="68"/>
                  </a:cubicBezTo>
                  <a:cubicBezTo>
                    <a:pt x="136" y="68"/>
                    <a:pt x="101" y="86"/>
                    <a:pt x="101" y="117"/>
                  </a:cubicBezTo>
                  <a:cubicBezTo>
                    <a:pt x="101" y="151"/>
                    <a:pt x="138" y="158"/>
                    <a:pt x="175" y="165"/>
                  </a:cubicBezTo>
                  <a:cubicBezTo>
                    <a:pt x="216" y="174"/>
                    <a:pt x="216" y="174"/>
                    <a:pt x="216" y="174"/>
                  </a:cubicBezTo>
                  <a:cubicBezTo>
                    <a:pt x="270" y="185"/>
                    <a:pt x="346" y="207"/>
                    <a:pt x="346" y="293"/>
                  </a:cubicBezTo>
                  <a:cubicBezTo>
                    <a:pt x="346" y="385"/>
                    <a:pt x="261" y="422"/>
                    <a:pt x="176" y="422"/>
                  </a:cubicBezTo>
                  <a:cubicBezTo>
                    <a:pt x="153" y="422"/>
                    <a:pt x="128" y="420"/>
                    <a:pt x="104" y="413"/>
                  </a:cubicBezTo>
                  <a:cubicBezTo>
                    <a:pt x="77" y="405"/>
                    <a:pt x="30" y="386"/>
                    <a:pt x="0" y="337"/>
                  </a:cubicBezTo>
                  <a:lnTo>
                    <a:pt x="63" y="293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7"/>
            <p:cNvSpPr>
              <a:spLocks noEditPoints="1"/>
            </p:cNvSpPr>
            <p:nvPr userDrawn="1"/>
          </p:nvSpPr>
          <p:spPr bwMode="auto">
            <a:xfrm>
              <a:off x="1084" y="3884"/>
              <a:ext cx="211" cy="224"/>
            </a:xfrm>
            <a:custGeom>
              <a:avLst/>
              <a:gdLst>
                <a:gd name="T0" fmla="*/ 208 w 285"/>
                <a:gd name="T1" fmla="*/ 114 h 302"/>
                <a:gd name="T2" fmla="*/ 144 w 285"/>
                <a:gd name="T3" fmla="*/ 55 h 302"/>
                <a:gd name="T4" fmla="*/ 75 w 285"/>
                <a:gd name="T5" fmla="*/ 114 h 302"/>
                <a:gd name="T6" fmla="*/ 208 w 285"/>
                <a:gd name="T7" fmla="*/ 114 h 302"/>
                <a:gd name="T8" fmla="*/ 285 w 285"/>
                <a:gd name="T9" fmla="*/ 229 h 302"/>
                <a:gd name="T10" fmla="*/ 146 w 285"/>
                <a:gd name="T11" fmla="*/ 302 h 302"/>
                <a:gd name="T12" fmla="*/ 0 w 285"/>
                <a:gd name="T13" fmla="*/ 150 h 302"/>
                <a:gd name="T14" fmla="*/ 142 w 285"/>
                <a:gd name="T15" fmla="*/ 0 h 302"/>
                <a:gd name="T16" fmla="*/ 254 w 285"/>
                <a:gd name="T17" fmla="*/ 54 h 302"/>
                <a:gd name="T18" fmla="*/ 283 w 285"/>
                <a:gd name="T19" fmla="*/ 165 h 302"/>
                <a:gd name="T20" fmla="*/ 73 w 285"/>
                <a:gd name="T21" fmla="*/ 165 h 302"/>
                <a:gd name="T22" fmla="*/ 153 w 285"/>
                <a:gd name="T23" fmla="*/ 235 h 302"/>
                <a:gd name="T24" fmla="*/ 227 w 285"/>
                <a:gd name="T25" fmla="*/ 196 h 302"/>
                <a:gd name="T26" fmla="*/ 285 w 285"/>
                <a:gd name="T27" fmla="*/ 229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" h="302">
                  <a:moveTo>
                    <a:pt x="208" y="114"/>
                  </a:moveTo>
                  <a:cubicBezTo>
                    <a:pt x="202" y="70"/>
                    <a:pt x="174" y="55"/>
                    <a:pt x="144" y="55"/>
                  </a:cubicBezTo>
                  <a:cubicBezTo>
                    <a:pt x="108" y="55"/>
                    <a:pt x="83" y="76"/>
                    <a:pt x="75" y="114"/>
                  </a:cubicBezTo>
                  <a:lnTo>
                    <a:pt x="208" y="114"/>
                  </a:lnTo>
                  <a:close/>
                  <a:moveTo>
                    <a:pt x="285" y="229"/>
                  </a:moveTo>
                  <a:cubicBezTo>
                    <a:pt x="250" y="277"/>
                    <a:pt x="204" y="302"/>
                    <a:pt x="146" y="302"/>
                  </a:cubicBezTo>
                  <a:cubicBezTo>
                    <a:pt x="72" y="302"/>
                    <a:pt x="0" y="254"/>
                    <a:pt x="0" y="150"/>
                  </a:cubicBezTo>
                  <a:cubicBezTo>
                    <a:pt x="0" y="54"/>
                    <a:pt x="62" y="0"/>
                    <a:pt x="142" y="0"/>
                  </a:cubicBezTo>
                  <a:cubicBezTo>
                    <a:pt x="217" y="0"/>
                    <a:pt x="248" y="45"/>
                    <a:pt x="254" y="54"/>
                  </a:cubicBezTo>
                  <a:cubicBezTo>
                    <a:pt x="277" y="87"/>
                    <a:pt x="282" y="136"/>
                    <a:pt x="283" y="165"/>
                  </a:cubicBezTo>
                  <a:cubicBezTo>
                    <a:pt x="73" y="165"/>
                    <a:pt x="73" y="165"/>
                    <a:pt x="73" y="165"/>
                  </a:cubicBezTo>
                  <a:cubicBezTo>
                    <a:pt x="80" y="209"/>
                    <a:pt x="108" y="235"/>
                    <a:pt x="153" y="235"/>
                  </a:cubicBezTo>
                  <a:cubicBezTo>
                    <a:pt x="200" y="235"/>
                    <a:pt x="219" y="208"/>
                    <a:pt x="227" y="196"/>
                  </a:cubicBezTo>
                  <a:lnTo>
                    <a:pt x="285" y="229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 noEditPoints="1"/>
            </p:cNvSpPr>
            <p:nvPr userDrawn="1"/>
          </p:nvSpPr>
          <p:spPr bwMode="auto">
            <a:xfrm>
              <a:off x="1323" y="3884"/>
              <a:ext cx="205" cy="288"/>
            </a:xfrm>
            <a:custGeom>
              <a:avLst/>
              <a:gdLst>
                <a:gd name="T0" fmla="*/ 140 w 276"/>
                <a:gd name="T1" fmla="*/ 61 h 388"/>
                <a:gd name="T2" fmla="*/ 70 w 276"/>
                <a:gd name="T3" fmla="*/ 139 h 388"/>
                <a:gd name="T4" fmla="*/ 140 w 276"/>
                <a:gd name="T5" fmla="*/ 214 h 388"/>
                <a:gd name="T6" fmla="*/ 210 w 276"/>
                <a:gd name="T7" fmla="*/ 142 h 388"/>
                <a:gd name="T8" fmla="*/ 140 w 276"/>
                <a:gd name="T9" fmla="*/ 61 h 388"/>
                <a:gd name="T10" fmla="*/ 276 w 276"/>
                <a:gd name="T11" fmla="*/ 9 h 388"/>
                <a:gd name="T12" fmla="*/ 276 w 276"/>
                <a:gd name="T13" fmla="*/ 242 h 388"/>
                <a:gd name="T14" fmla="*/ 258 w 276"/>
                <a:gd name="T15" fmla="*/ 345 h 388"/>
                <a:gd name="T16" fmla="*/ 140 w 276"/>
                <a:gd name="T17" fmla="*/ 388 h 388"/>
                <a:gd name="T18" fmla="*/ 9 w 276"/>
                <a:gd name="T19" fmla="*/ 299 h 388"/>
                <a:gd name="T20" fmla="*/ 84 w 276"/>
                <a:gd name="T21" fmla="*/ 299 h 388"/>
                <a:gd name="T22" fmla="*/ 142 w 276"/>
                <a:gd name="T23" fmla="*/ 334 h 388"/>
                <a:gd name="T24" fmla="*/ 198 w 276"/>
                <a:gd name="T25" fmla="*/ 311 h 388"/>
                <a:gd name="T26" fmla="*/ 208 w 276"/>
                <a:gd name="T27" fmla="*/ 246 h 388"/>
                <a:gd name="T28" fmla="*/ 123 w 276"/>
                <a:gd name="T29" fmla="*/ 277 h 388"/>
                <a:gd name="T30" fmla="*/ 0 w 276"/>
                <a:gd name="T31" fmla="*/ 141 h 388"/>
                <a:gd name="T32" fmla="*/ 128 w 276"/>
                <a:gd name="T33" fmla="*/ 0 h 388"/>
                <a:gd name="T34" fmla="*/ 208 w 276"/>
                <a:gd name="T35" fmla="*/ 38 h 388"/>
                <a:gd name="T36" fmla="*/ 208 w 276"/>
                <a:gd name="T37" fmla="*/ 9 h 388"/>
                <a:gd name="T38" fmla="*/ 276 w 276"/>
                <a:gd name="T39" fmla="*/ 9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76" h="388">
                  <a:moveTo>
                    <a:pt x="140" y="61"/>
                  </a:moveTo>
                  <a:cubicBezTo>
                    <a:pt x="105" y="61"/>
                    <a:pt x="70" y="84"/>
                    <a:pt x="70" y="139"/>
                  </a:cubicBezTo>
                  <a:cubicBezTo>
                    <a:pt x="70" y="188"/>
                    <a:pt x="100" y="214"/>
                    <a:pt x="140" y="214"/>
                  </a:cubicBezTo>
                  <a:cubicBezTo>
                    <a:pt x="177" y="214"/>
                    <a:pt x="210" y="194"/>
                    <a:pt x="210" y="142"/>
                  </a:cubicBezTo>
                  <a:cubicBezTo>
                    <a:pt x="211" y="96"/>
                    <a:pt x="186" y="61"/>
                    <a:pt x="140" y="61"/>
                  </a:cubicBezTo>
                  <a:moveTo>
                    <a:pt x="276" y="9"/>
                  </a:moveTo>
                  <a:cubicBezTo>
                    <a:pt x="276" y="242"/>
                    <a:pt x="276" y="242"/>
                    <a:pt x="276" y="242"/>
                  </a:cubicBezTo>
                  <a:cubicBezTo>
                    <a:pt x="276" y="298"/>
                    <a:pt x="276" y="321"/>
                    <a:pt x="258" y="345"/>
                  </a:cubicBezTo>
                  <a:cubicBezTo>
                    <a:pt x="242" y="366"/>
                    <a:pt x="207" y="388"/>
                    <a:pt x="140" y="388"/>
                  </a:cubicBezTo>
                  <a:cubicBezTo>
                    <a:pt x="38" y="388"/>
                    <a:pt x="18" y="344"/>
                    <a:pt x="9" y="299"/>
                  </a:cubicBezTo>
                  <a:cubicBezTo>
                    <a:pt x="84" y="299"/>
                    <a:pt x="84" y="299"/>
                    <a:pt x="84" y="299"/>
                  </a:cubicBezTo>
                  <a:cubicBezTo>
                    <a:pt x="89" y="315"/>
                    <a:pt x="101" y="334"/>
                    <a:pt x="142" y="334"/>
                  </a:cubicBezTo>
                  <a:cubicBezTo>
                    <a:pt x="177" y="334"/>
                    <a:pt x="192" y="320"/>
                    <a:pt x="198" y="311"/>
                  </a:cubicBezTo>
                  <a:cubicBezTo>
                    <a:pt x="208" y="297"/>
                    <a:pt x="208" y="281"/>
                    <a:pt x="208" y="246"/>
                  </a:cubicBezTo>
                  <a:cubicBezTo>
                    <a:pt x="194" y="259"/>
                    <a:pt x="164" y="277"/>
                    <a:pt x="123" y="277"/>
                  </a:cubicBezTo>
                  <a:cubicBezTo>
                    <a:pt x="56" y="277"/>
                    <a:pt x="0" y="231"/>
                    <a:pt x="0" y="141"/>
                  </a:cubicBezTo>
                  <a:cubicBezTo>
                    <a:pt x="0" y="35"/>
                    <a:pt x="75" y="0"/>
                    <a:pt x="128" y="0"/>
                  </a:cubicBezTo>
                  <a:cubicBezTo>
                    <a:pt x="179" y="0"/>
                    <a:pt x="200" y="28"/>
                    <a:pt x="208" y="38"/>
                  </a:cubicBezTo>
                  <a:cubicBezTo>
                    <a:pt x="208" y="9"/>
                    <a:pt x="208" y="9"/>
                    <a:pt x="208" y="9"/>
                  </a:cubicBezTo>
                  <a:lnTo>
                    <a:pt x="276" y="9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9"/>
            <p:cNvSpPr>
              <a:spLocks noEditPoints="1"/>
            </p:cNvSpPr>
            <p:nvPr userDrawn="1"/>
          </p:nvSpPr>
          <p:spPr bwMode="auto">
            <a:xfrm>
              <a:off x="1567" y="3884"/>
              <a:ext cx="200" cy="222"/>
            </a:xfrm>
            <a:custGeom>
              <a:avLst/>
              <a:gdLst>
                <a:gd name="T0" fmla="*/ 189 w 270"/>
                <a:gd name="T1" fmla="*/ 151 h 300"/>
                <a:gd name="T2" fmla="*/ 130 w 270"/>
                <a:gd name="T3" fmla="*/ 168 h 300"/>
                <a:gd name="T4" fmla="*/ 73 w 270"/>
                <a:gd name="T5" fmla="*/ 208 h 300"/>
                <a:gd name="T6" fmla="*/ 119 w 270"/>
                <a:gd name="T7" fmla="*/ 241 h 300"/>
                <a:gd name="T8" fmla="*/ 185 w 270"/>
                <a:gd name="T9" fmla="*/ 208 h 300"/>
                <a:gd name="T10" fmla="*/ 189 w 270"/>
                <a:gd name="T11" fmla="*/ 183 h 300"/>
                <a:gd name="T12" fmla="*/ 189 w 270"/>
                <a:gd name="T13" fmla="*/ 151 h 300"/>
                <a:gd name="T14" fmla="*/ 14 w 270"/>
                <a:gd name="T15" fmla="*/ 92 h 300"/>
                <a:gd name="T16" fmla="*/ 25 w 270"/>
                <a:gd name="T17" fmla="*/ 50 h 300"/>
                <a:gd name="T18" fmla="*/ 138 w 270"/>
                <a:gd name="T19" fmla="*/ 0 h 300"/>
                <a:gd name="T20" fmla="*/ 223 w 270"/>
                <a:gd name="T21" fmla="*/ 18 h 300"/>
                <a:gd name="T22" fmla="*/ 258 w 270"/>
                <a:gd name="T23" fmla="*/ 96 h 300"/>
                <a:gd name="T24" fmla="*/ 258 w 270"/>
                <a:gd name="T25" fmla="*/ 247 h 300"/>
                <a:gd name="T26" fmla="*/ 270 w 270"/>
                <a:gd name="T27" fmla="*/ 293 h 300"/>
                <a:gd name="T28" fmla="*/ 189 w 270"/>
                <a:gd name="T29" fmla="*/ 293 h 300"/>
                <a:gd name="T30" fmla="*/ 188 w 270"/>
                <a:gd name="T31" fmla="*/ 271 h 300"/>
                <a:gd name="T32" fmla="*/ 103 w 270"/>
                <a:gd name="T33" fmla="*/ 300 h 300"/>
                <a:gd name="T34" fmla="*/ 0 w 270"/>
                <a:gd name="T35" fmla="*/ 211 h 300"/>
                <a:gd name="T36" fmla="*/ 10 w 270"/>
                <a:gd name="T37" fmla="*/ 172 h 300"/>
                <a:gd name="T38" fmla="*/ 101 w 270"/>
                <a:gd name="T39" fmla="*/ 117 h 300"/>
                <a:gd name="T40" fmla="*/ 189 w 270"/>
                <a:gd name="T41" fmla="*/ 96 h 300"/>
                <a:gd name="T42" fmla="*/ 141 w 270"/>
                <a:gd name="T43" fmla="*/ 53 h 300"/>
                <a:gd name="T44" fmla="*/ 90 w 270"/>
                <a:gd name="T45" fmla="*/ 71 h 300"/>
                <a:gd name="T46" fmla="*/ 83 w 270"/>
                <a:gd name="T47" fmla="*/ 96 h 300"/>
                <a:gd name="T48" fmla="*/ 14 w 270"/>
                <a:gd name="T49" fmla="*/ 9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70" h="300">
                  <a:moveTo>
                    <a:pt x="189" y="151"/>
                  </a:moveTo>
                  <a:cubicBezTo>
                    <a:pt x="176" y="158"/>
                    <a:pt x="160" y="163"/>
                    <a:pt x="130" y="168"/>
                  </a:cubicBezTo>
                  <a:cubicBezTo>
                    <a:pt x="105" y="172"/>
                    <a:pt x="73" y="178"/>
                    <a:pt x="73" y="208"/>
                  </a:cubicBezTo>
                  <a:cubicBezTo>
                    <a:pt x="73" y="230"/>
                    <a:pt x="91" y="241"/>
                    <a:pt x="119" y="241"/>
                  </a:cubicBezTo>
                  <a:cubicBezTo>
                    <a:pt x="153" y="241"/>
                    <a:pt x="178" y="225"/>
                    <a:pt x="185" y="208"/>
                  </a:cubicBezTo>
                  <a:cubicBezTo>
                    <a:pt x="189" y="200"/>
                    <a:pt x="189" y="191"/>
                    <a:pt x="189" y="183"/>
                  </a:cubicBezTo>
                  <a:lnTo>
                    <a:pt x="189" y="151"/>
                  </a:lnTo>
                  <a:close/>
                  <a:moveTo>
                    <a:pt x="14" y="92"/>
                  </a:moveTo>
                  <a:cubicBezTo>
                    <a:pt x="15" y="78"/>
                    <a:pt x="16" y="66"/>
                    <a:pt x="25" y="50"/>
                  </a:cubicBezTo>
                  <a:cubicBezTo>
                    <a:pt x="52" y="0"/>
                    <a:pt x="120" y="0"/>
                    <a:pt x="138" y="0"/>
                  </a:cubicBezTo>
                  <a:cubicBezTo>
                    <a:pt x="165" y="0"/>
                    <a:pt x="198" y="4"/>
                    <a:pt x="223" y="18"/>
                  </a:cubicBezTo>
                  <a:cubicBezTo>
                    <a:pt x="257" y="39"/>
                    <a:pt x="258" y="66"/>
                    <a:pt x="258" y="96"/>
                  </a:cubicBezTo>
                  <a:cubicBezTo>
                    <a:pt x="258" y="247"/>
                    <a:pt x="258" y="247"/>
                    <a:pt x="258" y="247"/>
                  </a:cubicBezTo>
                  <a:cubicBezTo>
                    <a:pt x="258" y="269"/>
                    <a:pt x="258" y="276"/>
                    <a:pt x="270" y="293"/>
                  </a:cubicBezTo>
                  <a:cubicBezTo>
                    <a:pt x="189" y="293"/>
                    <a:pt x="189" y="293"/>
                    <a:pt x="189" y="293"/>
                  </a:cubicBezTo>
                  <a:cubicBezTo>
                    <a:pt x="189" y="286"/>
                    <a:pt x="188" y="275"/>
                    <a:pt x="188" y="271"/>
                  </a:cubicBezTo>
                  <a:cubicBezTo>
                    <a:pt x="173" y="283"/>
                    <a:pt x="143" y="300"/>
                    <a:pt x="103" y="300"/>
                  </a:cubicBezTo>
                  <a:cubicBezTo>
                    <a:pt x="39" y="300"/>
                    <a:pt x="0" y="260"/>
                    <a:pt x="0" y="211"/>
                  </a:cubicBezTo>
                  <a:cubicBezTo>
                    <a:pt x="0" y="197"/>
                    <a:pt x="4" y="184"/>
                    <a:pt x="10" y="172"/>
                  </a:cubicBezTo>
                  <a:cubicBezTo>
                    <a:pt x="30" y="132"/>
                    <a:pt x="74" y="122"/>
                    <a:pt x="101" y="117"/>
                  </a:cubicBezTo>
                  <a:cubicBezTo>
                    <a:pt x="160" y="105"/>
                    <a:pt x="164" y="104"/>
                    <a:pt x="189" y="96"/>
                  </a:cubicBezTo>
                  <a:cubicBezTo>
                    <a:pt x="189" y="82"/>
                    <a:pt x="188" y="53"/>
                    <a:pt x="141" y="53"/>
                  </a:cubicBezTo>
                  <a:cubicBezTo>
                    <a:pt x="112" y="53"/>
                    <a:pt x="97" y="62"/>
                    <a:pt x="90" y="71"/>
                  </a:cubicBezTo>
                  <a:cubicBezTo>
                    <a:pt x="83" y="80"/>
                    <a:pt x="83" y="88"/>
                    <a:pt x="83" y="96"/>
                  </a:cubicBezTo>
                  <a:lnTo>
                    <a:pt x="14" y="92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20"/>
            <p:cNvSpPr>
              <a:spLocks noChangeArrowheads="1"/>
            </p:cNvSpPr>
            <p:nvPr userDrawn="1"/>
          </p:nvSpPr>
          <p:spPr bwMode="auto">
            <a:xfrm>
              <a:off x="1823" y="3804"/>
              <a:ext cx="51" cy="297"/>
            </a:xfrm>
            <a:prstGeom prst="rect">
              <a:avLst/>
            </a:pr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1"/>
            <p:cNvSpPr>
              <a:spLocks/>
            </p:cNvSpPr>
            <p:nvPr userDrawn="1"/>
          </p:nvSpPr>
          <p:spPr bwMode="auto">
            <a:xfrm>
              <a:off x="490" y="3955"/>
              <a:ext cx="250" cy="217"/>
            </a:xfrm>
            <a:custGeom>
              <a:avLst/>
              <a:gdLst>
                <a:gd name="T0" fmla="*/ 125 w 250"/>
                <a:gd name="T1" fmla="*/ 217 h 217"/>
                <a:gd name="T2" fmla="*/ 108 w 250"/>
                <a:gd name="T3" fmla="*/ 62 h 217"/>
                <a:gd name="T4" fmla="*/ 250 w 250"/>
                <a:gd name="T5" fmla="*/ 0 h 217"/>
                <a:gd name="T6" fmla="*/ 0 w 250"/>
                <a:gd name="T7" fmla="*/ 0 h 217"/>
                <a:gd name="T8" fmla="*/ 125 w 250"/>
                <a:gd name="T9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125" y="217"/>
                  </a:moveTo>
                  <a:lnTo>
                    <a:pt x="108" y="62"/>
                  </a:lnTo>
                  <a:lnTo>
                    <a:pt x="250" y="0"/>
                  </a:lnTo>
                  <a:lnTo>
                    <a:pt x="0" y="0"/>
                  </a:lnTo>
                  <a:lnTo>
                    <a:pt x="125" y="217"/>
                  </a:lnTo>
                  <a:close/>
                </a:path>
              </a:pathLst>
            </a:custGeom>
            <a:solidFill>
              <a:srgbClr val="3AC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22"/>
            <p:cNvSpPr>
              <a:spLocks/>
            </p:cNvSpPr>
            <p:nvPr userDrawn="1"/>
          </p:nvSpPr>
          <p:spPr bwMode="auto">
            <a:xfrm>
              <a:off x="365" y="3738"/>
              <a:ext cx="250" cy="217"/>
            </a:xfrm>
            <a:custGeom>
              <a:avLst/>
              <a:gdLst>
                <a:gd name="T0" fmla="*/ 250 w 250"/>
                <a:gd name="T1" fmla="*/ 0 h 217"/>
                <a:gd name="T2" fmla="*/ 125 w 250"/>
                <a:gd name="T3" fmla="*/ 92 h 217"/>
                <a:gd name="T4" fmla="*/ 0 w 250"/>
                <a:gd name="T5" fmla="*/ 0 h 217"/>
                <a:gd name="T6" fmla="*/ 125 w 250"/>
                <a:gd name="T7" fmla="*/ 217 h 217"/>
                <a:gd name="T8" fmla="*/ 250 w 250"/>
                <a:gd name="T9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250" y="0"/>
                  </a:moveTo>
                  <a:lnTo>
                    <a:pt x="125" y="92"/>
                  </a:lnTo>
                  <a:lnTo>
                    <a:pt x="0" y="0"/>
                  </a:lnTo>
                  <a:lnTo>
                    <a:pt x="125" y="217"/>
                  </a:lnTo>
                  <a:lnTo>
                    <a:pt x="250" y="0"/>
                  </a:lnTo>
                  <a:close/>
                </a:path>
              </a:pathLst>
            </a:custGeom>
            <a:solidFill>
              <a:srgbClr val="3AC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23"/>
            <p:cNvSpPr>
              <a:spLocks/>
            </p:cNvSpPr>
            <p:nvPr userDrawn="1"/>
          </p:nvSpPr>
          <p:spPr bwMode="auto">
            <a:xfrm>
              <a:off x="240" y="3955"/>
              <a:ext cx="250" cy="217"/>
            </a:xfrm>
            <a:custGeom>
              <a:avLst/>
              <a:gdLst>
                <a:gd name="T0" fmla="*/ 125 w 250"/>
                <a:gd name="T1" fmla="*/ 217 h 217"/>
                <a:gd name="T2" fmla="*/ 141 w 250"/>
                <a:gd name="T3" fmla="*/ 62 h 217"/>
                <a:gd name="T4" fmla="*/ 0 w 250"/>
                <a:gd name="T5" fmla="*/ 0 h 217"/>
                <a:gd name="T6" fmla="*/ 250 w 250"/>
                <a:gd name="T7" fmla="*/ 0 h 217"/>
                <a:gd name="T8" fmla="*/ 125 w 250"/>
                <a:gd name="T9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125" y="217"/>
                  </a:moveTo>
                  <a:lnTo>
                    <a:pt x="141" y="62"/>
                  </a:lnTo>
                  <a:lnTo>
                    <a:pt x="0" y="0"/>
                  </a:lnTo>
                  <a:lnTo>
                    <a:pt x="250" y="0"/>
                  </a:lnTo>
                  <a:lnTo>
                    <a:pt x="125" y="217"/>
                  </a:lnTo>
                  <a:close/>
                </a:path>
              </a:pathLst>
            </a:custGeom>
            <a:solidFill>
              <a:srgbClr val="3AC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651955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chemeClr val="accent5"/>
      </a:buClr>
      <a:buFont typeface="Symbol" panose="05050102010706020507" pitchFamily="18" charset="2"/>
      <a:buChar char="·"/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311150" indent="-144463" algn="l" defTabSz="914400" rtl="0" eaLnBrk="1" latinLnBrk="0" hangingPunct="1">
      <a:lnSpc>
        <a:spcPct val="90000"/>
      </a:lnSpc>
      <a:spcBef>
        <a:spcPts val="600"/>
      </a:spcBef>
      <a:buClr>
        <a:schemeClr val="accent5"/>
      </a:buClr>
      <a:buFont typeface="Arial" panose="020B0604020202020204" pitchFamily="34" charset="0"/>
      <a:buChar char="–"/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446088" indent="-134938" algn="l" defTabSz="914400" rtl="0" eaLnBrk="1" latinLnBrk="0" hangingPunct="1">
      <a:lnSpc>
        <a:spcPct val="90000"/>
      </a:lnSpc>
      <a:spcBef>
        <a:spcPts val="300"/>
      </a:spcBef>
      <a:buClr>
        <a:schemeClr val="accent5"/>
      </a:buClr>
      <a:buFont typeface="Arial" panose="020B0604020202020204" pitchFamily="34" charset="0"/>
      <a:buChar char="•"/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603250" indent="-166688" algn="l" defTabSz="914400" rtl="0" eaLnBrk="1" latinLnBrk="0" hangingPunct="1">
      <a:lnSpc>
        <a:spcPct val="90000"/>
      </a:lnSpc>
      <a:spcBef>
        <a:spcPts val="300"/>
      </a:spcBef>
      <a:buClr>
        <a:schemeClr val="accent5"/>
      </a:buClr>
      <a:buFont typeface="Arial" panose="020B0604020202020204" pitchFamily="34" charset="0"/>
      <a:buChar char="−"/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696913" indent="-93663" algn="l" defTabSz="914400" rtl="0" eaLnBrk="1" latinLnBrk="0" hangingPunct="1">
      <a:lnSpc>
        <a:spcPct val="90000"/>
      </a:lnSpc>
      <a:spcBef>
        <a:spcPts val="300"/>
      </a:spcBef>
      <a:buClr>
        <a:schemeClr val="accent5"/>
      </a:buClr>
      <a:buFont typeface="Arial" panose="020B0604020202020204" pitchFamily="34" charset="0"/>
      <a:buChar char="›"/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5163" y="98425"/>
            <a:ext cx="5454650" cy="3068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3F157-FE2F-4DAB-AF0E-F60637E9AA7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198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1F8B3F1-4EB2-4914-A4AB-6329110902AB}" type="slidenum">
              <a:rPr lang="en-US"/>
              <a:pPr/>
              <a:t>12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665163" y="98425"/>
            <a:ext cx="5454650" cy="3068638"/>
          </a:xfrm>
        </p:spPr>
      </p:sp>
      <p:sp>
        <p:nvSpPr>
          <p:cNvPr id="5" name="Notes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SzTx/>
              <a:buFont typeface="Symbol" panose="05050102010706020507" pitchFamily="18" charset="2"/>
              <a:buChar char="·"/>
              <a:tabLst/>
              <a:defRPr/>
            </a:pPr>
            <a:r>
              <a:rPr lang="en-US" dirty="0"/>
              <a:t>graph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1763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5163" y="98425"/>
            <a:ext cx="5454650" cy="3068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Hexagon 5 Pyramid Funnel big to small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A60AB-79C0-474D-8284-6BF830E069E0}" type="slidenum">
              <a:rPr lang="en-US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4957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5163" y="98425"/>
            <a:ext cx="5454650" cy="3068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Hexagon 5 Pyramid Funnel big to small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A60AB-79C0-474D-8284-6BF830E069E0}" type="slidenum">
              <a:rPr lang="en-US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6612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5163" y="98425"/>
            <a:ext cx="5454650" cy="3068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Hexagon 5 Pyramid Funnel big to small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A60AB-79C0-474D-8284-6BF830E069E0}" type="slidenum">
              <a:rPr lang="en-US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8258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5163" y="98425"/>
            <a:ext cx="5454650" cy="3068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Hexagon 5 Pyramid Funnel big to small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A60AB-79C0-474D-8284-6BF830E069E0}" type="slidenum">
              <a:rPr lang="en-US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20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5163" y="98425"/>
            <a:ext cx="5454650" cy="3068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3F157-FE2F-4DAB-AF0E-F60637E9AA7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5163" y="98425"/>
            <a:ext cx="5454650" cy="3068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Pie chart graph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DFEF08-32CF-4102-9A26-37CA49BC3ECF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530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5163" y="98425"/>
            <a:ext cx="5454650" cy="3068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Pie chart graph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DFEF08-32CF-4102-9A26-37CA49BC3ECF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0103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5163" y="98425"/>
            <a:ext cx="5454650" cy="3068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Pie chart graph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DFEF08-32CF-4102-9A26-37CA49BC3ECF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8987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5163" y="98425"/>
            <a:ext cx="5454650" cy="3068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Pie chart graph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DFEF08-32CF-4102-9A26-37CA49BC3ECF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7382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1F8B3F1-4EB2-4914-A4AB-6329110902AB}" type="slidenum">
              <a:rPr lang="en-US"/>
              <a:pPr/>
              <a:t>9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665163" y="98425"/>
            <a:ext cx="5454650" cy="3068638"/>
          </a:xfrm>
        </p:spPr>
      </p:sp>
      <p:sp>
        <p:nvSpPr>
          <p:cNvPr id="5" name="Notes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SzTx/>
              <a:buFont typeface="Symbol" panose="05050102010706020507" pitchFamily="18" charset="2"/>
              <a:buChar char="·"/>
              <a:tabLst/>
              <a:defRPr/>
            </a:pPr>
            <a:r>
              <a:rPr lang="en-US" dirty="0"/>
              <a:t>graph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3342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1F8B3F1-4EB2-4914-A4AB-6329110902AB}" type="slidenum">
              <a:rPr lang="en-US"/>
              <a:pPr/>
              <a:t>10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665163" y="98425"/>
            <a:ext cx="5454650" cy="3068638"/>
          </a:xfrm>
        </p:spPr>
      </p:sp>
      <p:sp>
        <p:nvSpPr>
          <p:cNvPr id="5" name="Notes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SzTx/>
              <a:buFont typeface="Symbol" panose="05050102010706020507" pitchFamily="18" charset="2"/>
              <a:buChar char="·"/>
              <a:tabLst/>
              <a:defRPr/>
            </a:pPr>
            <a:r>
              <a:rPr lang="en-US" dirty="0"/>
              <a:t>graph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1491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1F8B3F1-4EB2-4914-A4AB-6329110902AB}" type="slidenum">
              <a:rPr lang="en-US"/>
              <a:pPr/>
              <a:t>11</a:t>
            </a:fld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/>
          </p:nvPr>
        </p:nvSpPr>
        <p:spPr>
          <a:xfrm>
            <a:off x="665163" y="98425"/>
            <a:ext cx="5454650" cy="3068638"/>
          </a:xfrm>
        </p:spPr>
      </p:sp>
      <p:sp>
        <p:nvSpPr>
          <p:cNvPr id="5" name="Notes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SzTx/>
              <a:buFont typeface="Symbol" panose="05050102010706020507" pitchFamily="18" charset="2"/>
              <a:buChar char="·"/>
              <a:tabLst/>
              <a:defRPr/>
            </a:pPr>
            <a:r>
              <a:rPr lang="en-US" dirty="0"/>
              <a:t>graph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960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-1" y="0"/>
            <a:ext cx="12192001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alpha val="0"/>
                </a:schemeClr>
              </a:gs>
              <a:gs pos="100000">
                <a:schemeClr val="accent5"/>
              </a:gs>
            </a:gsLst>
            <a:lin ang="10800000" scaled="1"/>
            <a:tileRect/>
          </a:gra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36" name="Picture 3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93609" y="6300551"/>
            <a:ext cx="1183467" cy="414967"/>
          </a:xfrm>
          <a:prstGeom prst="rect">
            <a:avLst/>
          </a:prstGeom>
        </p:spPr>
      </p:pic>
      <p:sp>
        <p:nvSpPr>
          <p:cNvPr id="37" name="Text Box 47"/>
          <p:cNvSpPr txBox="1">
            <a:spLocks noChangeArrowheads="1"/>
          </p:cNvSpPr>
          <p:nvPr userDrawn="1"/>
        </p:nvSpPr>
        <p:spPr bwMode="auto">
          <a:xfrm>
            <a:off x="579513" y="6507280"/>
            <a:ext cx="1726755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© 2021 by The Segal Group, Inc.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9600" y="1475489"/>
            <a:ext cx="7010400" cy="2182111"/>
          </a:xfrm>
        </p:spPr>
        <p:txBody>
          <a:bodyPr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Report Title </a:t>
            </a:r>
            <a:br>
              <a:rPr lang="en-US" dirty="0"/>
            </a:br>
            <a:r>
              <a:rPr lang="en-US" dirty="0"/>
              <a:t>(Title Case)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9600" y="3733800"/>
            <a:ext cx="7010400" cy="76200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Sub-Title (Title Case)</a:t>
            </a:r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4495800"/>
            <a:ext cx="7010400" cy="1143000"/>
          </a:xfrm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96862" indent="0">
              <a:buNone/>
              <a:defRPr>
                <a:solidFill>
                  <a:schemeClr val="bg1"/>
                </a:solidFill>
              </a:defRPr>
            </a:lvl2pPr>
            <a:lvl3pPr marL="600075" indent="0">
              <a:buNone/>
              <a:defRPr>
                <a:solidFill>
                  <a:schemeClr val="bg1"/>
                </a:solidFill>
              </a:defRPr>
            </a:lvl3pPr>
            <a:lvl4pPr marL="835025" indent="0">
              <a:buNone/>
              <a:defRPr>
                <a:solidFill>
                  <a:schemeClr val="bg1"/>
                </a:solidFill>
              </a:defRPr>
            </a:lvl4pPr>
            <a:lvl5pPr marL="1041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Date / Consultant Name / Consultant Name</a:t>
            </a:r>
          </a:p>
        </p:txBody>
      </p:sp>
      <p:sp>
        <p:nvSpPr>
          <p:cNvPr id="38" name="Text Placehold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856431"/>
            <a:ext cx="7010400" cy="619058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>
                <a:solidFill>
                  <a:schemeClr val="accent1"/>
                </a:solidFill>
              </a:defRPr>
            </a:lvl1pPr>
            <a:lvl2pPr marL="296862" indent="0">
              <a:buNone/>
              <a:defRPr>
                <a:solidFill>
                  <a:schemeClr val="bg1"/>
                </a:solidFill>
              </a:defRPr>
            </a:lvl2pPr>
            <a:lvl3pPr marL="600075" indent="0">
              <a:buNone/>
              <a:defRPr>
                <a:solidFill>
                  <a:schemeClr val="bg1"/>
                </a:solidFill>
              </a:defRPr>
            </a:lvl3pPr>
            <a:lvl4pPr marL="835025" indent="0">
              <a:buNone/>
              <a:defRPr>
                <a:solidFill>
                  <a:schemeClr val="bg1"/>
                </a:solidFill>
              </a:defRPr>
            </a:lvl4pPr>
            <a:lvl5pPr marL="1041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Client Name (Title Case)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7909467" y="0"/>
            <a:ext cx="4282534" cy="4953000"/>
            <a:chOff x="5751982" y="1"/>
            <a:chExt cx="3376613" cy="3905250"/>
          </a:xfrm>
        </p:grpSpPr>
        <p:sp>
          <p:nvSpPr>
            <p:cNvPr id="11" name="Freeform 10"/>
            <p:cNvSpPr>
              <a:spLocks noChangeAspect="1" noChangeArrowheads="1" noTextEdit="1"/>
            </p:cNvSpPr>
            <p:nvPr userDrawn="1"/>
          </p:nvSpPr>
          <p:spPr bwMode="auto">
            <a:xfrm>
              <a:off x="7119277" y="1"/>
              <a:ext cx="2009318" cy="1819275"/>
            </a:xfrm>
            <a:custGeom>
              <a:avLst/>
              <a:gdLst>
                <a:gd name="connsiteX0" fmla="*/ 0 w 2009318"/>
                <a:gd name="connsiteY0" fmla="*/ 0 h 1819275"/>
                <a:gd name="connsiteX1" fmla="*/ 216303 w 2009318"/>
                <a:gd name="connsiteY1" fmla="*/ 0 h 1819275"/>
                <a:gd name="connsiteX2" fmla="*/ 1044118 w 2009318"/>
                <a:gd name="connsiteY2" fmla="*/ 608012 h 1819275"/>
                <a:gd name="connsiteX3" fmla="*/ 1877401 w 2009318"/>
                <a:gd name="connsiteY3" fmla="*/ 0 h 1819275"/>
                <a:gd name="connsiteX4" fmla="*/ 2009318 w 2009318"/>
                <a:gd name="connsiteY4" fmla="*/ 0 h 1819275"/>
                <a:gd name="connsiteX5" fmla="*/ 2009318 w 2009318"/>
                <a:gd name="connsiteY5" fmla="*/ 148541 h 1819275"/>
                <a:gd name="connsiteX6" fmla="*/ 1044118 w 2009318"/>
                <a:gd name="connsiteY6" fmla="*/ 1819275 h 1819275"/>
                <a:gd name="connsiteX7" fmla="*/ 0 w 2009318"/>
                <a:gd name="connsiteY7" fmla="*/ 0 h 181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09318" h="1819275">
                  <a:moveTo>
                    <a:pt x="0" y="0"/>
                  </a:moveTo>
                  <a:lnTo>
                    <a:pt x="216303" y="0"/>
                  </a:lnTo>
                  <a:lnTo>
                    <a:pt x="1044118" y="608012"/>
                  </a:lnTo>
                  <a:lnTo>
                    <a:pt x="1877401" y="0"/>
                  </a:lnTo>
                  <a:lnTo>
                    <a:pt x="2009318" y="0"/>
                  </a:lnTo>
                  <a:lnTo>
                    <a:pt x="2009318" y="148541"/>
                  </a:lnTo>
                  <a:lnTo>
                    <a:pt x="1044118" y="18192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 noChangeAspect="1" noChangeArrowheads="1" noTextEdit="1"/>
            </p:cNvSpPr>
            <p:nvPr userDrawn="1"/>
          </p:nvSpPr>
          <p:spPr bwMode="auto">
            <a:xfrm>
              <a:off x="5751982" y="1819276"/>
              <a:ext cx="2411413" cy="2085975"/>
            </a:xfrm>
            <a:custGeom>
              <a:avLst/>
              <a:gdLst>
                <a:gd name="connsiteX0" fmla="*/ 0 w 2411413"/>
                <a:gd name="connsiteY0" fmla="*/ 0 h 2085975"/>
                <a:gd name="connsiteX1" fmla="*/ 2411413 w 2411413"/>
                <a:gd name="connsiteY1" fmla="*/ 0 h 2085975"/>
                <a:gd name="connsiteX2" fmla="*/ 1214231 w 2411413"/>
                <a:gd name="connsiteY2" fmla="*/ 2085975 h 2085975"/>
                <a:gd name="connsiteX3" fmla="*/ 1210511 w 2411413"/>
                <a:gd name="connsiteY3" fmla="*/ 2085975 h 2085975"/>
                <a:gd name="connsiteX4" fmla="*/ 1366838 w 2411413"/>
                <a:gd name="connsiteY4" fmla="*/ 601663 h 2085975"/>
                <a:gd name="connsiteX5" fmla="*/ 0 w 2411413"/>
                <a:gd name="connsiteY5" fmla="*/ 0 h 2085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11413" h="2085975">
                  <a:moveTo>
                    <a:pt x="0" y="0"/>
                  </a:moveTo>
                  <a:lnTo>
                    <a:pt x="2411413" y="0"/>
                  </a:lnTo>
                  <a:lnTo>
                    <a:pt x="1214231" y="2085975"/>
                  </a:lnTo>
                  <a:lnTo>
                    <a:pt x="1210511" y="2085975"/>
                  </a:lnTo>
                  <a:lnTo>
                    <a:pt x="1366838" y="6016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 noChangeAspect="1" noChangeArrowheads="1" noTextEdit="1"/>
            </p:cNvSpPr>
            <p:nvPr userDrawn="1"/>
          </p:nvSpPr>
          <p:spPr bwMode="auto">
            <a:xfrm>
              <a:off x="8163395" y="1819275"/>
              <a:ext cx="965200" cy="1670734"/>
            </a:xfrm>
            <a:custGeom>
              <a:avLst/>
              <a:gdLst>
                <a:gd name="connsiteX0" fmla="*/ 0 w 965200"/>
                <a:gd name="connsiteY0" fmla="*/ 0 h 1670734"/>
                <a:gd name="connsiteX1" fmla="*/ 965200 w 965200"/>
                <a:gd name="connsiteY1" fmla="*/ 0 h 1670734"/>
                <a:gd name="connsiteX2" fmla="*/ 965200 w 965200"/>
                <a:gd name="connsiteY2" fmla="*/ 1670734 h 1670734"/>
                <a:gd name="connsiteX3" fmla="*/ 0 w 965200"/>
                <a:gd name="connsiteY3" fmla="*/ 0 h 1670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5200" h="1670734">
                  <a:moveTo>
                    <a:pt x="0" y="0"/>
                  </a:moveTo>
                  <a:lnTo>
                    <a:pt x="965200" y="0"/>
                  </a:lnTo>
                  <a:lnTo>
                    <a:pt x="965200" y="16707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585748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Title Only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Heading 1 (Title Case)</a:t>
            </a:r>
          </a:p>
        </p:txBody>
      </p:sp>
    </p:spTree>
    <p:extLst>
      <p:ext uri="{BB962C8B-B14F-4D97-AF65-F5344CB8AC3E}">
        <p14:creationId xmlns:p14="http://schemas.microsoft.com/office/powerpoint/2010/main" val="2380709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Blank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5"/>
          <p:cNvGrpSpPr>
            <a:grpSpLocks noChangeAspect="1"/>
          </p:cNvGrpSpPr>
          <p:nvPr userDrawn="1"/>
        </p:nvGrpSpPr>
        <p:grpSpPr bwMode="auto">
          <a:xfrm>
            <a:off x="10744200" y="6539715"/>
            <a:ext cx="914400" cy="242870"/>
            <a:chOff x="240" y="3738"/>
            <a:chExt cx="1634" cy="434"/>
          </a:xfrm>
          <a:solidFill>
            <a:schemeClr val="bg1"/>
          </a:solidFill>
        </p:grpSpPr>
        <p:sp>
          <p:nvSpPr>
            <p:cNvPr id="13" name="Freeform 16"/>
            <p:cNvSpPr>
              <a:spLocks/>
            </p:cNvSpPr>
            <p:nvPr userDrawn="1"/>
          </p:nvSpPr>
          <p:spPr bwMode="auto">
            <a:xfrm>
              <a:off x="797" y="3795"/>
              <a:ext cx="256" cy="314"/>
            </a:xfrm>
            <a:custGeom>
              <a:avLst/>
              <a:gdLst>
                <a:gd name="T0" fmla="*/ 63 w 346"/>
                <a:gd name="T1" fmla="*/ 293 h 422"/>
                <a:gd name="T2" fmla="*/ 188 w 346"/>
                <a:gd name="T3" fmla="*/ 353 h 422"/>
                <a:gd name="T4" fmla="*/ 231 w 346"/>
                <a:gd name="T5" fmla="*/ 347 h 422"/>
                <a:gd name="T6" fmla="*/ 265 w 346"/>
                <a:gd name="T7" fmla="*/ 301 h 422"/>
                <a:gd name="T8" fmla="*/ 235 w 346"/>
                <a:gd name="T9" fmla="*/ 261 h 422"/>
                <a:gd name="T10" fmla="*/ 188 w 346"/>
                <a:gd name="T11" fmla="*/ 248 h 422"/>
                <a:gd name="T12" fmla="*/ 140 w 346"/>
                <a:gd name="T13" fmla="*/ 238 h 422"/>
                <a:gd name="T14" fmla="*/ 89 w 346"/>
                <a:gd name="T15" fmla="*/ 224 h 422"/>
                <a:gd name="T16" fmla="*/ 22 w 346"/>
                <a:gd name="T17" fmla="*/ 125 h 422"/>
                <a:gd name="T18" fmla="*/ 180 w 346"/>
                <a:gd name="T19" fmla="*/ 0 h 422"/>
                <a:gd name="T20" fmla="*/ 342 w 346"/>
                <a:gd name="T21" fmla="*/ 82 h 422"/>
                <a:gd name="T22" fmla="*/ 280 w 346"/>
                <a:gd name="T23" fmla="*/ 128 h 422"/>
                <a:gd name="T24" fmla="*/ 176 w 346"/>
                <a:gd name="T25" fmla="*/ 68 h 422"/>
                <a:gd name="T26" fmla="*/ 101 w 346"/>
                <a:gd name="T27" fmla="*/ 117 h 422"/>
                <a:gd name="T28" fmla="*/ 175 w 346"/>
                <a:gd name="T29" fmla="*/ 165 h 422"/>
                <a:gd name="T30" fmla="*/ 216 w 346"/>
                <a:gd name="T31" fmla="*/ 174 h 422"/>
                <a:gd name="T32" fmla="*/ 346 w 346"/>
                <a:gd name="T33" fmla="*/ 293 h 422"/>
                <a:gd name="T34" fmla="*/ 176 w 346"/>
                <a:gd name="T35" fmla="*/ 422 h 422"/>
                <a:gd name="T36" fmla="*/ 104 w 346"/>
                <a:gd name="T37" fmla="*/ 413 h 422"/>
                <a:gd name="T38" fmla="*/ 0 w 346"/>
                <a:gd name="T39" fmla="*/ 337 h 422"/>
                <a:gd name="T40" fmla="*/ 63 w 346"/>
                <a:gd name="T41" fmla="*/ 293 h 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46" h="422">
                  <a:moveTo>
                    <a:pt x="63" y="293"/>
                  </a:moveTo>
                  <a:cubicBezTo>
                    <a:pt x="73" y="307"/>
                    <a:pt x="103" y="353"/>
                    <a:pt x="188" y="353"/>
                  </a:cubicBezTo>
                  <a:cubicBezTo>
                    <a:pt x="202" y="353"/>
                    <a:pt x="217" y="352"/>
                    <a:pt x="231" y="347"/>
                  </a:cubicBezTo>
                  <a:cubicBezTo>
                    <a:pt x="260" y="335"/>
                    <a:pt x="265" y="314"/>
                    <a:pt x="265" y="301"/>
                  </a:cubicBezTo>
                  <a:cubicBezTo>
                    <a:pt x="265" y="275"/>
                    <a:pt x="247" y="266"/>
                    <a:pt x="235" y="261"/>
                  </a:cubicBezTo>
                  <a:cubicBezTo>
                    <a:pt x="226" y="257"/>
                    <a:pt x="225" y="257"/>
                    <a:pt x="188" y="248"/>
                  </a:cubicBezTo>
                  <a:cubicBezTo>
                    <a:pt x="140" y="238"/>
                    <a:pt x="140" y="238"/>
                    <a:pt x="140" y="238"/>
                  </a:cubicBezTo>
                  <a:cubicBezTo>
                    <a:pt x="114" y="232"/>
                    <a:pt x="102" y="229"/>
                    <a:pt x="89" y="224"/>
                  </a:cubicBezTo>
                  <a:cubicBezTo>
                    <a:pt x="71" y="216"/>
                    <a:pt x="22" y="192"/>
                    <a:pt x="22" y="125"/>
                  </a:cubicBezTo>
                  <a:cubicBezTo>
                    <a:pt x="22" y="49"/>
                    <a:pt x="86" y="0"/>
                    <a:pt x="180" y="0"/>
                  </a:cubicBezTo>
                  <a:cubicBezTo>
                    <a:pt x="267" y="0"/>
                    <a:pt x="313" y="43"/>
                    <a:pt x="342" y="82"/>
                  </a:cubicBezTo>
                  <a:cubicBezTo>
                    <a:pt x="280" y="128"/>
                    <a:pt x="280" y="128"/>
                    <a:pt x="280" y="128"/>
                  </a:cubicBezTo>
                  <a:cubicBezTo>
                    <a:pt x="267" y="108"/>
                    <a:pt x="241" y="68"/>
                    <a:pt x="176" y="68"/>
                  </a:cubicBezTo>
                  <a:cubicBezTo>
                    <a:pt x="136" y="68"/>
                    <a:pt x="101" y="86"/>
                    <a:pt x="101" y="117"/>
                  </a:cubicBezTo>
                  <a:cubicBezTo>
                    <a:pt x="101" y="151"/>
                    <a:pt x="138" y="158"/>
                    <a:pt x="175" y="165"/>
                  </a:cubicBezTo>
                  <a:cubicBezTo>
                    <a:pt x="216" y="174"/>
                    <a:pt x="216" y="174"/>
                    <a:pt x="216" y="174"/>
                  </a:cubicBezTo>
                  <a:cubicBezTo>
                    <a:pt x="270" y="185"/>
                    <a:pt x="346" y="207"/>
                    <a:pt x="346" y="293"/>
                  </a:cubicBezTo>
                  <a:cubicBezTo>
                    <a:pt x="346" y="385"/>
                    <a:pt x="261" y="422"/>
                    <a:pt x="176" y="422"/>
                  </a:cubicBezTo>
                  <a:cubicBezTo>
                    <a:pt x="153" y="422"/>
                    <a:pt x="128" y="420"/>
                    <a:pt x="104" y="413"/>
                  </a:cubicBezTo>
                  <a:cubicBezTo>
                    <a:pt x="77" y="405"/>
                    <a:pt x="30" y="386"/>
                    <a:pt x="0" y="337"/>
                  </a:cubicBezTo>
                  <a:lnTo>
                    <a:pt x="63" y="2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7"/>
            <p:cNvSpPr>
              <a:spLocks noEditPoints="1"/>
            </p:cNvSpPr>
            <p:nvPr userDrawn="1"/>
          </p:nvSpPr>
          <p:spPr bwMode="auto">
            <a:xfrm>
              <a:off x="1084" y="3884"/>
              <a:ext cx="211" cy="224"/>
            </a:xfrm>
            <a:custGeom>
              <a:avLst/>
              <a:gdLst>
                <a:gd name="T0" fmla="*/ 208 w 285"/>
                <a:gd name="T1" fmla="*/ 114 h 302"/>
                <a:gd name="T2" fmla="*/ 144 w 285"/>
                <a:gd name="T3" fmla="*/ 55 h 302"/>
                <a:gd name="T4" fmla="*/ 75 w 285"/>
                <a:gd name="T5" fmla="*/ 114 h 302"/>
                <a:gd name="T6" fmla="*/ 208 w 285"/>
                <a:gd name="T7" fmla="*/ 114 h 302"/>
                <a:gd name="T8" fmla="*/ 285 w 285"/>
                <a:gd name="T9" fmla="*/ 229 h 302"/>
                <a:gd name="T10" fmla="*/ 146 w 285"/>
                <a:gd name="T11" fmla="*/ 302 h 302"/>
                <a:gd name="T12" fmla="*/ 0 w 285"/>
                <a:gd name="T13" fmla="*/ 150 h 302"/>
                <a:gd name="T14" fmla="*/ 142 w 285"/>
                <a:gd name="T15" fmla="*/ 0 h 302"/>
                <a:gd name="T16" fmla="*/ 254 w 285"/>
                <a:gd name="T17" fmla="*/ 54 h 302"/>
                <a:gd name="T18" fmla="*/ 283 w 285"/>
                <a:gd name="T19" fmla="*/ 165 h 302"/>
                <a:gd name="T20" fmla="*/ 73 w 285"/>
                <a:gd name="T21" fmla="*/ 165 h 302"/>
                <a:gd name="T22" fmla="*/ 153 w 285"/>
                <a:gd name="T23" fmla="*/ 235 h 302"/>
                <a:gd name="T24" fmla="*/ 227 w 285"/>
                <a:gd name="T25" fmla="*/ 196 h 302"/>
                <a:gd name="T26" fmla="*/ 285 w 285"/>
                <a:gd name="T27" fmla="*/ 229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" h="302">
                  <a:moveTo>
                    <a:pt x="208" y="114"/>
                  </a:moveTo>
                  <a:cubicBezTo>
                    <a:pt x="202" y="70"/>
                    <a:pt x="174" y="55"/>
                    <a:pt x="144" y="55"/>
                  </a:cubicBezTo>
                  <a:cubicBezTo>
                    <a:pt x="108" y="55"/>
                    <a:pt x="83" y="76"/>
                    <a:pt x="75" y="114"/>
                  </a:cubicBezTo>
                  <a:lnTo>
                    <a:pt x="208" y="114"/>
                  </a:lnTo>
                  <a:close/>
                  <a:moveTo>
                    <a:pt x="285" y="229"/>
                  </a:moveTo>
                  <a:cubicBezTo>
                    <a:pt x="250" y="277"/>
                    <a:pt x="204" y="302"/>
                    <a:pt x="146" y="302"/>
                  </a:cubicBezTo>
                  <a:cubicBezTo>
                    <a:pt x="72" y="302"/>
                    <a:pt x="0" y="254"/>
                    <a:pt x="0" y="150"/>
                  </a:cubicBezTo>
                  <a:cubicBezTo>
                    <a:pt x="0" y="54"/>
                    <a:pt x="62" y="0"/>
                    <a:pt x="142" y="0"/>
                  </a:cubicBezTo>
                  <a:cubicBezTo>
                    <a:pt x="217" y="0"/>
                    <a:pt x="248" y="45"/>
                    <a:pt x="254" y="54"/>
                  </a:cubicBezTo>
                  <a:cubicBezTo>
                    <a:pt x="277" y="87"/>
                    <a:pt x="282" y="136"/>
                    <a:pt x="283" y="165"/>
                  </a:cubicBezTo>
                  <a:cubicBezTo>
                    <a:pt x="73" y="165"/>
                    <a:pt x="73" y="165"/>
                    <a:pt x="73" y="165"/>
                  </a:cubicBezTo>
                  <a:cubicBezTo>
                    <a:pt x="80" y="209"/>
                    <a:pt x="108" y="235"/>
                    <a:pt x="153" y="235"/>
                  </a:cubicBezTo>
                  <a:cubicBezTo>
                    <a:pt x="200" y="235"/>
                    <a:pt x="219" y="208"/>
                    <a:pt x="227" y="196"/>
                  </a:cubicBezTo>
                  <a:lnTo>
                    <a:pt x="285" y="2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 userDrawn="1"/>
          </p:nvSpPr>
          <p:spPr bwMode="auto">
            <a:xfrm>
              <a:off x="1323" y="3884"/>
              <a:ext cx="205" cy="288"/>
            </a:xfrm>
            <a:custGeom>
              <a:avLst/>
              <a:gdLst>
                <a:gd name="T0" fmla="*/ 140 w 276"/>
                <a:gd name="T1" fmla="*/ 61 h 388"/>
                <a:gd name="T2" fmla="*/ 70 w 276"/>
                <a:gd name="T3" fmla="*/ 139 h 388"/>
                <a:gd name="T4" fmla="*/ 140 w 276"/>
                <a:gd name="T5" fmla="*/ 214 h 388"/>
                <a:gd name="T6" fmla="*/ 210 w 276"/>
                <a:gd name="T7" fmla="*/ 142 h 388"/>
                <a:gd name="T8" fmla="*/ 140 w 276"/>
                <a:gd name="T9" fmla="*/ 61 h 388"/>
                <a:gd name="T10" fmla="*/ 276 w 276"/>
                <a:gd name="T11" fmla="*/ 9 h 388"/>
                <a:gd name="T12" fmla="*/ 276 w 276"/>
                <a:gd name="T13" fmla="*/ 242 h 388"/>
                <a:gd name="T14" fmla="*/ 258 w 276"/>
                <a:gd name="T15" fmla="*/ 345 h 388"/>
                <a:gd name="T16" fmla="*/ 140 w 276"/>
                <a:gd name="T17" fmla="*/ 388 h 388"/>
                <a:gd name="T18" fmla="*/ 9 w 276"/>
                <a:gd name="T19" fmla="*/ 299 h 388"/>
                <a:gd name="T20" fmla="*/ 84 w 276"/>
                <a:gd name="T21" fmla="*/ 299 h 388"/>
                <a:gd name="T22" fmla="*/ 142 w 276"/>
                <a:gd name="T23" fmla="*/ 334 h 388"/>
                <a:gd name="T24" fmla="*/ 198 w 276"/>
                <a:gd name="T25" fmla="*/ 311 h 388"/>
                <a:gd name="T26" fmla="*/ 208 w 276"/>
                <a:gd name="T27" fmla="*/ 246 h 388"/>
                <a:gd name="T28" fmla="*/ 123 w 276"/>
                <a:gd name="T29" fmla="*/ 277 h 388"/>
                <a:gd name="T30" fmla="*/ 0 w 276"/>
                <a:gd name="T31" fmla="*/ 141 h 388"/>
                <a:gd name="T32" fmla="*/ 128 w 276"/>
                <a:gd name="T33" fmla="*/ 0 h 388"/>
                <a:gd name="T34" fmla="*/ 208 w 276"/>
                <a:gd name="T35" fmla="*/ 38 h 388"/>
                <a:gd name="T36" fmla="*/ 208 w 276"/>
                <a:gd name="T37" fmla="*/ 9 h 388"/>
                <a:gd name="T38" fmla="*/ 276 w 276"/>
                <a:gd name="T39" fmla="*/ 9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76" h="388">
                  <a:moveTo>
                    <a:pt x="140" y="61"/>
                  </a:moveTo>
                  <a:cubicBezTo>
                    <a:pt x="105" y="61"/>
                    <a:pt x="70" y="84"/>
                    <a:pt x="70" y="139"/>
                  </a:cubicBezTo>
                  <a:cubicBezTo>
                    <a:pt x="70" y="188"/>
                    <a:pt x="100" y="214"/>
                    <a:pt x="140" y="214"/>
                  </a:cubicBezTo>
                  <a:cubicBezTo>
                    <a:pt x="177" y="214"/>
                    <a:pt x="210" y="194"/>
                    <a:pt x="210" y="142"/>
                  </a:cubicBezTo>
                  <a:cubicBezTo>
                    <a:pt x="211" y="96"/>
                    <a:pt x="186" y="61"/>
                    <a:pt x="140" y="61"/>
                  </a:cubicBezTo>
                  <a:moveTo>
                    <a:pt x="276" y="9"/>
                  </a:moveTo>
                  <a:cubicBezTo>
                    <a:pt x="276" y="242"/>
                    <a:pt x="276" y="242"/>
                    <a:pt x="276" y="242"/>
                  </a:cubicBezTo>
                  <a:cubicBezTo>
                    <a:pt x="276" y="298"/>
                    <a:pt x="276" y="321"/>
                    <a:pt x="258" y="345"/>
                  </a:cubicBezTo>
                  <a:cubicBezTo>
                    <a:pt x="242" y="366"/>
                    <a:pt x="207" y="388"/>
                    <a:pt x="140" y="388"/>
                  </a:cubicBezTo>
                  <a:cubicBezTo>
                    <a:pt x="38" y="388"/>
                    <a:pt x="18" y="344"/>
                    <a:pt x="9" y="299"/>
                  </a:cubicBezTo>
                  <a:cubicBezTo>
                    <a:pt x="84" y="299"/>
                    <a:pt x="84" y="299"/>
                    <a:pt x="84" y="299"/>
                  </a:cubicBezTo>
                  <a:cubicBezTo>
                    <a:pt x="89" y="315"/>
                    <a:pt x="101" y="334"/>
                    <a:pt x="142" y="334"/>
                  </a:cubicBezTo>
                  <a:cubicBezTo>
                    <a:pt x="177" y="334"/>
                    <a:pt x="192" y="320"/>
                    <a:pt x="198" y="311"/>
                  </a:cubicBezTo>
                  <a:cubicBezTo>
                    <a:pt x="208" y="297"/>
                    <a:pt x="208" y="281"/>
                    <a:pt x="208" y="246"/>
                  </a:cubicBezTo>
                  <a:cubicBezTo>
                    <a:pt x="194" y="259"/>
                    <a:pt x="164" y="277"/>
                    <a:pt x="123" y="277"/>
                  </a:cubicBezTo>
                  <a:cubicBezTo>
                    <a:pt x="56" y="277"/>
                    <a:pt x="0" y="231"/>
                    <a:pt x="0" y="141"/>
                  </a:cubicBezTo>
                  <a:cubicBezTo>
                    <a:pt x="0" y="35"/>
                    <a:pt x="75" y="0"/>
                    <a:pt x="128" y="0"/>
                  </a:cubicBezTo>
                  <a:cubicBezTo>
                    <a:pt x="179" y="0"/>
                    <a:pt x="200" y="28"/>
                    <a:pt x="208" y="38"/>
                  </a:cubicBezTo>
                  <a:cubicBezTo>
                    <a:pt x="208" y="9"/>
                    <a:pt x="208" y="9"/>
                    <a:pt x="208" y="9"/>
                  </a:cubicBezTo>
                  <a:lnTo>
                    <a:pt x="276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1567" y="3884"/>
              <a:ext cx="200" cy="222"/>
            </a:xfrm>
            <a:custGeom>
              <a:avLst/>
              <a:gdLst>
                <a:gd name="T0" fmla="*/ 189 w 270"/>
                <a:gd name="T1" fmla="*/ 151 h 300"/>
                <a:gd name="T2" fmla="*/ 130 w 270"/>
                <a:gd name="T3" fmla="*/ 168 h 300"/>
                <a:gd name="T4" fmla="*/ 73 w 270"/>
                <a:gd name="T5" fmla="*/ 208 h 300"/>
                <a:gd name="T6" fmla="*/ 119 w 270"/>
                <a:gd name="T7" fmla="*/ 241 h 300"/>
                <a:gd name="T8" fmla="*/ 185 w 270"/>
                <a:gd name="T9" fmla="*/ 208 h 300"/>
                <a:gd name="T10" fmla="*/ 189 w 270"/>
                <a:gd name="T11" fmla="*/ 183 h 300"/>
                <a:gd name="T12" fmla="*/ 189 w 270"/>
                <a:gd name="T13" fmla="*/ 151 h 300"/>
                <a:gd name="T14" fmla="*/ 14 w 270"/>
                <a:gd name="T15" fmla="*/ 92 h 300"/>
                <a:gd name="T16" fmla="*/ 25 w 270"/>
                <a:gd name="T17" fmla="*/ 50 h 300"/>
                <a:gd name="T18" fmla="*/ 138 w 270"/>
                <a:gd name="T19" fmla="*/ 0 h 300"/>
                <a:gd name="T20" fmla="*/ 223 w 270"/>
                <a:gd name="T21" fmla="*/ 18 h 300"/>
                <a:gd name="T22" fmla="*/ 258 w 270"/>
                <a:gd name="T23" fmla="*/ 96 h 300"/>
                <a:gd name="T24" fmla="*/ 258 w 270"/>
                <a:gd name="T25" fmla="*/ 247 h 300"/>
                <a:gd name="T26" fmla="*/ 270 w 270"/>
                <a:gd name="T27" fmla="*/ 293 h 300"/>
                <a:gd name="T28" fmla="*/ 189 w 270"/>
                <a:gd name="T29" fmla="*/ 293 h 300"/>
                <a:gd name="T30" fmla="*/ 188 w 270"/>
                <a:gd name="T31" fmla="*/ 271 h 300"/>
                <a:gd name="T32" fmla="*/ 103 w 270"/>
                <a:gd name="T33" fmla="*/ 300 h 300"/>
                <a:gd name="T34" fmla="*/ 0 w 270"/>
                <a:gd name="T35" fmla="*/ 211 h 300"/>
                <a:gd name="T36" fmla="*/ 10 w 270"/>
                <a:gd name="T37" fmla="*/ 172 h 300"/>
                <a:gd name="T38" fmla="*/ 101 w 270"/>
                <a:gd name="T39" fmla="*/ 117 h 300"/>
                <a:gd name="T40" fmla="*/ 189 w 270"/>
                <a:gd name="T41" fmla="*/ 96 h 300"/>
                <a:gd name="T42" fmla="*/ 141 w 270"/>
                <a:gd name="T43" fmla="*/ 53 h 300"/>
                <a:gd name="T44" fmla="*/ 90 w 270"/>
                <a:gd name="T45" fmla="*/ 71 h 300"/>
                <a:gd name="T46" fmla="*/ 83 w 270"/>
                <a:gd name="T47" fmla="*/ 96 h 300"/>
                <a:gd name="T48" fmla="*/ 14 w 270"/>
                <a:gd name="T49" fmla="*/ 9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70" h="300">
                  <a:moveTo>
                    <a:pt x="189" y="151"/>
                  </a:moveTo>
                  <a:cubicBezTo>
                    <a:pt x="176" y="158"/>
                    <a:pt x="160" y="163"/>
                    <a:pt x="130" y="168"/>
                  </a:cubicBezTo>
                  <a:cubicBezTo>
                    <a:pt x="105" y="172"/>
                    <a:pt x="73" y="178"/>
                    <a:pt x="73" y="208"/>
                  </a:cubicBezTo>
                  <a:cubicBezTo>
                    <a:pt x="73" y="230"/>
                    <a:pt x="91" y="241"/>
                    <a:pt x="119" y="241"/>
                  </a:cubicBezTo>
                  <a:cubicBezTo>
                    <a:pt x="153" y="241"/>
                    <a:pt x="178" y="225"/>
                    <a:pt x="185" y="208"/>
                  </a:cubicBezTo>
                  <a:cubicBezTo>
                    <a:pt x="189" y="200"/>
                    <a:pt x="189" y="191"/>
                    <a:pt x="189" y="183"/>
                  </a:cubicBezTo>
                  <a:lnTo>
                    <a:pt x="189" y="151"/>
                  </a:lnTo>
                  <a:close/>
                  <a:moveTo>
                    <a:pt x="14" y="92"/>
                  </a:moveTo>
                  <a:cubicBezTo>
                    <a:pt x="15" y="78"/>
                    <a:pt x="16" y="66"/>
                    <a:pt x="25" y="50"/>
                  </a:cubicBezTo>
                  <a:cubicBezTo>
                    <a:pt x="52" y="0"/>
                    <a:pt x="120" y="0"/>
                    <a:pt x="138" y="0"/>
                  </a:cubicBezTo>
                  <a:cubicBezTo>
                    <a:pt x="165" y="0"/>
                    <a:pt x="198" y="4"/>
                    <a:pt x="223" y="18"/>
                  </a:cubicBezTo>
                  <a:cubicBezTo>
                    <a:pt x="257" y="39"/>
                    <a:pt x="258" y="66"/>
                    <a:pt x="258" y="96"/>
                  </a:cubicBezTo>
                  <a:cubicBezTo>
                    <a:pt x="258" y="247"/>
                    <a:pt x="258" y="247"/>
                    <a:pt x="258" y="247"/>
                  </a:cubicBezTo>
                  <a:cubicBezTo>
                    <a:pt x="258" y="269"/>
                    <a:pt x="258" y="276"/>
                    <a:pt x="270" y="293"/>
                  </a:cubicBezTo>
                  <a:cubicBezTo>
                    <a:pt x="189" y="293"/>
                    <a:pt x="189" y="293"/>
                    <a:pt x="189" y="293"/>
                  </a:cubicBezTo>
                  <a:cubicBezTo>
                    <a:pt x="189" y="286"/>
                    <a:pt x="188" y="275"/>
                    <a:pt x="188" y="271"/>
                  </a:cubicBezTo>
                  <a:cubicBezTo>
                    <a:pt x="173" y="283"/>
                    <a:pt x="143" y="300"/>
                    <a:pt x="103" y="300"/>
                  </a:cubicBezTo>
                  <a:cubicBezTo>
                    <a:pt x="39" y="300"/>
                    <a:pt x="0" y="260"/>
                    <a:pt x="0" y="211"/>
                  </a:cubicBezTo>
                  <a:cubicBezTo>
                    <a:pt x="0" y="197"/>
                    <a:pt x="4" y="184"/>
                    <a:pt x="10" y="172"/>
                  </a:cubicBezTo>
                  <a:cubicBezTo>
                    <a:pt x="30" y="132"/>
                    <a:pt x="74" y="122"/>
                    <a:pt x="101" y="117"/>
                  </a:cubicBezTo>
                  <a:cubicBezTo>
                    <a:pt x="160" y="105"/>
                    <a:pt x="164" y="104"/>
                    <a:pt x="189" y="96"/>
                  </a:cubicBezTo>
                  <a:cubicBezTo>
                    <a:pt x="189" y="82"/>
                    <a:pt x="188" y="53"/>
                    <a:pt x="141" y="53"/>
                  </a:cubicBezTo>
                  <a:cubicBezTo>
                    <a:pt x="112" y="53"/>
                    <a:pt x="97" y="62"/>
                    <a:pt x="90" y="71"/>
                  </a:cubicBezTo>
                  <a:cubicBezTo>
                    <a:pt x="83" y="80"/>
                    <a:pt x="83" y="88"/>
                    <a:pt x="83" y="96"/>
                  </a:cubicBezTo>
                  <a:lnTo>
                    <a:pt x="14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20"/>
            <p:cNvSpPr>
              <a:spLocks noChangeArrowheads="1"/>
            </p:cNvSpPr>
            <p:nvPr userDrawn="1"/>
          </p:nvSpPr>
          <p:spPr bwMode="auto">
            <a:xfrm>
              <a:off x="1823" y="3804"/>
              <a:ext cx="51" cy="2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0" y="3955"/>
              <a:ext cx="250" cy="217"/>
            </a:xfrm>
            <a:custGeom>
              <a:avLst/>
              <a:gdLst>
                <a:gd name="T0" fmla="*/ 125 w 250"/>
                <a:gd name="T1" fmla="*/ 217 h 217"/>
                <a:gd name="T2" fmla="*/ 108 w 250"/>
                <a:gd name="T3" fmla="*/ 62 h 217"/>
                <a:gd name="T4" fmla="*/ 250 w 250"/>
                <a:gd name="T5" fmla="*/ 0 h 217"/>
                <a:gd name="T6" fmla="*/ 0 w 250"/>
                <a:gd name="T7" fmla="*/ 0 h 217"/>
                <a:gd name="T8" fmla="*/ 125 w 250"/>
                <a:gd name="T9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125" y="217"/>
                  </a:moveTo>
                  <a:lnTo>
                    <a:pt x="108" y="62"/>
                  </a:lnTo>
                  <a:lnTo>
                    <a:pt x="250" y="0"/>
                  </a:lnTo>
                  <a:lnTo>
                    <a:pt x="0" y="0"/>
                  </a:lnTo>
                  <a:lnTo>
                    <a:pt x="125" y="21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/>
            <p:cNvSpPr>
              <a:spLocks/>
            </p:cNvSpPr>
            <p:nvPr userDrawn="1"/>
          </p:nvSpPr>
          <p:spPr bwMode="auto">
            <a:xfrm>
              <a:off x="365" y="3738"/>
              <a:ext cx="250" cy="217"/>
            </a:xfrm>
            <a:custGeom>
              <a:avLst/>
              <a:gdLst>
                <a:gd name="T0" fmla="*/ 250 w 250"/>
                <a:gd name="T1" fmla="*/ 0 h 217"/>
                <a:gd name="T2" fmla="*/ 125 w 250"/>
                <a:gd name="T3" fmla="*/ 92 h 217"/>
                <a:gd name="T4" fmla="*/ 0 w 250"/>
                <a:gd name="T5" fmla="*/ 0 h 217"/>
                <a:gd name="T6" fmla="*/ 125 w 250"/>
                <a:gd name="T7" fmla="*/ 217 h 217"/>
                <a:gd name="T8" fmla="*/ 250 w 250"/>
                <a:gd name="T9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250" y="0"/>
                  </a:moveTo>
                  <a:lnTo>
                    <a:pt x="125" y="92"/>
                  </a:lnTo>
                  <a:lnTo>
                    <a:pt x="0" y="0"/>
                  </a:lnTo>
                  <a:lnTo>
                    <a:pt x="125" y="217"/>
                  </a:lnTo>
                  <a:lnTo>
                    <a:pt x="25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240" y="3955"/>
              <a:ext cx="250" cy="217"/>
            </a:xfrm>
            <a:custGeom>
              <a:avLst/>
              <a:gdLst>
                <a:gd name="T0" fmla="*/ 125 w 250"/>
                <a:gd name="T1" fmla="*/ 217 h 217"/>
                <a:gd name="T2" fmla="*/ 141 w 250"/>
                <a:gd name="T3" fmla="*/ 62 h 217"/>
                <a:gd name="T4" fmla="*/ 0 w 250"/>
                <a:gd name="T5" fmla="*/ 0 h 217"/>
                <a:gd name="T6" fmla="*/ 250 w 250"/>
                <a:gd name="T7" fmla="*/ 0 h 217"/>
                <a:gd name="T8" fmla="*/ 125 w 250"/>
                <a:gd name="T9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125" y="217"/>
                  </a:moveTo>
                  <a:lnTo>
                    <a:pt x="141" y="62"/>
                  </a:lnTo>
                  <a:lnTo>
                    <a:pt x="0" y="0"/>
                  </a:lnTo>
                  <a:lnTo>
                    <a:pt x="250" y="0"/>
                  </a:lnTo>
                  <a:lnTo>
                    <a:pt x="125" y="21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" name="Slide Number Placeholder 7"/>
          <p:cNvSpPr txBox="1">
            <a:spLocks/>
          </p:cNvSpPr>
          <p:nvPr userDrawn="1"/>
        </p:nvSpPr>
        <p:spPr bwMode="gray">
          <a:xfrm>
            <a:off x="11626638" y="6577877"/>
            <a:ext cx="547777" cy="2254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296C8835-0D17-40BE-AF3A-B681D566BC72}" type="slidenum">
              <a:rPr lang="en-US" sz="1400" smtClean="0">
                <a:solidFill>
                  <a:schemeClr val="bg1"/>
                </a:solidFill>
              </a:rPr>
              <a:pPr/>
              <a:t>‹#›</a:t>
            </a:fld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692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5257800"/>
          </a:xfrm>
          <a:solidFill>
            <a:schemeClr val="bg1">
              <a:lumMod val="85000"/>
            </a:schemeClr>
          </a:solidFill>
        </p:spPr>
        <p:txBody>
          <a:bodyPr tIns="365760"/>
          <a:lstStyle>
            <a:lvl1pPr marL="0" indent="0" algn="ctr">
              <a:spcBef>
                <a:spcPts val="0"/>
              </a:spcBef>
              <a:buNone/>
              <a:defRPr sz="2400" b="1"/>
            </a:lvl1pPr>
          </a:lstStyle>
          <a:p>
            <a:r>
              <a:rPr lang="en-US" dirty="0"/>
              <a:t>To add a cover photo, first select this object, </a:t>
            </a:r>
            <a:br>
              <a:rPr lang="en-US" dirty="0"/>
            </a:br>
            <a:r>
              <a:rPr lang="en-US" dirty="0"/>
              <a:t>then click on a photo or graphic in the Images tab in Templafy.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3968262" y="2743200"/>
            <a:ext cx="8229600" cy="2514600"/>
          </a:xfrm>
          <a:prstGeom prst="triangle">
            <a:avLst>
              <a:gd name="adj" fmla="val 100000"/>
            </a:avLst>
          </a:prstGeom>
          <a:solidFill>
            <a:schemeClr val="accent5">
              <a:alpha val="6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1447800"/>
            <a:ext cx="12192000" cy="3810000"/>
          </a:xfrm>
          <a:prstGeom prst="rtTriangle">
            <a:avLst/>
          </a:prstGeom>
          <a:solidFill>
            <a:schemeClr val="accent1"/>
          </a:solidFill>
        </p:spPr>
        <p:txBody>
          <a:bodyPr/>
          <a:lstStyle>
            <a:lvl1pPr marL="0" indent="0" algn="l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9" name="Picture Placeholder 4"/>
          <p:cNvSpPr>
            <a:spLocks noGrp="1"/>
          </p:cNvSpPr>
          <p:nvPr userDrawn="1"/>
        </p:nvSpPr>
        <p:spPr bwMode="gray">
          <a:xfrm>
            <a:off x="1524000" y="971061"/>
            <a:ext cx="9144000" cy="4915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63513" indent="-163513" algn="l" rtl="0" eaLnBrk="1" fontAlgn="base" hangingPunct="1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chemeClr val="accent5"/>
              </a:buClr>
              <a:buFont typeface="Symbol" panose="05050102010706020507" pitchFamily="18" charset="2"/>
              <a:buChar char="·"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1625" indent="-138113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>
                <a:schemeClr val="accent5"/>
              </a:buClr>
              <a:buFont typeface="Arial" panose="020B0604020202020204" pitchFamily="34" charset="0"/>
              <a:buChar char="–"/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441325" indent="-139700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595313" indent="-153988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>
                <a:schemeClr val="accent5"/>
              </a:buClr>
              <a:buFont typeface="Arial" panose="020B0604020202020204" pitchFamily="34" charset="0"/>
              <a:buChar char="−"/>
              <a:defRPr sz="1400">
                <a:solidFill>
                  <a:schemeClr val="tx1"/>
                </a:solidFill>
                <a:latin typeface="+mn-lt"/>
              </a:defRPr>
            </a:lvl4pPr>
            <a:lvl5pPr marL="685800" indent="-80963" algn="l" rtl="0" eaLnBrk="1" fontAlgn="base" hangingPunct="1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buClr>
                <a:schemeClr val="accent5"/>
              </a:buClr>
              <a:buChar char="›"/>
              <a:defRPr sz="1400">
                <a:solidFill>
                  <a:schemeClr val="tx1"/>
                </a:solidFill>
                <a:latin typeface="+mn-lt"/>
              </a:defRPr>
            </a:lvl5pPr>
            <a:lvl6pPr marL="1435100" indent="-184150" algn="l" rtl="0" eaLnBrk="1" fontAlgn="base" hangingPunct="1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chemeClr val="folHlink"/>
              </a:buClr>
              <a:buChar char="›"/>
              <a:defRPr sz="1600">
                <a:solidFill>
                  <a:schemeClr val="tx1"/>
                </a:solidFill>
                <a:latin typeface="+mn-lt"/>
              </a:defRPr>
            </a:lvl6pPr>
            <a:lvl7pPr marL="1892300" indent="-184150" algn="l" rtl="0" eaLnBrk="1" fontAlgn="base" hangingPunct="1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chemeClr val="folHlink"/>
              </a:buClr>
              <a:buChar char="›"/>
              <a:defRPr sz="1600">
                <a:solidFill>
                  <a:schemeClr val="tx1"/>
                </a:solidFill>
                <a:latin typeface="+mn-lt"/>
              </a:defRPr>
            </a:lvl7pPr>
            <a:lvl8pPr marL="2349500" indent="-184150" algn="l" rtl="0" eaLnBrk="1" fontAlgn="base" hangingPunct="1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chemeClr val="folHlink"/>
              </a:buClr>
              <a:buChar char="›"/>
              <a:defRPr sz="1600">
                <a:solidFill>
                  <a:schemeClr val="tx1"/>
                </a:solidFill>
                <a:latin typeface="+mn-lt"/>
              </a:defRPr>
            </a:lvl8pPr>
            <a:lvl9pPr marL="2806700" indent="-184150" algn="l" rtl="0" eaLnBrk="1" fontAlgn="base" hangingPunct="1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chemeClr val="folHlink"/>
              </a:buClr>
              <a:buChar char="›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247492" y="3733800"/>
            <a:ext cx="3071738" cy="341632"/>
          </a:xfrm>
          <a:noFill/>
        </p:spPr>
        <p:txBody>
          <a:bodyPr wrap="none" lIns="45720" tIns="45720" rIns="45720" bIns="45720" anchor="ctr" anchorCtr="0">
            <a:spAutoFit/>
          </a:bodyPr>
          <a:lstStyle>
            <a:lvl1pPr marL="0" indent="0">
              <a:buFontTx/>
              <a:buNone/>
              <a:defRPr sz="1800" b="0">
                <a:solidFill>
                  <a:schemeClr val="accent5"/>
                </a:solidFill>
              </a:defRPr>
            </a:lvl1pPr>
            <a:lvl2pPr marL="211138" indent="0">
              <a:buFontTx/>
              <a:buNone/>
              <a:defRPr/>
            </a:lvl2pPr>
            <a:lvl3pPr marL="396875" indent="0">
              <a:buFontTx/>
              <a:buNone/>
              <a:defRPr/>
            </a:lvl3pPr>
            <a:lvl4pPr marL="595313" indent="0">
              <a:buFontTx/>
              <a:buNone/>
              <a:defRPr/>
            </a:lvl4pPr>
            <a:lvl5pPr marL="793750" indent="0">
              <a:buFontTx/>
              <a:buNone/>
              <a:defRPr/>
            </a:lvl5pPr>
          </a:lstStyle>
          <a:p>
            <a:pPr lvl="0"/>
            <a:r>
              <a:rPr lang="en-US" dirty="0"/>
              <a:t>Company Name (Title Case)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247492" y="6038850"/>
            <a:ext cx="8134508" cy="285750"/>
          </a:xfrm>
        </p:spPr>
        <p:txBody>
          <a:bodyPr lIns="45720" tIns="45720" rIns="45720" bIns="45720"/>
          <a:lstStyle>
            <a:lvl1pPr marL="0" indent="0">
              <a:buNone/>
              <a:defRPr lang="en-US" sz="1200" smtClean="0">
                <a:solidFill>
                  <a:schemeClr val="accent5"/>
                </a:solidFill>
                <a:effectLst/>
              </a:defRPr>
            </a:lvl1pPr>
          </a:lstStyle>
          <a:p>
            <a:r>
              <a:rPr lang="en-US" sz="1200" dirty="0">
                <a:solidFill>
                  <a:srgbClr val="001C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 / Consultant Name / Consultant Name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7493" y="4114801"/>
            <a:ext cx="8134507" cy="1155643"/>
          </a:xfrm>
        </p:spPr>
        <p:txBody>
          <a:bodyPr lIns="45720" tIns="45720" rIns="45720" bIns="45720" anchor="ctr" anchorCtr="0"/>
          <a:lstStyle>
            <a:lvl1pPr>
              <a:defRPr sz="4000">
                <a:solidFill>
                  <a:schemeClr val="accent5"/>
                </a:solidFill>
              </a:defRPr>
            </a:lvl1pPr>
          </a:lstStyle>
          <a:p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1C71"/>
                </a:solidFill>
                <a:effectLst/>
                <a:uLnTx/>
                <a:uFillTx/>
                <a:latin typeface="Palatino Linotype" panose="02040502050505030304" pitchFamily="18" charset="0"/>
                <a:ea typeface="Times New Roman" panose="02020603050405020304" pitchFamily="18" charset="0"/>
                <a:cs typeface="Palatino Linotype" panose="02040502050505030304" pitchFamily="18" charset="0"/>
              </a:rPr>
              <a:t>Report Title (Title Case) </a:t>
            </a:r>
            <a:endParaRPr lang="en-US" dirty="0"/>
          </a:p>
        </p:txBody>
      </p:sp>
      <p:sp>
        <p:nvSpPr>
          <p:cNvPr id="3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4462" y="5257800"/>
            <a:ext cx="8147538" cy="76200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Sub-Title (Title Case)</a:t>
            </a:r>
          </a:p>
        </p:txBody>
      </p:sp>
    </p:spTree>
    <p:extLst>
      <p:ext uri="{BB962C8B-B14F-4D97-AF65-F5344CB8AC3E}">
        <p14:creationId xmlns:p14="http://schemas.microsoft.com/office/powerpoint/2010/main" val="3644946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_Page">
    <p:bg>
      <p:bgPr>
        <a:solidFill>
          <a:srgbClr val="22C2C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2039B7A9-1392-4472-B1B7-5D8DA0C6EE1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6979" y="6307508"/>
            <a:ext cx="529097" cy="533400"/>
          </a:xfrm>
          <a:prstGeom prst="rect">
            <a:avLst/>
          </a:prstGeom>
          <a:noFill/>
        </p:spPr>
      </p:pic>
      <p:sp>
        <p:nvSpPr>
          <p:cNvPr id="21" name="Isosceles Triangle 20"/>
          <p:cNvSpPr/>
          <p:nvPr userDrawn="1"/>
        </p:nvSpPr>
        <p:spPr>
          <a:xfrm>
            <a:off x="10249725" y="3429000"/>
            <a:ext cx="1944624" cy="3429000"/>
          </a:xfrm>
          <a:prstGeom prst="triangle">
            <a:avLst>
              <a:gd name="adj" fmla="val 100000"/>
            </a:avLst>
          </a:pr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18"/>
          <p:cNvSpPr>
            <a:spLocks noGrp="1"/>
          </p:cNvSpPr>
          <p:nvPr>
            <p:ph type="body" sz="quarter" idx="10"/>
          </p:nvPr>
        </p:nvSpPr>
        <p:spPr>
          <a:xfrm>
            <a:off x="1524000" y="2057400"/>
            <a:ext cx="9677400" cy="3429000"/>
          </a:xfrm>
        </p:spPr>
        <p:txBody>
          <a:bodyPr/>
          <a:lstStyle>
            <a:lvl1pPr marL="0" indent="0">
              <a:spcBef>
                <a:spcPts val="2400"/>
              </a:spcBef>
              <a:buClr>
                <a:schemeClr val="accent6"/>
              </a:buClr>
              <a:buFont typeface="Arial" panose="020B0604020202020204" pitchFamily="34" charset="0"/>
              <a:buNone/>
              <a:defRPr sz="2600" b="1">
                <a:solidFill>
                  <a:schemeClr val="bg1"/>
                </a:solidFill>
                <a:latin typeface="+mn-lt"/>
              </a:defRPr>
            </a:lvl1pPr>
            <a:lvl2pPr marL="233363" indent="-233363">
              <a:spcBef>
                <a:spcPts val="1200"/>
              </a:spcBef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·"/>
              <a:defRPr b="0">
                <a:solidFill>
                  <a:schemeClr val="bg1"/>
                </a:solidFill>
              </a:defRPr>
            </a:lvl2pPr>
            <a:lvl3pPr marL="538163" indent="-282575">
              <a:spcBef>
                <a:spcPts val="600"/>
              </a:spcBef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–"/>
              <a:defRPr b="0">
                <a:solidFill>
                  <a:schemeClr val="bg1"/>
                </a:solidFill>
              </a:defRPr>
            </a:lvl3pPr>
            <a:lvl4pPr marL="555625" indent="0">
              <a:spcBef>
                <a:spcPts val="600"/>
              </a:spcBef>
              <a:buNone/>
              <a:defRPr>
                <a:solidFill>
                  <a:schemeClr val="bg1"/>
                </a:solidFill>
              </a:defRPr>
            </a:lvl4pPr>
            <a:lvl5pPr marL="804863" indent="0">
              <a:spcBef>
                <a:spcPts val="600"/>
              </a:spcBef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1066800" y="685800"/>
            <a:ext cx="9982200" cy="762000"/>
          </a:xfrm>
        </p:spPr>
        <p:txBody>
          <a:bodyPr>
            <a:noAutofit/>
          </a:bodyPr>
          <a:lstStyle>
            <a:lvl1pPr marL="331788" indent="-331788">
              <a:spcBef>
                <a:spcPts val="2400"/>
              </a:spcBef>
              <a:buClr>
                <a:schemeClr val="accent2"/>
              </a:buClr>
              <a:buFont typeface="Arial" panose="020B0604020202020204" pitchFamily="34" charset="0"/>
              <a:buChar char="│"/>
              <a:defRPr sz="5400" b="0">
                <a:solidFill>
                  <a:schemeClr val="bg1"/>
                </a:solidFill>
                <a:latin typeface="+mj-lt"/>
              </a:defRPr>
            </a:lvl1pPr>
            <a:lvl2pPr marL="342900" indent="0">
              <a:spcBef>
                <a:spcPts val="1800"/>
              </a:spcBef>
              <a:buNone/>
              <a:defRPr>
                <a:solidFill>
                  <a:schemeClr val="accent1"/>
                </a:solidFill>
              </a:defRPr>
            </a:lvl2pPr>
            <a:lvl3pPr marL="600075" indent="0">
              <a:buNone/>
              <a:defRPr>
                <a:solidFill>
                  <a:schemeClr val="accent1"/>
                </a:solidFill>
              </a:defRPr>
            </a:lvl3pPr>
            <a:lvl4pPr marL="835025" indent="0">
              <a:buNone/>
              <a:defRPr>
                <a:solidFill>
                  <a:schemeClr val="accent1"/>
                </a:solidFill>
              </a:defRPr>
            </a:lvl4pPr>
            <a:lvl5pPr marL="10414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37" name="Slide Number Placeholder 7"/>
          <p:cNvSpPr txBox="1">
            <a:spLocks/>
          </p:cNvSpPr>
          <p:nvPr userDrawn="1"/>
        </p:nvSpPr>
        <p:spPr bwMode="gray">
          <a:xfrm>
            <a:off x="11626638" y="6577877"/>
            <a:ext cx="547777" cy="2254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296C8835-0D17-40BE-AF3A-B681D566BC72}" type="slidenum">
              <a:rPr lang="en-US" sz="1400" smtClean="0">
                <a:solidFill>
                  <a:schemeClr val="bg1"/>
                </a:solidFill>
              </a:rPr>
              <a:pPr/>
              <a:t>‹#›</a:t>
            </a:fld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03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 hasCustomPrompt="1"/>
          </p:nvPr>
        </p:nvSpPr>
        <p:spPr/>
        <p:txBody>
          <a:bodyPr anchor="t" anchorCtr="0"/>
          <a:lstStyle/>
          <a:p>
            <a:r>
              <a:rPr lang="en-US" dirty="0"/>
              <a:t>Heading 1 (Title Case)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236989" y="1565364"/>
            <a:ext cx="11811000" cy="48006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Add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069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anchor="t" anchorCtr="0"/>
          <a:lstStyle/>
          <a:p>
            <a:r>
              <a:rPr lang="en-US" dirty="0"/>
              <a:t>Heading 1 (Title Case)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36415" y="1565364"/>
            <a:ext cx="5791200" cy="4800600"/>
          </a:xfrm>
        </p:spPr>
        <p:txBody>
          <a:bodyPr/>
          <a:lstStyle/>
          <a:p>
            <a:pPr lvl="0"/>
            <a:r>
              <a:rPr lang="en-US" dirty="0"/>
              <a:t>Add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565364"/>
            <a:ext cx="5867400" cy="4800600"/>
          </a:xfrm>
        </p:spPr>
        <p:txBody>
          <a:bodyPr/>
          <a:lstStyle/>
          <a:p>
            <a:pPr lvl="0"/>
            <a:r>
              <a:rPr lang="en-US" dirty="0"/>
              <a:t>Add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4845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 anchor="t" anchorCtr="0"/>
          <a:lstStyle/>
          <a:p>
            <a:r>
              <a:rPr lang="en-US" dirty="0"/>
              <a:t>Heading 1 (Title Case)</a:t>
            </a:r>
          </a:p>
        </p:txBody>
      </p:sp>
    </p:spTree>
    <p:extLst>
      <p:ext uri="{BB962C8B-B14F-4D97-AF65-F5344CB8AC3E}">
        <p14:creationId xmlns:p14="http://schemas.microsoft.com/office/powerpoint/2010/main" val="2588301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5"/>
          <p:cNvGrpSpPr>
            <a:grpSpLocks noChangeAspect="1"/>
          </p:cNvGrpSpPr>
          <p:nvPr userDrawn="1"/>
        </p:nvGrpSpPr>
        <p:grpSpPr bwMode="auto">
          <a:xfrm>
            <a:off x="10744200" y="6539715"/>
            <a:ext cx="914400" cy="242870"/>
            <a:chOff x="240" y="3738"/>
            <a:chExt cx="1634" cy="434"/>
          </a:xfrm>
        </p:grpSpPr>
        <p:sp>
          <p:nvSpPr>
            <p:cNvPr id="14" name="Freeform 16"/>
            <p:cNvSpPr>
              <a:spLocks/>
            </p:cNvSpPr>
            <p:nvPr userDrawn="1"/>
          </p:nvSpPr>
          <p:spPr bwMode="auto">
            <a:xfrm>
              <a:off x="797" y="3795"/>
              <a:ext cx="256" cy="314"/>
            </a:xfrm>
            <a:custGeom>
              <a:avLst/>
              <a:gdLst>
                <a:gd name="T0" fmla="*/ 63 w 346"/>
                <a:gd name="T1" fmla="*/ 293 h 422"/>
                <a:gd name="T2" fmla="*/ 188 w 346"/>
                <a:gd name="T3" fmla="*/ 353 h 422"/>
                <a:gd name="T4" fmla="*/ 231 w 346"/>
                <a:gd name="T5" fmla="*/ 347 h 422"/>
                <a:gd name="T6" fmla="*/ 265 w 346"/>
                <a:gd name="T7" fmla="*/ 301 h 422"/>
                <a:gd name="T8" fmla="*/ 235 w 346"/>
                <a:gd name="T9" fmla="*/ 261 h 422"/>
                <a:gd name="T10" fmla="*/ 188 w 346"/>
                <a:gd name="T11" fmla="*/ 248 h 422"/>
                <a:gd name="T12" fmla="*/ 140 w 346"/>
                <a:gd name="T13" fmla="*/ 238 h 422"/>
                <a:gd name="T14" fmla="*/ 89 w 346"/>
                <a:gd name="T15" fmla="*/ 224 h 422"/>
                <a:gd name="T16" fmla="*/ 22 w 346"/>
                <a:gd name="T17" fmla="*/ 125 h 422"/>
                <a:gd name="T18" fmla="*/ 180 w 346"/>
                <a:gd name="T19" fmla="*/ 0 h 422"/>
                <a:gd name="T20" fmla="*/ 342 w 346"/>
                <a:gd name="T21" fmla="*/ 82 h 422"/>
                <a:gd name="T22" fmla="*/ 280 w 346"/>
                <a:gd name="T23" fmla="*/ 128 h 422"/>
                <a:gd name="T24" fmla="*/ 176 w 346"/>
                <a:gd name="T25" fmla="*/ 68 h 422"/>
                <a:gd name="T26" fmla="*/ 101 w 346"/>
                <a:gd name="T27" fmla="*/ 117 h 422"/>
                <a:gd name="T28" fmla="*/ 175 w 346"/>
                <a:gd name="T29" fmla="*/ 165 h 422"/>
                <a:gd name="T30" fmla="*/ 216 w 346"/>
                <a:gd name="T31" fmla="*/ 174 h 422"/>
                <a:gd name="T32" fmla="*/ 346 w 346"/>
                <a:gd name="T33" fmla="*/ 293 h 422"/>
                <a:gd name="T34" fmla="*/ 176 w 346"/>
                <a:gd name="T35" fmla="*/ 422 h 422"/>
                <a:gd name="T36" fmla="*/ 104 w 346"/>
                <a:gd name="T37" fmla="*/ 413 h 422"/>
                <a:gd name="T38" fmla="*/ 0 w 346"/>
                <a:gd name="T39" fmla="*/ 337 h 422"/>
                <a:gd name="T40" fmla="*/ 63 w 346"/>
                <a:gd name="T41" fmla="*/ 293 h 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46" h="422">
                  <a:moveTo>
                    <a:pt x="63" y="293"/>
                  </a:moveTo>
                  <a:cubicBezTo>
                    <a:pt x="73" y="307"/>
                    <a:pt x="103" y="353"/>
                    <a:pt x="188" y="353"/>
                  </a:cubicBezTo>
                  <a:cubicBezTo>
                    <a:pt x="202" y="353"/>
                    <a:pt x="217" y="352"/>
                    <a:pt x="231" y="347"/>
                  </a:cubicBezTo>
                  <a:cubicBezTo>
                    <a:pt x="260" y="335"/>
                    <a:pt x="265" y="314"/>
                    <a:pt x="265" y="301"/>
                  </a:cubicBezTo>
                  <a:cubicBezTo>
                    <a:pt x="265" y="275"/>
                    <a:pt x="247" y="266"/>
                    <a:pt x="235" y="261"/>
                  </a:cubicBezTo>
                  <a:cubicBezTo>
                    <a:pt x="226" y="257"/>
                    <a:pt x="225" y="257"/>
                    <a:pt x="188" y="248"/>
                  </a:cubicBezTo>
                  <a:cubicBezTo>
                    <a:pt x="140" y="238"/>
                    <a:pt x="140" y="238"/>
                    <a:pt x="140" y="238"/>
                  </a:cubicBezTo>
                  <a:cubicBezTo>
                    <a:pt x="114" y="232"/>
                    <a:pt x="102" y="229"/>
                    <a:pt x="89" y="224"/>
                  </a:cubicBezTo>
                  <a:cubicBezTo>
                    <a:pt x="71" y="216"/>
                    <a:pt x="22" y="192"/>
                    <a:pt x="22" y="125"/>
                  </a:cubicBezTo>
                  <a:cubicBezTo>
                    <a:pt x="22" y="49"/>
                    <a:pt x="86" y="0"/>
                    <a:pt x="180" y="0"/>
                  </a:cubicBezTo>
                  <a:cubicBezTo>
                    <a:pt x="267" y="0"/>
                    <a:pt x="313" y="43"/>
                    <a:pt x="342" y="82"/>
                  </a:cubicBezTo>
                  <a:cubicBezTo>
                    <a:pt x="280" y="128"/>
                    <a:pt x="280" y="128"/>
                    <a:pt x="280" y="128"/>
                  </a:cubicBezTo>
                  <a:cubicBezTo>
                    <a:pt x="267" y="108"/>
                    <a:pt x="241" y="68"/>
                    <a:pt x="176" y="68"/>
                  </a:cubicBezTo>
                  <a:cubicBezTo>
                    <a:pt x="136" y="68"/>
                    <a:pt x="101" y="86"/>
                    <a:pt x="101" y="117"/>
                  </a:cubicBezTo>
                  <a:cubicBezTo>
                    <a:pt x="101" y="151"/>
                    <a:pt x="138" y="158"/>
                    <a:pt x="175" y="165"/>
                  </a:cubicBezTo>
                  <a:cubicBezTo>
                    <a:pt x="216" y="174"/>
                    <a:pt x="216" y="174"/>
                    <a:pt x="216" y="174"/>
                  </a:cubicBezTo>
                  <a:cubicBezTo>
                    <a:pt x="270" y="185"/>
                    <a:pt x="346" y="207"/>
                    <a:pt x="346" y="293"/>
                  </a:cubicBezTo>
                  <a:cubicBezTo>
                    <a:pt x="346" y="385"/>
                    <a:pt x="261" y="422"/>
                    <a:pt x="176" y="422"/>
                  </a:cubicBezTo>
                  <a:cubicBezTo>
                    <a:pt x="153" y="422"/>
                    <a:pt x="128" y="420"/>
                    <a:pt x="104" y="413"/>
                  </a:cubicBezTo>
                  <a:cubicBezTo>
                    <a:pt x="77" y="405"/>
                    <a:pt x="30" y="386"/>
                    <a:pt x="0" y="337"/>
                  </a:cubicBezTo>
                  <a:lnTo>
                    <a:pt x="63" y="293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7"/>
            <p:cNvSpPr>
              <a:spLocks noEditPoints="1"/>
            </p:cNvSpPr>
            <p:nvPr userDrawn="1"/>
          </p:nvSpPr>
          <p:spPr bwMode="auto">
            <a:xfrm>
              <a:off x="1084" y="3884"/>
              <a:ext cx="211" cy="224"/>
            </a:xfrm>
            <a:custGeom>
              <a:avLst/>
              <a:gdLst>
                <a:gd name="T0" fmla="*/ 208 w 285"/>
                <a:gd name="T1" fmla="*/ 114 h 302"/>
                <a:gd name="T2" fmla="*/ 144 w 285"/>
                <a:gd name="T3" fmla="*/ 55 h 302"/>
                <a:gd name="T4" fmla="*/ 75 w 285"/>
                <a:gd name="T5" fmla="*/ 114 h 302"/>
                <a:gd name="T6" fmla="*/ 208 w 285"/>
                <a:gd name="T7" fmla="*/ 114 h 302"/>
                <a:gd name="T8" fmla="*/ 285 w 285"/>
                <a:gd name="T9" fmla="*/ 229 h 302"/>
                <a:gd name="T10" fmla="*/ 146 w 285"/>
                <a:gd name="T11" fmla="*/ 302 h 302"/>
                <a:gd name="T12" fmla="*/ 0 w 285"/>
                <a:gd name="T13" fmla="*/ 150 h 302"/>
                <a:gd name="T14" fmla="*/ 142 w 285"/>
                <a:gd name="T15" fmla="*/ 0 h 302"/>
                <a:gd name="T16" fmla="*/ 254 w 285"/>
                <a:gd name="T17" fmla="*/ 54 h 302"/>
                <a:gd name="T18" fmla="*/ 283 w 285"/>
                <a:gd name="T19" fmla="*/ 165 h 302"/>
                <a:gd name="T20" fmla="*/ 73 w 285"/>
                <a:gd name="T21" fmla="*/ 165 h 302"/>
                <a:gd name="T22" fmla="*/ 153 w 285"/>
                <a:gd name="T23" fmla="*/ 235 h 302"/>
                <a:gd name="T24" fmla="*/ 227 w 285"/>
                <a:gd name="T25" fmla="*/ 196 h 302"/>
                <a:gd name="T26" fmla="*/ 285 w 285"/>
                <a:gd name="T27" fmla="*/ 229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" h="302">
                  <a:moveTo>
                    <a:pt x="208" y="114"/>
                  </a:moveTo>
                  <a:cubicBezTo>
                    <a:pt x="202" y="70"/>
                    <a:pt x="174" y="55"/>
                    <a:pt x="144" y="55"/>
                  </a:cubicBezTo>
                  <a:cubicBezTo>
                    <a:pt x="108" y="55"/>
                    <a:pt x="83" y="76"/>
                    <a:pt x="75" y="114"/>
                  </a:cubicBezTo>
                  <a:lnTo>
                    <a:pt x="208" y="114"/>
                  </a:lnTo>
                  <a:close/>
                  <a:moveTo>
                    <a:pt x="285" y="229"/>
                  </a:moveTo>
                  <a:cubicBezTo>
                    <a:pt x="250" y="277"/>
                    <a:pt x="204" y="302"/>
                    <a:pt x="146" y="302"/>
                  </a:cubicBezTo>
                  <a:cubicBezTo>
                    <a:pt x="72" y="302"/>
                    <a:pt x="0" y="254"/>
                    <a:pt x="0" y="150"/>
                  </a:cubicBezTo>
                  <a:cubicBezTo>
                    <a:pt x="0" y="54"/>
                    <a:pt x="62" y="0"/>
                    <a:pt x="142" y="0"/>
                  </a:cubicBezTo>
                  <a:cubicBezTo>
                    <a:pt x="217" y="0"/>
                    <a:pt x="248" y="45"/>
                    <a:pt x="254" y="54"/>
                  </a:cubicBezTo>
                  <a:cubicBezTo>
                    <a:pt x="277" y="87"/>
                    <a:pt x="282" y="136"/>
                    <a:pt x="283" y="165"/>
                  </a:cubicBezTo>
                  <a:cubicBezTo>
                    <a:pt x="73" y="165"/>
                    <a:pt x="73" y="165"/>
                    <a:pt x="73" y="165"/>
                  </a:cubicBezTo>
                  <a:cubicBezTo>
                    <a:pt x="80" y="209"/>
                    <a:pt x="108" y="235"/>
                    <a:pt x="153" y="235"/>
                  </a:cubicBezTo>
                  <a:cubicBezTo>
                    <a:pt x="200" y="235"/>
                    <a:pt x="219" y="208"/>
                    <a:pt x="227" y="196"/>
                  </a:cubicBezTo>
                  <a:lnTo>
                    <a:pt x="285" y="229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 userDrawn="1"/>
          </p:nvSpPr>
          <p:spPr bwMode="auto">
            <a:xfrm>
              <a:off x="1323" y="3884"/>
              <a:ext cx="205" cy="288"/>
            </a:xfrm>
            <a:custGeom>
              <a:avLst/>
              <a:gdLst>
                <a:gd name="T0" fmla="*/ 140 w 276"/>
                <a:gd name="T1" fmla="*/ 61 h 388"/>
                <a:gd name="T2" fmla="*/ 70 w 276"/>
                <a:gd name="T3" fmla="*/ 139 h 388"/>
                <a:gd name="T4" fmla="*/ 140 w 276"/>
                <a:gd name="T5" fmla="*/ 214 h 388"/>
                <a:gd name="T6" fmla="*/ 210 w 276"/>
                <a:gd name="T7" fmla="*/ 142 h 388"/>
                <a:gd name="T8" fmla="*/ 140 w 276"/>
                <a:gd name="T9" fmla="*/ 61 h 388"/>
                <a:gd name="T10" fmla="*/ 276 w 276"/>
                <a:gd name="T11" fmla="*/ 9 h 388"/>
                <a:gd name="T12" fmla="*/ 276 w 276"/>
                <a:gd name="T13" fmla="*/ 242 h 388"/>
                <a:gd name="T14" fmla="*/ 258 w 276"/>
                <a:gd name="T15" fmla="*/ 345 h 388"/>
                <a:gd name="T16" fmla="*/ 140 w 276"/>
                <a:gd name="T17" fmla="*/ 388 h 388"/>
                <a:gd name="T18" fmla="*/ 9 w 276"/>
                <a:gd name="T19" fmla="*/ 299 h 388"/>
                <a:gd name="T20" fmla="*/ 84 w 276"/>
                <a:gd name="T21" fmla="*/ 299 h 388"/>
                <a:gd name="T22" fmla="*/ 142 w 276"/>
                <a:gd name="T23" fmla="*/ 334 h 388"/>
                <a:gd name="T24" fmla="*/ 198 w 276"/>
                <a:gd name="T25" fmla="*/ 311 h 388"/>
                <a:gd name="T26" fmla="*/ 208 w 276"/>
                <a:gd name="T27" fmla="*/ 246 h 388"/>
                <a:gd name="T28" fmla="*/ 123 w 276"/>
                <a:gd name="T29" fmla="*/ 277 h 388"/>
                <a:gd name="T30" fmla="*/ 0 w 276"/>
                <a:gd name="T31" fmla="*/ 141 h 388"/>
                <a:gd name="T32" fmla="*/ 128 w 276"/>
                <a:gd name="T33" fmla="*/ 0 h 388"/>
                <a:gd name="T34" fmla="*/ 208 w 276"/>
                <a:gd name="T35" fmla="*/ 38 h 388"/>
                <a:gd name="T36" fmla="*/ 208 w 276"/>
                <a:gd name="T37" fmla="*/ 9 h 388"/>
                <a:gd name="T38" fmla="*/ 276 w 276"/>
                <a:gd name="T39" fmla="*/ 9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76" h="388">
                  <a:moveTo>
                    <a:pt x="140" y="61"/>
                  </a:moveTo>
                  <a:cubicBezTo>
                    <a:pt x="105" y="61"/>
                    <a:pt x="70" y="84"/>
                    <a:pt x="70" y="139"/>
                  </a:cubicBezTo>
                  <a:cubicBezTo>
                    <a:pt x="70" y="188"/>
                    <a:pt x="100" y="214"/>
                    <a:pt x="140" y="214"/>
                  </a:cubicBezTo>
                  <a:cubicBezTo>
                    <a:pt x="177" y="214"/>
                    <a:pt x="210" y="194"/>
                    <a:pt x="210" y="142"/>
                  </a:cubicBezTo>
                  <a:cubicBezTo>
                    <a:pt x="211" y="96"/>
                    <a:pt x="186" y="61"/>
                    <a:pt x="140" y="61"/>
                  </a:cubicBezTo>
                  <a:moveTo>
                    <a:pt x="276" y="9"/>
                  </a:moveTo>
                  <a:cubicBezTo>
                    <a:pt x="276" y="242"/>
                    <a:pt x="276" y="242"/>
                    <a:pt x="276" y="242"/>
                  </a:cubicBezTo>
                  <a:cubicBezTo>
                    <a:pt x="276" y="298"/>
                    <a:pt x="276" y="321"/>
                    <a:pt x="258" y="345"/>
                  </a:cubicBezTo>
                  <a:cubicBezTo>
                    <a:pt x="242" y="366"/>
                    <a:pt x="207" y="388"/>
                    <a:pt x="140" y="388"/>
                  </a:cubicBezTo>
                  <a:cubicBezTo>
                    <a:pt x="38" y="388"/>
                    <a:pt x="18" y="344"/>
                    <a:pt x="9" y="299"/>
                  </a:cubicBezTo>
                  <a:cubicBezTo>
                    <a:pt x="84" y="299"/>
                    <a:pt x="84" y="299"/>
                    <a:pt x="84" y="299"/>
                  </a:cubicBezTo>
                  <a:cubicBezTo>
                    <a:pt x="89" y="315"/>
                    <a:pt x="101" y="334"/>
                    <a:pt x="142" y="334"/>
                  </a:cubicBezTo>
                  <a:cubicBezTo>
                    <a:pt x="177" y="334"/>
                    <a:pt x="192" y="320"/>
                    <a:pt x="198" y="311"/>
                  </a:cubicBezTo>
                  <a:cubicBezTo>
                    <a:pt x="208" y="297"/>
                    <a:pt x="208" y="281"/>
                    <a:pt x="208" y="246"/>
                  </a:cubicBezTo>
                  <a:cubicBezTo>
                    <a:pt x="194" y="259"/>
                    <a:pt x="164" y="277"/>
                    <a:pt x="123" y="277"/>
                  </a:cubicBezTo>
                  <a:cubicBezTo>
                    <a:pt x="56" y="277"/>
                    <a:pt x="0" y="231"/>
                    <a:pt x="0" y="141"/>
                  </a:cubicBezTo>
                  <a:cubicBezTo>
                    <a:pt x="0" y="35"/>
                    <a:pt x="75" y="0"/>
                    <a:pt x="128" y="0"/>
                  </a:cubicBezTo>
                  <a:cubicBezTo>
                    <a:pt x="179" y="0"/>
                    <a:pt x="200" y="28"/>
                    <a:pt x="208" y="38"/>
                  </a:cubicBezTo>
                  <a:cubicBezTo>
                    <a:pt x="208" y="9"/>
                    <a:pt x="208" y="9"/>
                    <a:pt x="208" y="9"/>
                  </a:cubicBezTo>
                  <a:lnTo>
                    <a:pt x="276" y="9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/>
            <p:cNvSpPr>
              <a:spLocks noEditPoints="1"/>
            </p:cNvSpPr>
            <p:nvPr userDrawn="1"/>
          </p:nvSpPr>
          <p:spPr bwMode="auto">
            <a:xfrm>
              <a:off x="1567" y="3884"/>
              <a:ext cx="200" cy="222"/>
            </a:xfrm>
            <a:custGeom>
              <a:avLst/>
              <a:gdLst>
                <a:gd name="T0" fmla="*/ 189 w 270"/>
                <a:gd name="T1" fmla="*/ 151 h 300"/>
                <a:gd name="T2" fmla="*/ 130 w 270"/>
                <a:gd name="T3" fmla="*/ 168 h 300"/>
                <a:gd name="T4" fmla="*/ 73 w 270"/>
                <a:gd name="T5" fmla="*/ 208 h 300"/>
                <a:gd name="T6" fmla="*/ 119 w 270"/>
                <a:gd name="T7" fmla="*/ 241 h 300"/>
                <a:gd name="T8" fmla="*/ 185 w 270"/>
                <a:gd name="T9" fmla="*/ 208 h 300"/>
                <a:gd name="T10" fmla="*/ 189 w 270"/>
                <a:gd name="T11" fmla="*/ 183 h 300"/>
                <a:gd name="T12" fmla="*/ 189 w 270"/>
                <a:gd name="T13" fmla="*/ 151 h 300"/>
                <a:gd name="T14" fmla="*/ 14 w 270"/>
                <a:gd name="T15" fmla="*/ 92 h 300"/>
                <a:gd name="T16" fmla="*/ 25 w 270"/>
                <a:gd name="T17" fmla="*/ 50 h 300"/>
                <a:gd name="T18" fmla="*/ 138 w 270"/>
                <a:gd name="T19" fmla="*/ 0 h 300"/>
                <a:gd name="T20" fmla="*/ 223 w 270"/>
                <a:gd name="T21" fmla="*/ 18 h 300"/>
                <a:gd name="T22" fmla="*/ 258 w 270"/>
                <a:gd name="T23" fmla="*/ 96 h 300"/>
                <a:gd name="T24" fmla="*/ 258 w 270"/>
                <a:gd name="T25" fmla="*/ 247 h 300"/>
                <a:gd name="T26" fmla="*/ 270 w 270"/>
                <a:gd name="T27" fmla="*/ 293 h 300"/>
                <a:gd name="T28" fmla="*/ 189 w 270"/>
                <a:gd name="T29" fmla="*/ 293 h 300"/>
                <a:gd name="T30" fmla="*/ 188 w 270"/>
                <a:gd name="T31" fmla="*/ 271 h 300"/>
                <a:gd name="T32" fmla="*/ 103 w 270"/>
                <a:gd name="T33" fmla="*/ 300 h 300"/>
                <a:gd name="T34" fmla="*/ 0 w 270"/>
                <a:gd name="T35" fmla="*/ 211 h 300"/>
                <a:gd name="T36" fmla="*/ 10 w 270"/>
                <a:gd name="T37" fmla="*/ 172 h 300"/>
                <a:gd name="T38" fmla="*/ 101 w 270"/>
                <a:gd name="T39" fmla="*/ 117 h 300"/>
                <a:gd name="T40" fmla="*/ 189 w 270"/>
                <a:gd name="T41" fmla="*/ 96 h 300"/>
                <a:gd name="T42" fmla="*/ 141 w 270"/>
                <a:gd name="T43" fmla="*/ 53 h 300"/>
                <a:gd name="T44" fmla="*/ 90 w 270"/>
                <a:gd name="T45" fmla="*/ 71 h 300"/>
                <a:gd name="T46" fmla="*/ 83 w 270"/>
                <a:gd name="T47" fmla="*/ 96 h 300"/>
                <a:gd name="T48" fmla="*/ 14 w 270"/>
                <a:gd name="T49" fmla="*/ 9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70" h="300">
                  <a:moveTo>
                    <a:pt x="189" y="151"/>
                  </a:moveTo>
                  <a:cubicBezTo>
                    <a:pt x="176" y="158"/>
                    <a:pt x="160" y="163"/>
                    <a:pt x="130" y="168"/>
                  </a:cubicBezTo>
                  <a:cubicBezTo>
                    <a:pt x="105" y="172"/>
                    <a:pt x="73" y="178"/>
                    <a:pt x="73" y="208"/>
                  </a:cubicBezTo>
                  <a:cubicBezTo>
                    <a:pt x="73" y="230"/>
                    <a:pt x="91" y="241"/>
                    <a:pt x="119" y="241"/>
                  </a:cubicBezTo>
                  <a:cubicBezTo>
                    <a:pt x="153" y="241"/>
                    <a:pt x="178" y="225"/>
                    <a:pt x="185" y="208"/>
                  </a:cubicBezTo>
                  <a:cubicBezTo>
                    <a:pt x="189" y="200"/>
                    <a:pt x="189" y="191"/>
                    <a:pt x="189" y="183"/>
                  </a:cubicBezTo>
                  <a:lnTo>
                    <a:pt x="189" y="151"/>
                  </a:lnTo>
                  <a:close/>
                  <a:moveTo>
                    <a:pt x="14" y="92"/>
                  </a:moveTo>
                  <a:cubicBezTo>
                    <a:pt x="15" y="78"/>
                    <a:pt x="16" y="66"/>
                    <a:pt x="25" y="50"/>
                  </a:cubicBezTo>
                  <a:cubicBezTo>
                    <a:pt x="52" y="0"/>
                    <a:pt x="120" y="0"/>
                    <a:pt x="138" y="0"/>
                  </a:cubicBezTo>
                  <a:cubicBezTo>
                    <a:pt x="165" y="0"/>
                    <a:pt x="198" y="4"/>
                    <a:pt x="223" y="18"/>
                  </a:cubicBezTo>
                  <a:cubicBezTo>
                    <a:pt x="257" y="39"/>
                    <a:pt x="258" y="66"/>
                    <a:pt x="258" y="96"/>
                  </a:cubicBezTo>
                  <a:cubicBezTo>
                    <a:pt x="258" y="247"/>
                    <a:pt x="258" y="247"/>
                    <a:pt x="258" y="247"/>
                  </a:cubicBezTo>
                  <a:cubicBezTo>
                    <a:pt x="258" y="269"/>
                    <a:pt x="258" y="276"/>
                    <a:pt x="270" y="293"/>
                  </a:cubicBezTo>
                  <a:cubicBezTo>
                    <a:pt x="189" y="293"/>
                    <a:pt x="189" y="293"/>
                    <a:pt x="189" y="293"/>
                  </a:cubicBezTo>
                  <a:cubicBezTo>
                    <a:pt x="189" y="286"/>
                    <a:pt x="188" y="275"/>
                    <a:pt x="188" y="271"/>
                  </a:cubicBezTo>
                  <a:cubicBezTo>
                    <a:pt x="173" y="283"/>
                    <a:pt x="143" y="300"/>
                    <a:pt x="103" y="300"/>
                  </a:cubicBezTo>
                  <a:cubicBezTo>
                    <a:pt x="39" y="300"/>
                    <a:pt x="0" y="260"/>
                    <a:pt x="0" y="211"/>
                  </a:cubicBezTo>
                  <a:cubicBezTo>
                    <a:pt x="0" y="197"/>
                    <a:pt x="4" y="184"/>
                    <a:pt x="10" y="172"/>
                  </a:cubicBezTo>
                  <a:cubicBezTo>
                    <a:pt x="30" y="132"/>
                    <a:pt x="74" y="122"/>
                    <a:pt x="101" y="117"/>
                  </a:cubicBezTo>
                  <a:cubicBezTo>
                    <a:pt x="160" y="105"/>
                    <a:pt x="164" y="104"/>
                    <a:pt x="189" y="96"/>
                  </a:cubicBezTo>
                  <a:cubicBezTo>
                    <a:pt x="189" y="82"/>
                    <a:pt x="188" y="53"/>
                    <a:pt x="141" y="53"/>
                  </a:cubicBezTo>
                  <a:cubicBezTo>
                    <a:pt x="112" y="53"/>
                    <a:pt x="97" y="62"/>
                    <a:pt x="90" y="71"/>
                  </a:cubicBezTo>
                  <a:cubicBezTo>
                    <a:pt x="83" y="80"/>
                    <a:pt x="83" y="88"/>
                    <a:pt x="83" y="96"/>
                  </a:cubicBezTo>
                  <a:lnTo>
                    <a:pt x="14" y="92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20"/>
            <p:cNvSpPr>
              <a:spLocks noChangeArrowheads="1"/>
            </p:cNvSpPr>
            <p:nvPr userDrawn="1"/>
          </p:nvSpPr>
          <p:spPr bwMode="auto">
            <a:xfrm>
              <a:off x="1823" y="3804"/>
              <a:ext cx="51" cy="297"/>
            </a:xfrm>
            <a:prstGeom prst="rect">
              <a:avLst/>
            </a:pr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/>
            </p:cNvSpPr>
            <p:nvPr userDrawn="1"/>
          </p:nvSpPr>
          <p:spPr bwMode="auto">
            <a:xfrm>
              <a:off x="490" y="3955"/>
              <a:ext cx="250" cy="217"/>
            </a:xfrm>
            <a:custGeom>
              <a:avLst/>
              <a:gdLst>
                <a:gd name="T0" fmla="*/ 125 w 250"/>
                <a:gd name="T1" fmla="*/ 217 h 217"/>
                <a:gd name="T2" fmla="*/ 108 w 250"/>
                <a:gd name="T3" fmla="*/ 62 h 217"/>
                <a:gd name="T4" fmla="*/ 250 w 250"/>
                <a:gd name="T5" fmla="*/ 0 h 217"/>
                <a:gd name="T6" fmla="*/ 0 w 250"/>
                <a:gd name="T7" fmla="*/ 0 h 217"/>
                <a:gd name="T8" fmla="*/ 125 w 250"/>
                <a:gd name="T9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125" y="217"/>
                  </a:moveTo>
                  <a:lnTo>
                    <a:pt x="108" y="62"/>
                  </a:lnTo>
                  <a:lnTo>
                    <a:pt x="250" y="0"/>
                  </a:lnTo>
                  <a:lnTo>
                    <a:pt x="0" y="0"/>
                  </a:lnTo>
                  <a:lnTo>
                    <a:pt x="125" y="217"/>
                  </a:lnTo>
                  <a:close/>
                </a:path>
              </a:pathLst>
            </a:custGeom>
            <a:solidFill>
              <a:srgbClr val="3AC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/>
            <p:cNvSpPr>
              <a:spLocks/>
            </p:cNvSpPr>
            <p:nvPr userDrawn="1"/>
          </p:nvSpPr>
          <p:spPr bwMode="auto">
            <a:xfrm>
              <a:off x="365" y="3738"/>
              <a:ext cx="250" cy="217"/>
            </a:xfrm>
            <a:custGeom>
              <a:avLst/>
              <a:gdLst>
                <a:gd name="T0" fmla="*/ 250 w 250"/>
                <a:gd name="T1" fmla="*/ 0 h 217"/>
                <a:gd name="T2" fmla="*/ 125 w 250"/>
                <a:gd name="T3" fmla="*/ 92 h 217"/>
                <a:gd name="T4" fmla="*/ 0 w 250"/>
                <a:gd name="T5" fmla="*/ 0 h 217"/>
                <a:gd name="T6" fmla="*/ 125 w 250"/>
                <a:gd name="T7" fmla="*/ 217 h 217"/>
                <a:gd name="T8" fmla="*/ 250 w 250"/>
                <a:gd name="T9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250" y="0"/>
                  </a:moveTo>
                  <a:lnTo>
                    <a:pt x="125" y="92"/>
                  </a:lnTo>
                  <a:lnTo>
                    <a:pt x="0" y="0"/>
                  </a:lnTo>
                  <a:lnTo>
                    <a:pt x="125" y="217"/>
                  </a:lnTo>
                  <a:lnTo>
                    <a:pt x="250" y="0"/>
                  </a:lnTo>
                  <a:close/>
                </a:path>
              </a:pathLst>
            </a:custGeom>
            <a:solidFill>
              <a:srgbClr val="3AC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/>
            </p:cNvSpPr>
            <p:nvPr userDrawn="1"/>
          </p:nvSpPr>
          <p:spPr bwMode="auto">
            <a:xfrm>
              <a:off x="240" y="3955"/>
              <a:ext cx="250" cy="217"/>
            </a:xfrm>
            <a:custGeom>
              <a:avLst/>
              <a:gdLst>
                <a:gd name="T0" fmla="*/ 125 w 250"/>
                <a:gd name="T1" fmla="*/ 217 h 217"/>
                <a:gd name="T2" fmla="*/ 141 w 250"/>
                <a:gd name="T3" fmla="*/ 62 h 217"/>
                <a:gd name="T4" fmla="*/ 0 w 250"/>
                <a:gd name="T5" fmla="*/ 0 h 217"/>
                <a:gd name="T6" fmla="*/ 250 w 250"/>
                <a:gd name="T7" fmla="*/ 0 h 217"/>
                <a:gd name="T8" fmla="*/ 125 w 250"/>
                <a:gd name="T9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125" y="217"/>
                  </a:moveTo>
                  <a:lnTo>
                    <a:pt x="141" y="62"/>
                  </a:lnTo>
                  <a:lnTo>
                    <a:pt x="0" y="0"/>
                  </a:lnTo>
                  <a:lnTo>
                    <a:pt x="250" y="0"/>
                  </a:lnTo>
                  <a:lnTo>
                    <a:pt x="125" y="217"/>
                  </a:lnTo>
                  <a:close/>
                </a:path>
              </a:pathLst>
            </a:custGeom>
            <a:solidFill>
              <a:srgbClr val="3AC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" name="Slide Number Placeholder 7"/>
          <p:cNvSpPr txBox="1">
            <a:spLocks/>
          </p:cNvSpPr>
          <p:nvPr userDrawn="1"/>
        </p:nvSpPr>
        <p:spPr bwMode="gray">
          <a:xfrm>
            <a:off x="11626638" y="6577877"/>
            <a:ext cx="547777" cy="2254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296C8835-0D17-40BE-AF3A-B681D566BC72}" type="slidenum">
              <a:rPr lang="en-US" sz="1400" smtClean="0">
                <a:solidFill>
                  <a:schemeClr val="tx1"/>
                </a:solidFill>
              </a:rPr>
              <a:pPr/>
              <a:t>‹#›</a:t>
            </a:fld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49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 hasCustomPrompt="1"/>
          </p:nvPr>
        </p:nvSpPr>
        <p:spPr/>
        <p:txBody>
          <a:bodyPr anchor="t" anchorCtr="0"/>
          <a:lstStyle/>
          <a:p>
            <a:r>
              <a:rPr lang="en-US" dirty="0"/>
              <a:t>Heading 1 (Title Case)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1565365"/>
            <a:ext cx="11811000" cy="47244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Add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2425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Two Cont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Heading 1 (Title Case)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1565363"/>
            <a:ext cx="5788152" cy="48172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marL="290513" lvl="0" indent="-290513">
              <a:spcBef>
                <a:spcPts val="1800"/>
              </a:spcBef>
              <a:buClr>
                <a:schemeClr val="accent1"/>
              </a:buClr>
              <a:buFont typeface="Symbol" panose="05050102010706020507" pitchFamily="18" charset="2"/>
              <a:buChar char="·"/>
            </a:pPr>
            <a:r>
              <a:rPr lang="en-US" dirty="0"/>
              <a:t>Add text here</a:t>
            </a:r>
          </a:p>
          <a:p>
            <a:pPr lvl="1" indent="-276225">
              <a:spcBef>
                <a:spcPts val="900"/>
              </a:spcBef>
              <a:buClr>
                <a:schemeClr val="accent1"/>
              </a:buClr>
              <a:buChar char="–"/>
            </a:pPr>
            <a:r>
              <a:rPr lang="en-US" dirty="0"/>
              <a:t>Second level</a:t>
            </a:r>
          </a:p>
          <a:p>
            <a:pPr marL="823913" lvl="2" indent="-223838">
              <a:spcBef>
                <a:spcPts val="600"/>
              </a:spcBef>
              <a:buClr>
                <a:schemeClr val="accent1"/>
              </a:buClr>
            </a:pPr>
            <a:r>
              <a:rPr lang="en-US" dirty="0"/>
              <a:t>Third level</a:t>
            </a:r>
          </a:p>
          <a:p>
            <a:pPr marL="1041400" lvl="3" indent="-206375">
              <a:spcBef>
                <a:spcPts val="600"/>
              </a:spcBef>
              <a:buClr>
                <a:schemeClr val="accent1"/>
              </a:buClr>
              <a:buChar char="−"/>
            </a:pPr>
            <a:r>
              <a:rPr lang="en-US" dirty="0"/>
              <a:t>Fourth level</a:t>
            </a:r>
          </a:p>
          <a:p>
            <a:pPr marL="1223963" lvl="4" indent="-182563">
              <a:spcBef>
                <a:spcPts val="600"/>
              </a:spcBef>
              <a:buClr>
                <a:schemeClr val="accent1"/>
              </a:buClr>
              <a:buChar char="›"/>
            </a:pPr>
            <a:r>
              <a:rPr lang="en-US" dirty="0"/>
              <a:t>Fifth level</a:t>
            </a:r>
          </a:p>
        </p:txBody>
      </p:sp>
      <p:sp>
        <p:nvSpPr>
          <p:cNvPr id="2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6172200" y="1565363"/>
            <a:ext cx="5870448" cy="48172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marL="290513" lvl="0" indent="-290513">
              <a:spcBef>
                <a:spcPts val="1800"/>
              </a:spcBef>
              <a:buClr>
                <a:schemeClr val="accent1"/>
              </a:buClr>
              <a:buFont typeface="Symbol" panose="05050102010706020507" pitchFamily="18" charset="2"/>
              <a:buChar char="·"/>
            </a:pPr>
            <a:r>
              <a:rPr lang="en-US" dirty="0"/>
              <a:t>Add text here</a:t>
            </a:r>
          </a:p>
          <a:p>
            <a:pPr lvl="1" indent="-276225">
              <a:spcBef>
                <a:spcPts val="900"/>
              </a:spcBef>
              <a:buClr>
                <a:schemeClr val="accent1"/>
              </a:buClr>
              <a:buChar char="–"/>
            </a:pPr>
            <a:r>
              <a:rPr lang="en-US" dirty="0"/>
              <a:t>Second level</a:t>
            </a:r>
          </a:p>
          <a:p>
            <a:pPr marL="823913" lvl="2" indent="-223838">
              <a:spcBef>
                <a:spcPts val="600"/>
              </a:spcBef>
              <a:buClr>
                <a:schemeClr val="accent1"/>
              </a:buClr>
            </a:pPr>
            <a:r>
              <a:rPr lang="en-US" dirty="0"/>
              <a:t>Third level</a:t>
            </a:r>
          </a:p>
          <a:p>
            <a:pPr marL="1041400" lvl="3" indent="-206375">
              <a:spcBef>
                <a:spcPts val="600"/>
              </a:spcBef>
              <a:buClr>
                <a:schemeClr val="accent1"/>
              </a:buClr>
              <a:buChar char="−"/>
            </a:pPr>
            <a:r>
              <a:rPr lang="en-US" dirty="0"/>
              <a:t>Fourth level</a:t>
            </a:r>
          </a:p>
          <a:p>
            <a:pPr marL="1223963" lvl="4" indent="-182563">
              <a:spcBef>
                <a:spcPts val="600"/>
              </a:spcBef>
              <a:buClr>
                <a:schemeClr val="accent1"/>
              </a:buClr>
              <a:buChar char="›"/>
            </a:pPr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8845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118110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Heading 1 (Title Case)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0702" y="1565364"/>
            <a:ext cx="11798898" cy="487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Add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 flipH="1">
            <a:off x="30822" y="31261"/>
            <a:ext cx="12129916" cy="0"/>
          </a:xfrm>
          <a:prstGeom prst="line">
            <a:avLst/>
          </a:prstGeom>
          <a:ln w="76200" cap="sq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 flipH="1">
            <a:off x="31042" y="0"/>
            <a:ext cx="12129916" cy="0"/>
          </a:xfrm>
          <a:prstGeom prst="line">
            <a:avLst/>
          </a:prstGeom>
          <a:ln w="76200" cap="sq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Slide Number Placeholder 7"/>
          <p:cNvSpPr txBox="1">
            <a:spLocks/>
          </p:cNvSpPr>
          <p:nvPr userDrawn="1"/>
        </p:nvSpPr>
        <p:spPr bwMode="gray">
          <a:xfrm>
            <a:off x="11626638" y="6577877"/>
            <a:ext cx="547777" cy="2254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296C8835-0D17-40BE-AF3A-B681D566BC72}" type="slidenum">
              <a:rPr lang="en-US" sz="1400" smtClean="0">
                <a:solidFill>
                  <a:schemeClr val="tx1"/>
                </a:solidFill>
              </a:rPr>
              <a:pPr/>
              <a:t>‹#›</a:t>
            </a:fld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2039B7A9-1392-4472-B1B7-5D8DA0C6EE1C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6979" y="6307508"/>
            <a:ext cx="529097" cy="533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93444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51" r:id="rId3"/>
    <p:sldLayoutId id="2147483650" r:id="rId4"/>
    <p:sldLayoutId id="2147483652" r:id="rId5"/>
    <p:sldLayoutId id="2147483653" r:id="rId6"/>
    <p:sldLayoutId id="2147483655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0513" indent="-290513" algn="l" defTabSz="914400" rtl="0" eaLnBrk="1" latinLnBrk="0" hangingPunct="1">
        <a:lnSpc>
          <a:spcPct val="90000"/>
        </a:lnSpc>
        <a:spcBef>
          <a:spcPts val="1800"/>
        </a:spcBef>
        <a:buClr>
          <a:schemeClr val="accent5"/>
        </a:buClr>
        <a:buFont typeface="Symbol" panose="05050102010706020507" pitchFamily="18" charset="2"/>
        <a:buChar char="·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61938" algn="l" defTabSz="914400" rtl="0" eaLnBrk="1" latinLnBrk="0" hangingPunct="1">
        <a:lnSpc>
          <a:spcPct val="90000"/>
        </a:lnSpc>
        <a:spcBef>
          <a:spcPts val="900"/>
        </a:spcBef>
        <a:buClr>
          <a:schemeClr val="accent5"/>
        </a:buClr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3913" indent="-223838" algn="l" defTabSz="914400" rtl="0" eaLnBrk="1" latinLnBrk="0" hangingPunct="1">
        <a:lnSpc>
          <a:spcPct val="90000"/>
        </a:lnSpc>
        <a:spcBef>
          <a:spcPts val="600"/>
        </a:spcBef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41400" indent="-206375" algn="l" defTabSz="914400" rtl="0" eaLnBrk="1" latinLnBrk="0" hangingPunct="1">
        <a:lnSpc>
          <a:spcPct val="90000"/>
        </a:lnSpc>
        <a:spcBef>
          <a:spcPts val="600"/>
        </a:spcBef>
        <a:buClr>
          <a:schemeClr val="accent5"/>
        </a:buClr>
        <a:buFont typeface="Arial" panose="020B0604020202020204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23963" indent="-182563" algn="l" defTabSz="914400" rtl="0" eaLnBrk="1" latinLnBrk="0" hangingPunct="1">
        <a:lnSpc>
          <a:spcPct val="90000"/>
        </a:lnSpc>
        <a:spcBef>
          <a:spcPts val="600"/>
        </a:spcBef>
        <a:buClr>
          <a:schemeClr val="accent5"/>
        </a:buClr>
        <a:buFont typeface="Arial" panose="020B0604020202020204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4" userDrawn="1">
          <p15:clr>
            <a:srgbClr val="F26B43"/>
          </p15:clr>
        </p15:guide>
        <p15:guide id="2" pos="14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/>
          <p:cNvCxnSpPr/>
          <p:nvPr userDrawn="1"/>
        </p:nvCxnSpPr>
        <p:spPr>
          <a:xfrm flipH="1">
            <a:off x="31042" y="0"/>
            <a:ext cx="12129916" cy="0"/>
          </a:xfrm>
          <a:prstGeom prst="line">
            <a:avLst/>
          </a:prstGeom>
          <a:ln w="76200" cap="sq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228600" y="229779"/>
            <a:ext cx="118110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Heading 1 (Title Case)</a:t>
            </a:r>
          </a:p>
        </p:txBody>
      </p:sp>
      <p:grpSp>
        <p:nvGrpSpPr>
          <p:cNvPr id="17" name="Group 15"/>
          <p:cNvGrpSpPr>
            <a:grpSpLocks noChangeAspect="1"/>
          </p:cNvGrpSpPr>
          <p:nvPr userDrawn="1"/>
        </p:nvGrpSpPr>
        <p:grpSpPr bwMode="auto">
          <a:xfrm>
            <a:off x="10744200" y="6539715"/>
            <a:ext cx="914400" cy="242870"/>
            <a:chOff x="240" y="3738"/>
            <a:chExt cx="1634" cy="434"/>
          </a:xfrm>
          <a:solidFill>
            <a:schemeClr val="bg1"/>
          </a:solidFill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797" y="3795"/>
              <a:ext cx="256" cy="314"/>
            </a:xfrm>
            <a:custGeom>
              <a:avLst/>
              <a:gdLst>
                <a:gd name="T0" fmla="*/ 63 w 346"/>
                <a:gd name="T1" fmla="*/ 293 h 422"/>
                <a:gd name="T2" fmla="*/ 188 w 346"/>
                <a:gd name="T3" fmla="*/ 353 h 422"/>
                <a:gd name="T4" fmla="*/ 231 w 346"/>
                <a:gd name="T5" fmla="*/ 347 h 422"/>
                <a:gd name="T6" fmla="*/ 265 w 346"/>
                <a:gd name="T7" fmla="*/ 301 h 422"/>
                <a:gd name="T8" fmla="*/ 235 w 346"/>
                <a:gd name="T9" fmla="*/ 261 h 422"/>
                <a:gd name="T10" fmla="*/ 188 w 346"/>
                <a:gd name="T11" fmla="*/ 248 h 422"/>
                <a:gd name="T12" fmla="*/ 140 w 346"/>
                <a:gd name="T13" fmla="*/ 238 h 422"/>
                <a:gd name="T14" fmla="*/ 89 w 346"/>
                <a:gd name="T15" fmla="*/ 224 h 422"/>
                <a:gd name="T16" fmla="*/ 22 w 346"/>
                <a:gd name="T17" fmla="*/ 125 h 422"/>
                <a:gd name="T18" fmla="*/ 180 w 346"/>
                <a:gd name="T19" fmla="*/ 0 h 422"/>
                <a:gd name="T20" fmla="*/ 342 w 346"/>
                <a:gd name="T21" fmla="*/ 82 h 422"/>
                <a:gd name="T22" fmla="*/ 280 w 346"/>
                <a:gd name="T23" fmla="*/ 128 h 422"/>
                <a:gd name="T24" fmla="*/ 176 w 346"/>
                <a:gd name="T25" fmla="*/ 68 h 422"/>
                <a:gd name="T26" fmla="*/ 101 w 346"/>
                <a:gd name="T27" fmla="*/ 117 h 422"/>
                <a:gd name="T28" fmla="*/ 175 w 346"/>
                <a:gd name="T29" fmla="*/ 165 h 422"/>
                <a:gd name="T30" fmla="*/ 216 w 346"/>
                <a:gd name="T31" fmla="*/ 174 h 422"/>
                <a:gd name="T32" fmla="*/ 346 w 346"/>
                <a:gd name="T33" fmla="*/ 293 h 422"/>
                <a:gd name="T34" fmla="*/ 176 w 346"/>
                <a:gd name="T35" fmla="*/ 422 h 422"/>
                <a:gd name="T36" fmla="*/ 104 w 346"/>
                <a:gd name="T37" fmla="*/ 413 h 422"/>
                <a:gd name="T38" fmla="*/ 0 w 346"/>
                <a:gd name="T39" fmla="*/ 337 h 422"/>
                <a:gd name="T40" fmla="*/ 63 w 346"/>
                <a:gd name="T41" fmla="*/ 293 h 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46" h="422">
                  <a:moveTo>
                    <a:pt x="63" y="293"/>
                  </a:moveTo>
                  <a:cubicBezTo>
                    <a:pt x="73" y="307"/>
                    <a:pt x="103" y="353"/>
                    <a:pt x="188" y="353"/>
                  </a:cubicBezTo>
                  <a:cubicBezTo>
                    <a:pt x="202" y="353"/>
                    <a:pt x="217" y="352"/>
                    <a:pt x="231" y="347"/>
                  </a:cubicBezTo>
                  <a:cubicBezTo>
                    <a:pt x="260" y="335"/>
                    <a:pt x="265" y="314"/>
                    <a:pt x="265" y="301"/>
                  </a:cubicBezTo>
                  <a:cubicBezTo>
                    <a:pt x="265" y="275"/>
                    <a:pt x="247" y="266"/>
                    <a:pt x="235" y="261"/>
                  </a:cubicBezTo>
                  <a:cubicBezTo>
                    <a:pt x="226" y="257"/>
                    <a:pt x="225" y="257"/>
                    <a:pt x="188" y="248"/>
                  </a:cubicBezTo>
                  <a:cubicBezTo>
                    <a:pt x="140" y="238"/>
                    <a:pt x="140" y="238"/>
                    <a:pt x="140" y="238"/>
                  </a:cubicBezTo>
                  <a:cubicBezTo>
                    <a:pt x="114" y="232"/>
                    <a:pt x="102" y="229"/>
                    <a:pt x="89" y="224"/>
                  </a:cubicBezTo>
                  <a:cubicBezTo>
                    <a:pt x="71" y="216"/>
                    <a:pt x="22" y="192"/>
                    <a:pt x="22" y="125"/>
                  </a:cubicBezTo>
                  <a:cubicBezTo>
                    <a:pt x="22" y="49"/>
                    <a:pt x="86" y="0"/>
                    <a:pt x="180" y="0"/>
                  </a:cubicBezTo>
                  <a:cubicBezTo>
                    <a:pt x="267" y="0"/>
                    <a:pt x="313" y="43"/>
                    <a:pt x="342" y="82"/>
                  </a:cubicBezTo>
                  <a:cubicBezTo>
                    <a:pt x="280" y="128"/>
                    <a:pt x="280" y="128"/>
                    <a:pt x="280" y="128"/>
                  </a:cubicBezTo>
                  <a:cubicBezTo>
                    <a:pt x="267" y="108"/>
                    <a:pt x="241" y="68"/>
                    <a:pt x="176" y="68"/>
                  </a:cubicBezTo>
                  <a:cubicBezTo>
                    <a:pt x="136" y="68"/>
                    <a:pt x="101" y="86"/>
                    <a:pt x="101" y="117"/>
                  </a:cubicBezTo>
                  <a:cubicBezTo>
                    <a:pt x="101" y="151"/>
                    <a:pt x="138" y="158"/>
                    <a:pt x="175" y="165"/>
                  </a:cubicBezTo>
                  <a:cubicBezTo>
                    <a:pt x="216" y="174"/>
                    <a:pt x="216" y="174"/>
                    <a:pt x="216" y="174"/>
                  </a:cubicBezTo>
                  <a:cubicBezTo>
                    <a:pt x="270" y="185"/>
                    <a:pt x="346" y="207"/>
                    <a:pt x="346" y="293"/>
                  </a:cubicBezTo>
                  <a:cubicBezTo>
                    <a:pt x="346" y="385"/>
                    <a:pt x="261" y="422"/>
                    <a:pt x="176" y="422"/>
                  </a:cubicBezTo>
                  <a:cubicBezTo>
                    <a:pt x="153" y="422"/>
                    <a:pt x="128" y="420"/>
                    <a:pt x="104" y="413"/>
                  </a:cubicBezTo>
                  <a:cubicBezTo>
                    <a:pt x="77" y="405"/>
                    <a:pt x="30" y="386"/>
                    <a:pt x="0" y="337"/>
                  </a:cubicBezTo>
                  <a:lnTo>
                    <a:pt x="63" y="2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 noEditPoints="1"/>
            </p:cNvSpPr>
            <p:nvPr userDrawn="1"/>
          </p:nvSpPr>
          <p:spPr bwMode="auto">
            <a:xfrm>
              <a:off x="1084" y="3884"/>
              <a:ext cx="211" cy="224"/>
            </a:xfrm>
            <a:custGeom>
              <a:avLst/>
              <a:gdLst>
                <a:gd name="T0" fmla="*/ 208 w 285"/>
                <a:gd name="T1" fmla="*/ 114 h 302"/>
                <a:gd name="T2" fmla="*/ 144 w 285"/>
                <a:gd name="T3" fmla="*/ 55 h 302"/>
                <a:gd name="T4" fmla="*/ 75 w 285"/>
                <a:gd name="T5" fmla="*/ 114 h 302"/>
                <a:gd name="T6" fmla="*/ 208 w 285"/>
                <a:gd name="T7" fmla="*/ 114 h 302"/>
                <a:gd name="T8" fmla="*/ 285 w 285"/>
                <a:gd name="T9" fmla="*/ 229 h 302"/>
                <a:gd name="T10" fmla="*/ 146 w 285"/>
                <a:gd name="T11" fmla="*/ 302 h 302"/>
                <a:gd name="T12" fmla="*/ 0 w 285"/>
                <a:gd name="T13" fmla="*/ 150 h 302"/>
                <a:gd name="T14" fmla="*/ 142 w 285"/>
                <a:gd name="T15" fmla="*/ 0 h 302"/>
                <a:gd name="T16" fmla="*/ 254 w 285"/>
                <a:gd name="T17" fmla="*/ 54 h 302"/>
                <a:gd name="T18" fmla="*/ 283 w 285"/>
                <a:gd name="T19" fmla="*/ 165 h 302"/>
                <a:gd name="T20" fmla="*/ 73 w 285"/>
                <a:gd name="T21" fmla="*/ 165 h 302"/>
                <a:gd name="T22" fmla="*/ 153 w 285"/>
                <a:gd name="T23" fmla="*/ 235 h 302"/>
                <a:gd name="T24" fmla="*/ 227 w 285"/>
                <a:gd name="T25" fmla="*/ 196 h 302"/>
                <a:gd name="T26" fmla="*/ 285 w 285"/>
                <a:gd name="T27" fmla="*/ 229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" h="302">
                  <a:moveTo>
                    <a:pt x="208" y="114"/>
                  </a:moveTo>
                  <a:cubicBezTo>
                    <a:pt x="202" y="70"/>
                    <a:pt x="174" y="55"/>
                    <a:pt x="144" y="55"/>
                  </a:cubicBezTo>
                  <a:cubicBezTo>
                    <a:pt x="108" y="55"/>
                    <a:pt x="83" y="76"/>
                    <a:pt x="75" y="114"/>
                  </a:cubicBezTo>
                  <a:lnTo>
                    <a:pt x="208" y="114"/>
                  </a:lnTo>
                  <a:close/>
                  <a:moveTo>
                    <a:pt x="285" y="229"/>
                  </a:moveTo>
                  <a:cubicBezTo>
                    <a:pt x="250" y="277"/>
                    <a:pt x="204" y="302"/>
                    <a:pt x="146" y="302"/>
                  </a:cubicBezTo>
                  <a:cubicBezTo>
                    <a:pt x="72" y="302"/>
                    <a:pt x="0" y="254"/>
                    <a:pt x="0" y="150"/>
                  </a:cubicBezTo>
                  <a:cubicBezTo>
                    <a:pt x="0" y="54"/>
                    <a:pt x="62" y="0"/>
                    <a:pt x="142" y="0"/>
                  </a:cubicBezTo>
                  <a:cubicBezTo>
                    <a:pt x="217" y="0"/>
                    <a:pt x="248" y="45"/>
                    <a:pt x="254" y="54"/>
                  </a:cubicBezTo>
                  <a:cubicBezTo>
                    <a:pt x="277" y="87"/>
                    <a:pt x="282" y="136"/>
                    <a:pt x="283" y="165"/>
                  </a:cubicBezTo>
                  <a:cubicBezTo>
                    <a:pt x="73" y="165"/>
                    <a:pt x="73" y="165"/>
                    <a:pt x="73" y="165"/>
                  </a:cubicBezTo>
                  <a:cubicBezTo>
                    <a:pt x="80" y="209"/>
                    <a:pt x="108" y="235"/>
                    <a:pt x="153" y="235"/>
                  </a:cubicBezTo>
                  <a:cubicBezTo>
                    <a:pt x="200" y="235"/>
                    <a:pt x="219" y="208"/>
                    <a:pt x="227" y="196"/>
                  </a:cubicBezTo>
                  <a:lnTo>
                    <a:pt x="285" y="2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 noEditPoints="1"/>
            </p:cNvSpPr>
            <p:nvPr userDrawn="1"/>
          </p:nvSpPr>
          <p:spPr bwMode="auto">
            <a:xfrm>
              <a:off x="1323" y="3884"/>
              <a:ext cx="205" cy="288"/>
            </a:xfrm>
            <a:custGeom>
              <a:avLst/>
              <a:gdLst>
                <a:gd name="T0" fmla="*/ 140 w 276"/>
                <a:gd name="T1" fmla="*/ 61 h 388"/>
                <a:gd name="T2" fmla="*/ 70 w 276"/>
                <a:gd name="T3" fmla="*/ 139 h 388"/>
                <a:gd name="T4" fmla="*/ 140 w 276"/>
                <a:gd name="T5" fmla="*/ 214 h 388"/>
                <a:gd name="T6" fmla="*/ 210 w 276"/>
                <a:gd name="T7" fmla="*/ 142 h 388"/>
                <a:gd name="T8" fmla="*/ 140 w 276"/>
                <a:gd name="T9" fmla="*/ 61 h 388"/>
                <a:gd name="T10" fmla="*/ 276 w 276"/>
                <a:gd name="T11" fmla="*/ 9 h 388"/>
                <a:gd name="T12" fmla="*/ 276 w 276"/>
                <a:gd name="T13" fmla="*/ 242 h 388"/>
                <a:gd name="T14" fmla="*/ 258 w 276"/>
                <a:gd name="T15" fmla="*/ 345 h 388"/>
                <a:gd name="T16" fmla="*/ 140 w 276"/>
                <a:gd name="T17" fmla="*/ 388 h 388"/>
                <a:gd name="T18" fmla="*/ 9 w 276"/>
                <a:gd name="T19" fmla="*/ 299 h 388"/>
                <a:gd name="T20" fmla="*/ 84 w 276"/>
                <a:gd name="T21" fmla="*/ 299 h 388"/>
                <a:gd name="T22" fmla="*/ 142 w 276"/>
                <a:gd name="T23" fmla="*/ 334 h 388"/>
                <a:gd name="T24" fmla="*/ 198 w 276"/>
                <a:gd name="T25" fmla="*/ 311 h 388"/>
                <a:gd name="T26" fmla="*/ 208 w 276"/>
                <a:gd name="T27" fmla="*/ 246 h 388"/>
                <a:gd name="T28" fmla="*/ 123 w 276"/>
                <a:gd name="T29" fmla="*/ 277 h 388"/>
                <a:gd name="T30" fmla="*/ 0 w 276"/>
                <a:gd name="T31" fmla="*/ 141 h 388"/>
                <a:gd name="T32" fmla="*/ 128 w 276"/>
                <a:gd name="T33" fmla="*/ 0 h 388"/>
                <a:gd name="T34" fmla="*/ 208 w 276"/>
                <a:gd name="T35" fmla="*/ 38 h 388"/>
                <a:gd name="T36" fmla="*/ 208 w 276"/>
                <a:gd name="T37" fmla="*/ 9 h 388"/>
                <a:gd name="T38" fmla="*/ 276 w 276"/>
                <a:gd name="T39" fmla="*/ 9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76" h="388">
                  <a:moveTo>
                    <a:pt x="140" y="61"/>
                  </a:moveTo>
                  <a:cubicBezTo>
                    <a:pt x="105" y="61"/>
                    <a:pt x="70" y="84"/>
                    <a:pt x="70" y="139"/>
                  </a:cubicBezTo>
                  <a:cubicBezTo>
                    <a:pt x="70" y="188"/>
                    <a:pt x="100" y="214"/>
                    <a:pt x="140" y="214"/>
                  </a:cubicBezTo>
                  <a:cubicBezTo>
                    <a:pt x="177" y="214"/>
                    <a:pt x="210" y="194"/>
                    <a:pt x="210" y="142"/>
                  </a:cubicBezTo>
                  <a:cubicBezTo>
                    <a:pt x="211" y="96"/>
                    <a:pt x="186" y="61"/>
                    <a:pt x="140" y="61"/>
                  </a:cubicBezTo>
                  <a:moveTo>
                    <a:pt x="276" y="9"/>
                  </a:moveTo>
                  <a:cubicBezTo>
                    <a:pt x="276" y="242"/>
                    <a:pt x="276" y="242"/>
                    <a:pt x="276" y="242"/>
                  </a:cubicBezTo>
                  <a:cubicBezTo>
                    <a:pt x="276" y="298"/>
                    <a:pt x="276" y="321"/>
                    <a:pt x="258" y="345"/>
                  </a:cubicBezTo>
                  <a:cubicBezTo>
                    <a:pt x="242" y="366"/>
                    <a:pt x="207" y="388"/>
                    <a:pt x="140" y="388"/>
                  </a:cubicBezTo>
                  <a:cubicBezTo>
                    <a:pt x="38" y="388"/>
                    <a:pt x="18" y="344"/>
                    <a:pt x="9" y="299"/>
                  </a:cubicBezTo>
                  <a:cubicBezTo>
                    <a:pt x="84" y="299"/>
                    <a:pt x="84" y="299"/>
                    <a:pt x="84" y="299"/>
                  </a:cubicBezTo>
                  <a:cubicBezTo>
                    <a:pt x="89" y="315"/>
                    <a:pt x="101" y="334"/>
                    <a:pt x="142" y="334"/>
                  </a:cubicBezTo>
                  <a:cubicBezTo>
                    <a:pt x="177" y="334"/>
                    <a:pt x="192" y="320"/>
                    <a:pt x="198" y="311"/>
                  </a:cubicBezTo>
                  <a:cubicBezTo>
                    <a:pt x="208" y="297"/>
                    <a:pt x="208" y="281"/>
                    <a:pt x="208" y="246"/>
                  </a:cubicBezTo>
                  <a:cubicBezTo>
                    <a:pt x="194" y="259"/>
                    <a:pt x="164" y="277"/>
                    <a:pt x="123" y="277"/>
                  </a:cubicBezTo>
                  <a:cubicBezTo>
                    <a:pt x="56" y="277"/>
                    <a:pt x="0" y="231"/>
                    <a:pt x="0" y="141"/>
                  </a:cubicBezTo>
                  <a:cubicBezTo>
                    <a:pt x="0" y="35"/>
                    <a:pt x="75" y="0"/>
                    <a:pt x="128" y="0"/>
                  </a:cubicBezTo>
                  <a:cubicBezTo>
                    <a:pt x="179" y="0"/>
                    <a:pt x="200" y="28"/>
                    <a:pt x="208" y="38"/>
                  </a:cubicBezTo>
                  <a:cubicBezTo>
                    <a:pt x="208" y="9"/>
                    <a:pt x="208" y="9"/>
                    <a:pt x="208" y="9"/>
                  </a:cubicBezTo>
                  <a:lnTo>
                    <a:pt x="276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 noEditPoints="1"/>
            </p:cNvSpPr>
            <p:nvPr userDrawn="1"/>
          </p:nvSpPr>
          <p:spPr bwMode="auto">
            <a:xfrm>
              <a:off x="1567" y="3884"/>
              <a:ext cx="200" cy="222"/>
            </a:xfrm>
            <a:custGeom>
              <a:avLst/>
              <a:gdLst>
                <a:gd name="T0" fmla="*/ 189 w 270"/>
                <a:gd name="T1" fmla="*/ 151 h 300"/>
                <a:gd name="T2" fmla="*/ 130 w 270"/>
                <a:gd name="T3" fmla="*/ 168 h 300"/>
                <a:gd name="T4" fmla="*/ 73 w 270"/>
                <a:gd name="T5" fmla="*/ 208 h 300"/>
                <a:gd name="T6" fmla="*/ 119 w 270"/>
                <a:gd name="T7" fmla="*/ 241 h 300"/>
                <a:gd name="T8" fmla="*/ 185 w 270"/>
                <a:gd name="T9" fmla="*/ 208 h 300"/>
                <a:gd name="T10" fmla="*/ 189 w 270"/>
                <a:gd name="T11" fmla="*/ 183 h 300"/>
                <a:gd name="T12" fmla="*/ 189 w 270"/>
                <a:gd name="T13" fmla="*/ 151 h 300"/>
                <a:gd name="T14" fmla="*/ 14 w 270"/>
                <a:gd name="T15" fmla="*/ 92 h 300"/>
                <a:gd name="T16" fmla="*/ 25 w 270"/>
                <a:gd name="T17" fmla="*/ 50 h 300"/>
                <a:gd name="T18" fmla="*/ 138 w 270"/>
                <a:gd name="T19" fmla="*/ 0 h 300"/>
                <a:gd name="T20" fmla="*/ 223 w 270"/>
                <a:gd name="T21" fmla="*/ 18 h 300"/>
                <a:gd name="T22" fmla="*/ 258 w 270"/>
                <a:gd name="T23" fmla="*/ 96 h 300"/>
                <a:gd name="T24" fmla="*/ 258 w 270"/>
                <a:gd name="T25" fmla="*/ 247 h 300"/>
                <a:gd name="T26" fmla="*/ 270 w 270"/>
                <a:gd name="T27" fmla="*/ 293 h 300"/>
                <a:gd name="T28" fmla="*/ 189 w 270"/>
                <a:gd name="T29" fmla="*/ 293 h 300"/>
                <a:gd name="T30" fmla="*/ 188 w 270"/>
                <a:gd name="T31" fmla="*/ 271 h 300"/>
                <a:gd name="T32" fmla="*/ 103 w 270"/>
                <a:gd name="T33" fmla="*/ 300 h 300"/>
                <a:gd name="T34" fmla="*/ 0 w 270"/>
                <a:gd name="T35" fmla="*/ 211 h 300"/>
                <a:gd name="T36" fmla="*/ 10 w 270"/>
                <a:gd name="T37" fmla="*/ 172 h 300"/>
                <a:gd name="T38" fmla="*/ 101 w 270"/>
                <a:gd name="T39" fmla="*/ 117 h 300"/>
                <a:gd name="T40" fmla="*/ 189 w 270"/>
                <a:gd name="T41" fmla="*/ 96 h 300"/>
                <a:gd name="T42" fmla="*/ 141 w 270"/>
                <a:gd name="T43" fmla="*/ 53 h 300"/>
                <a:gd name="T44" fmla="*/ 90 w 270"/>
                <a:gd name="T45" fmla="*/ 71 h 300"/>
                <a:gd name="T46" fmla="*/ 83 w 270"/>
                <a:gd name="T47" fmla="*/ 96 h 300"/>
                <a:gd name="T48" fmla="*/ 14 w 270"/>
                <a:gd name="T49" fmla="*/ 9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70" h="300">
                  <a:moveTo>
                    <a:pt x="189" y="151"/>
                  </a:moveTo>
                  <a:cubicBezTo>
                    <a:pt x="176" y="158"/>
                    <a:pt x="160" y="163"/>
                    <a:pt x="130" y="168"/>
                  </a:cubicBezTo>
                  <a:cubicBezTo>
                    <a:pt x="105" y="172"/>
                    <a:pt x="73" y="178"/>
                    <a:pt x="73" y="208"/>
                  </a:cubicBezTo>
                  <a:cubicBezTo>
                    <a:pt x="73" y="230"/>
                    <a:pt x="91" y="241"/>
                    <a:pt x="119" y="241"/>
                  </a:cubicBezTo>
                  <a:cubicBezTo>
                    <a:pt x="153" y="241"/>
                    <a:pt x="178" y="225"/>
                    <a:pt x="185" y="208"/>
                  </a:cubicBezTo>
                  <a:cubicBezTo>
                    <a:pt x="189" y="200"/>
                    <a:pt x="189" y="191"/>
                    <a:pt x="189" y="183"/>
                  </a:cubicBezTo>
                  <a:lnTo>
                    <a:pt x="189" y="151"/>
                  </a:lnTo>
                  <a:close/>
                  <a:moveTo>
                    <a:pt x="14" y="92"/>
                  </a:moveTo>
                  <a:cubicBezTo>
                    <a:pt x="15" y="78"/>
                    <a:pt x="16" y="66"/>
                    <a:pt x="25" y="50"/>
                  </a:cubicBezTo>
                  <a:cubicBezTo>
                    <a:pt x="52" y="0"/>
                    <a:pt x="120" y="0"/>
                    <a:pt x="138" y="0"/>
                  </a:cubicBezTo>
                  <a:cubicBezTo>
                    <a:pt x="165" y="0"/>
                    <a:pt x="198" y="4"/>
                    <a:pt x="223" y="18"/>
                  </a:cubicBezTo>
                  <a:cubicBezTo>
                    <a:pt x="257" y="39"/>
                    <a:pt x="258" y="66"/>
                    <a:pt x="258" y="96"/>
                  </a:cubicBezTo>
                  <a:cubicBezTo>
                    <a:pt x="258" y="247"/>
                    <a:pt x="258" y="247"/>
                    <a:pt x="258" y="247"/>
                  </a:cubicBezTo>
                  <a:cubicBezTo>
                    <a:pt x="258" y="269"/>
                    <a:pt x="258" y="276"/>
                    <a:pt x="270" y="293"/>
                  </a:cubicBezTo>
                  <a:cubicBezTo>
                    <a:pt x="189" y="293"/>
                    <a:pt x="189" y="293"/>
                    <a:pt x="189" y="293"/>
                  </a:cubicBezTo>
                  <a:cubicBezTo>
                    <a:pt x="189" y="286"/>
                    <a:pt x="188" y="275"/>
                    <a:pt x="188" y="271"/>
                  </a:cubicBezTo>
                  <a:cubicBezTo>
                    <a:pt x="173" y="283"/>
                    <a:pt x="143" y="300"/>
                    <a:pt x="103" y="300"/>
                  </a:cubicBezTo>
                  <a:cubicBezTo>
                    <a:pt x="39" y="300"/>
                    <a:pt x="0" y="260"/>
                    <a:pt x="0" y="211"/>
                  </a:cubicBezTo>
                  <a:cubicBezTo>
                    <a:pt x="0" y="197"/>
                    <a:pt x="4" y="184"/>
                    <a:pt x="10" y="172"/>
                  </a:cubicBezTo>
                  <a:cubicBezTo>
                    <a:pt x="30" y="132"/>
                    <a:pt x="74" y="122"/>
                    <a:pt x="101" y="117"/>
                  </a:cubicBezTo>
                  <a:cubicBezTo>
                    <a:pt x="160" y="105"/>
                    <a:pt x="164" y="104"/>
                    <a:pt x="189" y="96"/>
                  </a:cubicBezTo>
                  <a:cubicBezTo>
                    <a:pt x="189" y="82"/>
                    <a:pt x="188" y="53"/>
                    <a:pt x="141" y="53"/>
                  </a:cubicBezTo>
                  <a:cubicBezTo>
                    <a:pt x="112" y="53"/>
                    <a:pt x="97" y="62"/>
                    <a:pt x="90" y="71"/>
                  </a:cubicBezTo>
                  <a:cubicBezTo>
                    <a:pt x="83" y="80"/>
                    <a:pt x="83" y="88"/>
                    <a:pt x="83" y="96"/>
                  </a:cubicBezTo>
                  <a:lnTo>
                    <a:pt x="14" y="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auto">
            <a:xfrm>
              <a:off x="1823" y="3804"/>
              <a:ext cx="51" cy="2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490" y="3955"/>
              <a:ext cx="250" cy="217"/>
            </a:xfrm>
            <a:custGeom>
              <a:avLst/>
              <a:gdLst>
                <a:gd name="T0" fmla="*/ 125 w 250"/>
                <a:gd name="T1" fmla="*/ 217 h 217"/>
                <a:gd name="T2" fmla="*/ 108 w 250"/>
                <a:gd name="T3" fmla="*/ 62 h 217"/>
                <a:gd name="T4" fmla="*/ 250 w 250"/>
                <a:gd name="T5" fmla="*/ 0 h 217"/>
                <a:gd name="T6" fmla="*/ 0 w 250"/>
                <a:gd name="T7" fmla="*/ 0 h 217"/>
                <a:gd name="T8" fmla="*/ 125 w 250"/>
                <a:gd name="T9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125" y="217"/>
                  </a:moveTo>
                  <a:lnTo>
                    <a:pt x="108" y="62"/>
                  </a:lnTo>
                  <a:lnTo>
                    <a:pt x="250" y="0"/>
                  </a:lnTo>
                  <a:lnTo>
                    <a:pt x="0" y="0"/>
                  </a:lnTo>
                  <a:lnTo>
                    <a:pt x="125" y="21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auto">
            <a:xfrm>
              <a:off x="365" y="3738"/>
              <a:ext cx="250" cy="217"/>
            </a:xfrm>
            <a:custGeom>
              <a:avLst/>
              <a:gdLst>
                <a:gd name="T0" fmla="*/ 250 w 250"/>
                <a:gd name="T1" fmla="*/ 0 h 217"/>
                <a:gd name="T2" fmla="*/ 125 w 250"/>
                <a:gd name="T3" fmla="*/ 92 h 217"/>
                <a:gd name="T4" fmla="*/ 0 w 250"/>
                <a:gd name="T5" fmla="*/ 0 h 217"/>
                <a:gd name="T6" fmla="*/ 125 w 250"/>
                <a:gd name="T7" fmla="*/ 217 h 217"/>
                <a:gd name="T8" fmla="*/ 250 w 250"/>
                <a:gd name="T9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250" y="0"/>
                  </a:moveTo>
                  <a:lnTo>
                    <a:pt x="125" y="92"/>
                  </a:lnTo>
                  <a:lnTo>
                    <a:pt x="0" y="0"/>
                  </a:lnTo>
                  <a:lnTo>
                    <a:pt x="125" y="217"/>
                  </a:lnTo>
                  <a:lnTo>
                    <a:pt x="25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auto">
            <a:xfrm>
              <a:off x="240" y="3955"/>
              <a:ext cx="250" cy="217"/>
            </a:xfrm>
            <a:custGeom>
              <a:avLst/>
              <a:gdLst>
                <a:gd name="T0" fmla="*/ 125 w 250"/>
                <a:gd name="T1" fmla="*/ 217 h 217"/>
                <a:gd name="T2" fmla="*/ 141 w 250"/>
                <a:gd name="T3" fmla="*/ 62 h 217"/>
                <a:gd name="T4" fmla="*/ 0 w 250"/>
                <a:gd name="T5" fmla="*/ 0 h 217"/>
                <a:gd name="T6" fmla="*/ 250 w 250"/>
                <a:gd name="T7" fmla="*/ 0 h 217"/>
                <a:gd name="T8" fmla="*/ 125 w 250"/>
                <a:gd name="T9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125" y="217"/>
                  </a:moveTo>
                  <a:lnTo>
                    <a:pt x="141" y="62"/>
                  </a:lnTo>
                  <a:lnTo>
                    <a:pt x="0" y="0"/>
                  </a:lnTo>
                  <a:lnTo>
                    <a:pt x="250" y="0"/>
                  </a:lnTo>
                  <a:lnTo>
                    <a:pt x="125" y="21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6" name="Slide Number Placeholder 7"/>
          <p:cNvSpPr txBox="1">
            <a:spLocks/>
          </p:cNvSpPr>
          <p:nvPr userDrawn="1"/>
        </p:nvSpPr>
        <p:spPr bwMode="gray">
          <a:xfrm>
            <a:off x="11626638" y="6577877"/>
            <a:ext cx="547777" cy="2254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296C8835-0D17-40BE-AF3A-B681D566BC72}" type="slidenum">
              <a:rPr lang="en-US" sz="1400" smtClean="0">
                <a:solidFill>
                  <a:schemeClr val="bg1"/>
                </a:solidFill>
              </a:rPr>
              <a:pPr/>
              <a:t>‹#›</a:t>
            </a:fld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5" name="Text Placeholder 2"/>
          <p:cNvSpPr>
            <a:spLocks noGrp="1"/>
          </p:cNvSpPr>
          <p:nvPr>
            <p:ph type="body" idx="1"/>
          </p:nvPr>
        </p:nvSpPr>
        <p:spPr>
          <a:xfrm>
            <a:off x="240702" y="1565364"/>
            <a:ext cx="11798898" cy="487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Add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0341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3" r:id="rId2"/>
    <p:sldLayoutId id="2147483664" r:id="rId3"/>
    <p:sldLayoutId id="214748366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400" kern="1200" dirty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Font typeface="Symbol" panose="05050102010706020507" pitchFamily="18" charset="2"/>
        <a:buChar char="·"/>
        <a:defRPr lang="en-US" sz="2800" kern="1200" smtClean="0">
          <a:solidFill>
            <a:schemeClr val="bg1"/>
          </a:solidFill>
          <a:latin typeface="+mn-lt"/>
          <a:ea typeface="+mn-ea"/>
          <a:cs typeface="+mn-cs"/>
        </a:defRPr>
      </a:lvl1pPr>
      <a:lvl2pPr marL="434975" indent="-217488" algn="l" defTabSz="914400" rtl="0" eaLnBrk="1" latinLnBrk="0" hangingPunct="1">
        <a:lnSpc>
          <a:spcPct val="90000"/>
        </a:lnSpc>
        <a:spcBef>
          <a:spcPts val="900"/>
        </a:spcBef>
        <a:buClr>
          <a:schemeClr val="accent1"/>
        </a:buClr>
        <a:buFont typeface="Arial" panose="020B0604020202020204" pitchFamily="34" charset="0"/>
        <a:buChar char="–"/>
        <a:defRPr lang="en-US" sz="2400" kern="1200" smtClean="0">
          <a:solidFill>
            <a:schemeClr val="bg1"/>
          </a:solidFill>
          <a:latin typeface="+mn-lt"/>
          <a:ea typeface="+mn-ea"/>
          <a:cs typeface="+mn-cs"/>
        </a:defRPr>
      </a:lvl2pPr>
      <a:lvl3pPr marL="661988" indent="-2174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lang="en-US" sz="2000" kern="1200" smtClean="0">
          <a:solidFill>
            <a:schemeClr val="bg1"/>
          </a:solidFill>
          <a:latin typeface="+mn-lt"/>
          <a:ea typeface="+mn-ea"/>
          <a:cs typeface="+mn-cs"/>
        </a:defRPr>
      </a:lvl3pPr>
      <a:lvl4pPr marL="862013" indent="-200025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−"/>
        <a:defRPr lang="en-US" sz="1800" kern="1200" smtClean="0">
          <a:solidFill>
            <a:schemeClr val="bg1"/>
          </a:solidFill>
          <a:latin typeface="+mn-lt"/>
          <a:ea typeface="+mn-ea"/>
          <a:cs typeface="+mn-cs"/>
        </a:defRPr>
      </a:lvl4pPr>
      <a:lvl5pPr marL="1027113" indent="-16510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›"/>
        <a:defRPr lang="en-US"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9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0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1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8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6"/>
          <p:cNvPicPr>
            <a:picLocks noGrp="1" noChangeAspect="1"/>
          </p:cNvPicPr>
          <p:nvPr>
            <p:ph type="pic" sz="quarter" idx="13"/>
            <p:custDataLst>
              <p:tags r:id="rId2"/>
            </p:custData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" r="29"/>
          <a:stretch/>
        </p:blipFill>
        <p:spPr>
          <a:xfrm>
            <a:off x="0" y="0"/>
            <a:ext cx="12192000" cy="5257800"/>
          </a:xfrm>
        </p:spPr>
      </p:pic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247492" y="5734050"/>
            <a:ext cx="10039508" cy="285750"/>
          </a:xfrm>
        </p:spPr>
        <p:txBody>
          <a:bodyPr/>
          <a:lstStyle/>
          <a:p>
            <a:r>
              <a:rPr lang="en-US" dirty="0"/>
              <a:t>Reporting Period: July 2024 – June 2025 (Current Period) ; July 2023 –  June 2024 (Prior Period)</a:t>
            </a:r>
          </a:p>
          <a:p>
            <a:r>
              <a:rPr lang="en-US" dirty="0"/>
              <a:t>Includes all covered plan participants (Active, Non-Medicare Retirees and Medicare Retirees) unless otherwise noted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Connecticut Health Plan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34462" y="5270444"/>
            <a:ext cx="8147538" cy="463606"/>
          </a:xfrm>
        </p:spPr>
        <p:txBody>
          <a:bodyPr>
            <a:normAutofit/>
          </a:bodyPr>
          <a:lstStyle/>
          <a:p>
            <a:r>
              <a:rPr lang="en-US" dirty="0"/>
              <a:t>Public Dashboard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039B7A9-1392-4472-B1B7-5D8DA0C6EE1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2751" y="5978516"/>
            <a:ext cx="721218" cy="727084"/>
          </a:xfrm>
          <a:prstGeom prst="rect">
            <a:avLst/>
          </a:prstGeom>
          <a:solidFill>
            <a:schemeClr val="accent1"/>
          </a:solidFill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79464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Plan Paid By Age and Gender </a:t>
            </a:r>
            <a:r>
              <a:rPr lang="en-US" sz="4000" dirty="0"/>
              <a:t>– </a:t>
            </a:r>
            <a:r>
              <a:rPr lang="en-US" sz="2800" dirty="0"/>
              <a:t>State Plan Non-Medicare </a:t>
            </a:r>
            <a:br>
              <a:rPr lang="en-US" sz="2800" dirty="0"/>
            </a:br>
            <a:r>
              <a:rPr lang="en-US" sz="3200" i="1" dirty="0"/>
              <a:t>July 2024 –  June 2025 </a:t>
            </a:r>
          </a:p>
        </p:txBody>
      </p:sp>
      <p:graphicFrame>
        <p:nvGraphicFramePr>
          <p:cNvPr id="9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98245823"/>
              </p:ext>
            </p:extLst>
          </p:nvPr>
        </p:nvGraphicFramePr>
        <p:xfrm>
          <a:off x="6302820" y="1298124"/>
          <a:ext cx="5843281" cy="4735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3771336144"/>
              </p:ext>
            </p:extLst>
          </p:nvPr>
        </p:nvGraphicFramePr>
        <p:xfrm>
          <a:off x="154183" y="1503763"/>
          <a:ext cx="5785896" cy="4537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EE1E2AAA-81B8-49B7-811B-A1EDF1FBC4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4805917"/>
              </p:ext>
            </p:extLst>
          </p:nvPr>
        </p:nvGraphicFramePr>
        <p:xfrm>
          <a:off x="3709225" y="5376248"/>
          <a:ext cx="8229601" cy="94835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666999">
                  <a:extLst>
                    <a:ext uri="{9D8B030D-6E8A-4147-A177-3AD203B41FA5}">
                      <a16:colId xmlns:a16="http://schemas.microsoft.com/office/drawing/2014/main" val="232445776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8897208"/>
                    </a:ext>
                  </a:extLst>
                </a:gridCol>
                <a:gridCol w="934393">
                  <a:extLst>
                    <a:ext uri="{9D8B030D-6E8A-4147-A177-3AD203B41FA5}">
                      <a16:colId xmlns:a16="http://schemas.microsoft.com/office/drawing/2014/main" val="2198254535"/>
                    </a:ext>
                  </a:extLst>
                </a:gridCol>
                <a:gridCol w="589607">
                  <a:extLst>
                    <a:ext uri="{9D8B030D-6E8A-4147-A177-3AD203B41FA5}">
                      <a16:colId xmlns:a16="http://schemas.microsoft.com/office/drawing/2014/main" val="602270336"/>
                    </a:ext>
                  </a:extLst>
                </a:gridCol>
                <a:gridCol w="1057748">
                  <a:extLst>
                    <a:ext uri="{9D8B030D-6E8A-4147-A177-3AD203B41FA5}">
                      <a16:colId xmlns:a16="http://schemas.microsoft.com/office/drawing/2014/main" val="1555412262"/>
                    </a:ext>
                  </a:extLst>
                </a:gridCol>
                <a:gridCol w="542452">
                  <a:extLst>
                    <a:ext uri="{9D8B030D-6E8A-4147-A177-3AD203B41FA5}">
                      <a16:colId xmlns:a16="http://schemas.microsoft.com/office/drawing/2014/main" val="3420358235"/>
                    </a:ext>
                  </a:extLst>
                </a:gridCol>
                <a:gridCol w="1018368">
                  <a:extLst>
                    <a:ext uri="{9D8B030D-6E8A-4147-A177-3AD203B41FA5}">
                      <a16:colId xmlns:a16="http://schemas.microsoft.com/office/drawing/2014/main" val="3380718218"/>
                    </a:ext>
                  </a:extLst>
                </a:gridCol>
                <a:gridCol w="581834">
                  <a:extLst>
                    <a:ext uri="{9D8B030D-6E8A-4147-A177-3AD203B41FA5}">
                      <a16:colId xmlns:a16="http://schemas.microsoft.com/office/drawing/2014/main" val="1959951344"/>
                    </a:ext>
                  </a:extLst>
                </a:gridCol>
              </a:tblGrid>
              <a:tr h="315487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i="1" u="none" strike="noStrike" dirty="0">
                          <a:effectLst/>
                        </a:rPr>
                        <a:t>Age Band</a:t>
                      </a:r>
                      <a:endParaRPr lang="en-US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54544063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i="1" u="none" strike="noStrike" dirty="0">
                          <a:effectLst/>
                        </a:rPr>
                        <a:t>Percent Of Tot</a:t>
                      </a:r>
                      <a:endParaRPr lang="en-US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0.8%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6.6%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60.3%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24991984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i="1" u="none" strike="noStrike" dirty="0">
                          <a:effectLst/>
                        </a:rPr>
                        <a:t>Pct of Enrollment – Male</a:t>
                      </a:r>
                      <a:endParaRPr lang="en-US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40.8%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35.6%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39.3%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43.9%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50.4%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49868683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i="1" u="none" strike="noStrike">
                          <a:effectLst/>
                        </a:rPr>
                        <a:t>Pct of Enrollment - Female     </a:t>
                      </a:r>
                      <a:endParaRPr lang="en-US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59.2%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49.6%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49.6%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64.4%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60.7%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56.1%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49.6%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7834428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357546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228600" y="228600"/>
            <a:ext cx="118110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Plan Paid By Age and Gender </a:t>
            </a:r>
            <a:r>
              <a:rPr lang="en-US" sz="4000" dirty="0"/>
              <a:t>– </a:t>
            </a:r>
            <a:r>
              <a:rPr lang="en-US" sz="2800" dirty="0"/>
              <a:t>State Plan Medicare Retirees </a:t>
            </a:r>
          </a:p>
          <a:p>
            <a:r>
              <a:rPr lang="en-US" sz="3200" i="1" dirty="0"/>
              <a:t>July 2024 –  June 2025 </a:t>
            </a:r>
            <a:endParaRPr lang="en-US" sz="3000" i="1" dirty="0"/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201639762"/>
              </p:ext>
            </p:extLst>
          </p:nvPr>
        </p:nvGraphicFramePr>
        <p:xfrm>
          <a:off x="154183" y="1503763"/>
          <a:ext cx="6170417" cy="4537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48311977"/>
              </p:ext>
            </p:extLst>
          </p:nvPr>
        </p:nvGraphicFramePr>
        <p:xfrm>
          <a:off x="6316578" y="1191627"/>
          <a:ext cx="5843281" cy="45703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55792A0-E091-47F6-8C99-01E5AD188F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498434"/>
              </p:ext>
            </p:extLst>
          </p:nvPr>
        </p:nvGraphicFramePr>
        <p:xfrm>
          <a:off x="3505200" y="5287792"/>
          <a:ext cx="8381999" cy="94835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232445776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19825453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602270336"/>
                    </a:ext>
                  </a:extLst>
                </a:gridCol>
                <a:gridCol w="1431563">
                  <a:extLst>
                    <a:ext uri="{9D8B030D-6E8A-4147-A177-3AD203B41FA5}">
                      <a16:colId xmlns:a16="http://schemas.microsoft.com/office/drawing/2014/main" val="1555412262"/>
                    </a:ext>
                  </a:extLst>
                </a:gridCol>
                <a:gridCol w="854437">
                  <a:extLst>
                    <a:ext uri="{9D8B030D-6E8A-4147-A177-3AD203B41FA5}">
                      <a16:colId xmlns:a16="http://schemas.microsoft.com/office/drawing/2014/main" val="3420358235"/>
                    </a:ext>
                  </a:extLst>
                </a:gridCol>
                <a:gridCol w="1066799">
                  <a:extLst>
                    <a:ext uri="{9D8B030D-6E8A-4147-A177-3AD203B41FA5}">
                      <a16:colId xmlns:a16="http://schemas.microsoft.com/office/drawing/2014/main" val="3380718218"/>
                    </a:ext>
                  </a:extLst>
                </a:gridCol>
              </a:tblGrid>
              <a:tr h="315487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i="1" u="none" strike="noStrike" dirty="0">
                          <a:effectLst/>
                        </a:rPr>
                        <a:t>Age Band</a:t>
                      </a:r>
                      <a:endParaRPr lang="en-US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54544063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i="1" u="none" strike="noStrike" dirty="0">
                          <a:effectLst/>
                        </a:rPr>
                        <a:t>Percent Of Tot</a:t>
                      </a:r>
                      <a:endParaRPr lang="en-US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97.3%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24991984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i="1" u="none" strike="noStrike">
                          <a:effectLst/>
                        </a:rPr>
                        <a:t>Pct of Enrollment – Male</a:t>
                      </a:r>
                      <a:endParaRPr lang="en-US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60.4%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55.4%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51.7%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42.8%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43.3%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49868683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i="1" u="none" strike="noStrike">
                          <a:effectLst/>
                        </a:rPr>
                        <a:t>Pct of Enrollment - Female     </a:t>
                      </a:r>
                      <a:endParaRPr lang="en-US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39.6%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44.6%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48.3%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57.2%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56.7%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7834428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46131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11811000" cy="1325563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Plan Paid By Age and Gender </a:t>
            </a:r>
            <a:r>
              <a:rPr lang="en-US" dirty="0"/>
              <a:t>– </a:t>
            </a:r>
            <a:r>
              <a:rPr lang="en-US" sz="3100" dirty="0"/>
              <a:t>Partnership</a:t>
            </a:r>
            <a:r>
              <a:rPr lang="en-US" sz="2800" dirty="0"/>
              <a:t> Plan (incl. retirees)</a:t>
            </a:r>
            <a:br>
              <a:rPr lang="en-US" sz="2800" dirty="0"/>
            </a:br>
            <a:r>
              <a:rPr lang="en-US" sz="3600" i="1" dirty="0"/>
              <a:t>July 2024 –  June 2025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4877" y="6428874"/>
            <a:ext cx="1013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As results for Partnership retirees become more credible, they will be reported separately. </a:t>
            </a:r>
          </a:p>
        </p:txBody>
      </p:sp>
      <p:graphicFrame>
        <p:nvGraphicFramePr>
          <p:cNvPr id="15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19318686"/>
              </p:ext>
            </p:extLst>
          </p:nvPr>
        </p:nvGraphicFramePr>
        <p:xfrm>
          <a:off x="6356740" y="1219200"/>
          <a:ext cx="5843281" cy="4735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Chart 15"/>
          <p:cNvGraphicFramePr/>
          <p:nvPr>
            <p:extLst>
              <p:ext uri="{D42A27DB-BD31-4B8C-83A1-F6EECF244321}">
                <p14:modId xmlns:p14="http://schemas.microsoft.com/office/powerpoint/2010/main" val="1536862681"/>
              </p:ext>
            </p:extLst>
          </p:nvPr>
        </p:nvGraphicFramePr>
        <p:xfrm>
          <a:off x="318782" y="1552537"/>
          <a:ext cx="5785896" cy="4537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18EB2DD7-EF75-418E-B2BF-DA1F2F906B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856601"/>
              </p:ext>
            </p:extLst>
          </p:nvPr>
        </p:nvGraphicFramePr>
        <p:xfrm>
          <a:off x="3773904" y="5269077"/>
          <a:ext cx="8229601" cy="94835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666999">
                  <a:extLst>
                    <a:ext uri="{9D8B030D-6E8A-4147-A177-3AD203B41FA5}">
                      <a16:colId xmlns:a16="http://schemas.microsoft.com/office/drawing/2014/main" val="232445776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8897208"/>
                    </a:ext>
                  </a:extLst>
                </a:gridCol>
                <a:gridCol w="934393">
                  <a:extLst>
                    <a:ext uri="{9D8B030D-6E8A-4147-A177-3AD203B41FA5}">
                      <a16:colId xmlns:a16="http://schemas.microsoft.com/office/drawing/2014/main" val="2198254535"/>
                    </a:ext>
                  </a:extLst>
                </a:gridCol>
                <a:gridCol w="589607">
                  <a:extLst>
                    <a:ext uri="{9D8B030D-6E8A-4147-A177-3AD203B41FA5}">
                      <a16:colId xmlns:a16="http://schemas.microsoft.com/office/drawing/2014/main" val="602270336"/>
                    </a:ext>
                  </a:extLst>
                </a:gridCol>
                <a:gridCol w="1057748">
                  <a:extLst>
                    <a:ext uri="{9D8B030D-6E8A-4147-A177-3AD203B41FA5}">
                      <a16:colId xmlns:a16="http://schemas.microsoft.com/office/drawing/2014/main" val="1555412262"/>
                    </a:ext>
                  </a:extLst>
                </a:gridCol>
                <a:gridCol w="542452">
                  <a:extLst>
                    <a:ext uri="{9D8B030D-6E8A-4147-A177-3AD203B41FA5}">
                      <a16:colId xmlns:a16="http://schemas.microsoft.com/office/drawing/2014/main" val="3420358235"/>
                    </a:ext>
                  </a:extLst>
                </a:gridCol>
                <a:gridCol w="1018368">
                  <a:extLst>
                    <a:ext uri="{9D8B030D-6E8A-4147-A177-3AD203B41FA5}">
                      <a16:colId xmlns:a16="http://schemas.microsoft.com/office/drawing/2014/main" val="3380718218"/>
                    </a:ext>
                  </a:extLst>
                </a:gridCol>
                <a:gridCol w="581834">
                  <a:extLst>
                    <a:ext uri="{9D8B030D-6E8A-4147-A177-3AD203B41FA5}">
                      <a16:colId xmlns:a16="http://schemas.microsoft.com/office/drawing/2014/main" val="1959951344"/>
                    </a:ext>
                  </a:extLst>
                </a:gridCol>
              </a:tblGrid>
              <a:tr h="315487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i="1" u="none" strike="noStrike" dirty="0">
                          <a:effectLst/>
                        </a:rPr>
                        <a:t>Age Band</a:t>
                      </a:r>
                      <a:endParaRPr lang="en-US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54544063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i="1" u="none" strike="noStrike" dirty="0">
                          <a:effectLst/>
                        </a:rPr>
                        <a:t>Percent Of Tot</a:t>
                      </a:r>
                      <a:endParaRPr lang="en-US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5.8%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17.8%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16.0%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12.9%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22.9%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10.6%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24991984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i="1" u="none" strike="noStrike">
                          <a:effectLst/>
                        </a:rPr>
                        <a:t>Pct of Enrollment – Male</a:t>
                      </a:r>
                      <a:endParaRPr lang="en-US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51.3%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48.6%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45.8%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45.3%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45.7%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47.4%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49868683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i="1" u="none" strike="noStrike">
                          <a:effectLst/>
                        </a:rPr>
                        <a:t>Pct of Enrollment - Female     </a:t>
                      </a:r>
                      <a:endParaRPr lang="en-US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49.9%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48.7%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51.4%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54.2%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54.7%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54.3%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52.6%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7834428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514248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884"/>
            <a:ext cx="11811000" cy="1325563"/>
          </a:xfrm>
        </p:spPr>
        <p:txBody>
          <a:bodyPr>
            <a:normAutofit/>
          </a:bodyPr>
          <a:lstStyle/>
          <a:p>
            <a:r>
              <a:rPr lang="en-US" dirty="0"/>
              <a:t>Emergency Room Visits - </a:t>
            </a:r>
            <a:r>
              <a:rPr lang="en-US" sz="3100" dirty="0"/>
              <a:t>State Plan Active Population</a:t>
            </a:r>
            <a:br>
              <a:rPr lang="en-US" dirty="0"/>
            </a:b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/>
                <a:ea typeface="+mj-ea"/>
                <a:cs typeface="+mj-cs"/>
              </a:rPr>
              <a:t>July 2024 – June 2025 (Current Period) ; July 2023 –  June 2024 (Prior Period)</a:t>
            </a:r>
            <a:endParaRPr lang="en-US" sz="3100" i="1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784502"/>
              </p:ext>
            </p:extLst>
          </p:nvPr>
        </p:nvGraphicFramePr>
        <p:xfrm>
          <a:off x="1371600" y="5393394"/>
          <a:ext cx="4191000" cy="1068253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397000">
                  <a:extLst>
                    <a:ext uri="{9D8B030D-6E8A-4147-A177-3AD203B41FA5}">
                      <a16:colId xmlns:a16="http://schemas.microsoft.com/office/drawing/2014/main" val="3729935992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620800902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242665760"/>
                    </a:ext>
                  </a:extLst>
                </a:gridCol>
              </a:tblGrid>
              <a:tr h="3160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State Fiscal Year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Total ER Visits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Visits per 1,000 Covered Lives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05746506"/>
                  </a:ext>
                </a:extLst>
              </a:tr>
              <a:tr h="3160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Current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35,126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3941841"/>
                  </a:ext>
                </a:extLst>
              </a:tr>
              <a:tr h="3160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Prior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32,459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20153844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570707" y="1540215"/>
            <a:ext cx="5638800" cy="5865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accent5"/>
                </a:solidFill>
              </a:rPr>
              <a:t>ER Visits Per Month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6301749" y="1701266"/>
            <a:ext cx="5638800" cy="5865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accent5"/>
                </a:solidFill>
              </a:rPr>
              <a:t>Avoidable ER Visits*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718376204"/>
              </p:ext>
            </p:extLst>
          </p:nvPr>
        </p:nvGraphicFramePr>
        <p:xfrm>
          <a:off x="680086" y="2110564"/>
          <a:ext cx="5159846" cy="2958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1937313402"/>
              </p:ext>
            </p:extLst>
          </p:nvPr>
        </p:nvGraphicFramePr>
        <p:xfrm>
          <a:off x="5949311" y="2287848"/>
          <a:ext cx="5830093" cy="3434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6506956"/>
            <a:ext cx="10439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*Avoidable ER visits are those that could have been handled in a non-acute setting (e.g., a doctor’s office, clinic, urgent care facility or telehealth)</a:t>
            </a:r>
          </a:p>
        </p:txBody>
      </p:sp>
    </p:spTree>
    <p:extLst>
      <p:ext uri="{BB962C8B-B14F-4D97-AF65-F5344CB8AC3E}">
        <p14:creationId xmlns:p14="http://schemas.microsoft.com/office/powerpoint/2010/main" val="983740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021584"/>
              </p:ext>
            </p:extLst>
          </p:nvPr>
        </p:nvGraphicFramePr>
        <p:xfrm>
          <a:off x="1371600" y="5393394"/>
          <a:ext cx="4191000" cy="1068253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397000">
                  <a:extLst>
                    <a:ext uri="{9D8B030D-6E8A-4147-A177-3AD203B41FA5}">
                      <a16:colId xmlns:a16="http://schemas.microsoft.com/office/drawing/2014/main" val="3729935992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620800902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242665760"/>
                    </a:ext>
                  </a:extLst>
                </a:gridCol>
              </a:tblGrid>
              <a:tr h="3160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State Fiscal Year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Total ER Visits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Visits per 1,000 Covered Lives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05746506"/>
                  </a:ext>
                </a:extLst>
              </a:tr>
              <a:tr h="3160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Current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10,727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3941841"/>
                  </a:ext>
                </a:extLst>
              </a:tr>
              <a:tr h="3160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Prior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11,024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20153844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570707" y="1540215"/>
            <a:ext cx="5638800" cy="5865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accent5"/>
                </a:solidFill>
              </a:rPr>
              <a:t>ER Visits Per Month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6301749" y="1701266"/>
            <a:ext cx="5638800" cy="5865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accent5"/>
                </a:solidFill>
              </a:rPr>
              <a:t>Avoidable ER Visits*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317129701"/>
              </p:ext>
            </p:extLst>
          </p:nvPr>
        </p:nvGraphicFramePr>
        <p:xfrm>
          <a:off x="680086" y="2110564"/>
          <a:ext cx="5159846" cy="2958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1022233737"/>
              </p:ext>
            </p:extLst>
          </p:nvPr>
        </p:nvGraphicFramePr>
        <p:xfrm>
          <a:off x="5949311" y="2287848"/>
          <a:ext cx="5830093" cy="3434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6506956"/>
            <a:ext cx="10439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*Avoidable ER visits are those that could have been handled in a non-acute setting (e.g., a doctor’s office, clinic, urgent care facility or telehealth)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28600" y="230884"/>
            <a:ext cx="11811000" cy="1325563"/>
          </a:xfrm>
        </p:spPr>
        <p:txBody>
          <a:bodyPr/>
          <a:lstStyle/>
          <a:p>
            <a:r>
              <a:rPr lang="en-US" sz="4000" dirty="0"/>
              <a:t>Emergency Room Visits </a:t>
            </a:r>
            <a:r>
              <a:rPr lang="en-US" dirty="0"/>
              <a:t>- </a:t>
            </a:r>
            <a:r>
              <a:rPr lang="en-US" sz="2800" dirty="0"/>
              <a:t>State Plan Non-Medicare Retirees</a:t>
            </a:r>
            <a:br>
              <a:rPr lang="en-US" dirty="0"/>
            </a:b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/>
                <a:ea typeface="+mj-ea"/>
                <a:cs typeface="+mj-cs"/>
              </a:rPr>
              <a:t>July 2024 – June 2025 (Current Period) ; July 2023 –  June 2024 (Prior Period)</a:t>
            </a:r>
            <a:endParaRPr lang="en-US" sz="3000" i="1" dirty="0"/>
          </a:p>
        </p:txBody>
      </p:sp>
    </p:spTree>
    <p:extLst>
      <p:ext uri="{BB962C8B-B14F-4D97-AF65-F5344CB8AC3E}">
        <p14:creationId xmlns:p14="http://schemas.microsoft.com/office/powerpoint/2010/main" val="3467320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3070278"/>
              </p:ext>
            </p:extLst>
          </p:nvPr>
        </p:nvGraphicFramePr>
        <p:xfrm>
          <a:off x="1371600" y="5393394"/>
          <a:ext cx="4191000" cy="1068253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397000">
                  <a:extLst>
                    <a:ext uri="{9D8B030D-6E8A-4147-A177-3AD203B41FA5}">
                      <a16:colId xmlns:a16="http://schemas.microsoft.com/office/drawing/2014/main" val="3729935992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620800902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242665760"/>
                    </a:ext>
                  </a:extLst>
                </a:gridCol>
              </a:tblGrid>
              <a:tr h="3160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State Fiscal Year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Total ER Visits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Visits per 1,000 Covered Lives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05746506"/>
                  </a:ext>
                </a:extLst>
              </a:tr>
              <a:tr h="3160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Current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30,145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3941841"/>
                  </a:ext>
                </a:extLst>
              </a:tr>
              <a:tr h="3160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Prior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32,511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20153844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570707" y="1540215"/>
            <a:ext cx="5638800" cy="5865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accent5"/>
                </a:solidFill>
              </a:rPr>
              <a:t>ER Visits Per Month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6301749" y="1701266"/>
            <a:ext cx="5638800" cy="5865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accent5"/>
                </a:solidFill>
              </a:rPr>
              <a:t>Avoidable ER Visits*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07151029"/>
              </p:ext>
            </p:extLst>
          </p:nvPr>
        </p:nvGraphicFramePr>
        <p:xfrm>
          <a:off x="680086" y="2110564"/>
          <a:ext cx="5159846" cy="2958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3857717385"/>
              </p:ext>
            </p:extLst>
          </p:nvPr>
        </p:nvGraphicFramePr>
        <p:xfrm>
          <a:off x="5949311" y="2287848"/>
          <a:ext cx="5830093" cy="3434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6506956"/>
            <a:ext cx="10439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*Avoidable ER visits are those that could have been handled in a non-acute setting (e.g., a doctor’s office, clinic, urgent care facility or telehealth)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28600" y="230884"/>
            <a:ext cx="11811000" cy="1325563"/>
          </a:xfrm>
        </p:spPr>
        <p:txBody>
          <a:bodyPr/>
          <a:lstStyle/>
          <a:p>
            <a:r>
              <a:rPr lang="en-US" sz="4000" dirty="0"/>
              <a:t>Emergency Room Visits </a:t>
            </a:r>
            <a:r>
              <a:rPr lang="en-US" dirty="0"/>
              <a:t>- </a:t>
            </a:r>
            <a:r>
              <a:rPr lang="en-US" sz="2800" dirty="0"/>
              <a:t>State Plan Medicare Retirees</a:t>
            </a:r>
            <a:br>
              <a:rPr lang="en-US" dirty="0"/>
            </a:b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/>
                <a:ea typeface="+mj-ea"/>
                <a:cs typeface="+mj-cs"/>
              </a:rPr>
              <a:t>July 2024 – June 2025 (Current Period) ; July 2023 –  June 2024 (Prior Period)</a:t>
            </a:r>
            <a:endParaRPr lang="en-US" sz="3000" i="1" dirty="0"/>
          </a:p>
        </p:txBody>
      </p:sp>
    </p:spTree>
    <p:extLst>
      <p:ext uri="{BB962C8B-B14F-4D97-AF65-F5344CB8AC3E}">
        <p14:creationId xmlns:p14="http://schemas.microsoft.com/office/powerpoint/2010/main" val="35172320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721822"/>
              </p:ext>
            </p:extLst>
          </p:nvPr>
        </p:nvGraphicFramePr>
        <p:xfrm>
          <a:off x="1371600" y="5393394"/>
          <a:ext cx="4191000" cy="1068253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397000">
                  <a:extLst>
                    <a:ext uri="{9D8B030D-6E8A-4147-A177-3AD203B41FA5}">
                      <a16:colId xmlns:a16="http://schemas.microsoft.com/office/drawing/2014/main" val="3729935992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620800902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242665760"/>
                    </a:ext>
                  </a:extLst>
                </a:gridCol>
              </a:tblGrid>
              <a:tr h="3160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State Fiscal Year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Total ER Visits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Visits per 1,000 Covered Lives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05746506"/>
                  </a:ext>
                </a:extLst>
              </a:tr>
              <a:tr h="3160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Current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17,938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3941841"/>
                  </a:ext>
                </a:extLst>
              </a:tr>
              <a:tr h="3160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Prior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16,650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20153844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570707" y="1540215"/>
            <a:ext cx="5638800" cy="5865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accent5"/>
                </a:solidFill>
              </a:rPr>
              <a:t>ER Visits Per Month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6301749" y="1701266"/>
            <a:ext cx="5638800" cy="58658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accent5"/>
                </a:solidFill>
              </a:rPr>
              <a:t>Avoidable ER Visits*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189365410"/>
              </p:ext>
            </p:extLst>
          </p:nvPr>
        </p:nvGraphicFramePr>
        <p:xfrm>
          <a:off x="680086" y="2110564"/>
          <a:ext cx="5159846" cy="2958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583088929"/>
              </p:ext>
            </p:extLst>
          </p:nvPr>
        </p:nvGraphicFramePr>
        <p:xfrm>
          <a:off x="5949311" y="2287848"/>
          <a:ext cx="5830093" cy="3434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6506956"/>
            <a:ext cx="1043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*Avoidable ER visits are those that could have been handled in a non-acute setting (e.g., a doctor’s office, clinic, urgent care facility or telehealth). As Partnership retiree membership increases, they will be reported separately. </a:t>
            </a:r>
          </a:p>
          <a:p>
            <a:r>
              <a:rPr lang="en-US" sz="900" i="1" dirty="0"/>
              <a:t> </a:t>
            </a:r>
          </a:p>
          <a:p>
            <a:endParaRPr lang="en-US" sz="900" i="1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28600" y="230884"/>
            <a:ext cx="11811000" cy="1325563"/>
          </a:xfrm>
        </p:spPr>
        <p:txBody>
          <a:bodyPr/>
          <a:lstStyle/>
          <a:p>
            <a:r>
              <a:rPr lang="en-US" sz="4000" dirty="0"/>
              <a:t>Emergency Room Visits </a:t>
            </a:r>
            <a:r>
              <a:rPr lang="en-US" dirty="0"/>
              <a:t>- </a:t>
            </a:r>
            <a:r>
              <a:rPr lang="en-US" sz="2800" dirty="0"/>
              <a:t>Partnership Plan (includes retirees)</a:t>
            </a:r>
            <a:br>
              <a:rPr lang="en-US" dirty="0"/>
            </a:b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/>
                <a:ea typeface="+mj-ea"/>
                <a:cs typeface="+mj-cs"/>
              </a:rPr>
              <a:t>July 2024 – June 2025 (Current Period) ; July 2023 –  June 2024 (Prior Period)</a:t>
            </a:r>
            <a:endParaRPr lang="en-US" sz="3000" i="1" dirty="0"/>
          </a:p>
        </p:txBody>
      </p:sp>
    </p:spTree>
    <p:extLst>
      <p:ext uri="{BB962C8B-B14F-4D97-AF65-F5344CB8AC3E}">
        <p14:creationId xmlns:p14="http://schemas.microsoft.com/office/powerpoint/2010/main" val="15139856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Top 15 Drugs </a:t>
            </a:r>
            <a:r>
              <a:rPr lang="en-US" sz="3200" dirty="0"/>
              <a:t>– State Plan Active Population </a:t>
            </a:r>
            <a:br>
              <a:rPr lang="en-US" dirty="0"/>
            </a:br>
            <a:r>
              <a:rPr lang="en-US" sz="2800" i="1" dirty="0">
                <a:solidFill>
                  <a:prstClr val="black"/>
                </a:solidFill>
              </a:rPr>
              <a:t>July 2024 – June 2025 </a:t>
            </a:r>
            <a:r>
              <a:rPr lang="en-US" sz="3000" i="1" dirty="0"/>
              <a:t>By Plan Paid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943719"/>
              </p:ext>
            </p:extLst>
          </p:nvPr>
        </p:nvGraphicFramePr>
        <p:xfrm>
          <a:off x="-1" y="1554163"/>
          <a:ext cx="12192002" cy="469766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14401">
                  <a:extLst>
                    <a:ext uri="{9D8B030D-6E8A-4147-A177-3AD203B41FA5}">
                      <a16:colId xmlns:a16="http://schemas.microsoft.com/office/drawing/2014/main" val="1806344903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15079719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695385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144535252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4106613113"/>
                    </a:ext>
                  </a:extLst>
                </a:gridCol>
                <a:gridCol w="1905001">
                  <a:extLst>
                    <a:ext uri="{9D8B030D-6E8A-4147-A177-3AD203B41FA5}">
                      <a16:colId xmlns:a16="http://schemas.microsoft.com/office/drawing/2014/main" val="4270441272"/>
                    </a:ext>
                  </a:extLst>
                </a:gridCol>
              </a:tblGrid>
              <a:tr h="2746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Rank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Drug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Disease Indication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Total Plan Paid 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Script Count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Cost Per Script</a:t>
                      </a:r>
                    </a:p>
                  </a:txBody>
                  <a:tcPr marT="27432" marB="27432" anchor="ctr"/>
                </a:tc>
                <a:extLst>
                  <a:ext uri="{0D108BD9-81ED-4DB2-BD59-A6C34878D82A}">
                    <a16:rowId xmlns:a16="http://schemas.microsoft.com/office/drawing/2014/main" val="2054141985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OZEMPIC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Diabetes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$18,196,564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37,252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$488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6324921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MOUNJARO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Diabetes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$12,930,235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27,497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$470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0807143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SKYRIZI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Psoriasis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$11,923,815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1,211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$9,846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0742416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DUPIXENT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Skin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$9,592,759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4,096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$2,342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0585523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STELARA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Psoriasis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$5,897,305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$7,780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8216929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TRIKAFTA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Cystic Fibrosis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$5,185,030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$23,045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128449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STRENSIQ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Rare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$4,079,861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$104,612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6431795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RINVOQ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Autoimmune Disease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$3,135,798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$3,187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9444277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XOLAIR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Asthma/COPD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$3,085,196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1,203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$2,565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4118626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HYRIMOZ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Autoimmune Disease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$2,466,541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1,651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$1,494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0113528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BIKTARVY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Viral Infections/HIV AIDS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$2,445,201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$3,099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097072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VERZENIO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Oncology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$2,364,809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$12,253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23076591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VRAYLAR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Mental Health/Neurological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$2,349,055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1,355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$1,734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5130520"/>
                  </a:ext>
                </a:extLst>
              </a:tr>
              <a:tr h="1127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PAXLOVID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Viral Infections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$2,335,726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1,828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$1,278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387335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LISDEXAMFETAMINE DIMESYLA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ADHD/Narcolepsy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$2,226,667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9,059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$246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1363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42428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2807086"/>
              </p:ext>
            </p:extLst>
          </p:nvPr>
        </p:nvGraphicFramePr>
        <p:xfrm>
          <a:off x="-1" y="1554163"/>
          <a:ext cx="12192002" cy="4697349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90601">
                  <a:extLst>
                    <a:ext uri="{9D8B030D-6E8A-4147-A177-3AD203B41FA5}">
                      <a16:colId xmlns:a16="http://schemas.microsoft.com/office/drawing/2014/main" val="180634490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150797190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6953850"/>
                    </a:ext>
                  </a:extLst>
                </a:gridCol>
                <a:gridCol w="1803401">
                  <a:extLst>
                    <a:ext uri="{9D8B030D-6E8A-4147-A177-3AD203B41FA5}">
                      <a16:colId xmlns:a16="http://schemas.microsoft.com/office/drawing/2014/main" val="144535252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0661311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90549122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Rank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Drug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Disease Indication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Total Plan Paid 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Script Count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Cost Per Script</a:t>
                      </a:r>
                    </a:p>
                  </a:txBody>
                  <a:tcPr marT="27432" marB="27432" anchor="ctr"/>
                </a:tc>
                <a:extLst>
                  <a:ext uri="{0D108BD9-81ED-4DB2-BD59-A6C34878D82A}">
                    <a16:rowId xmlns:a16="http://schemas.microsoft.com/office/drawing/2014/main" val="2054141985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OZEMPIC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Diabetes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$6,450,180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12,662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$509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6324921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MOUNJARO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Diabetes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$4,308,934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8,779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$491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0807143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SKYRIZI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Psoriasis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$3,506,338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$10,343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0742416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DUPIXENT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Skin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$2,895,332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1,203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$2,407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0585523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STELARA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Psoriasis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$1,475,809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$7,727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8216929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XOLAIR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Asthma/COPD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$1,402,331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$2,928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128449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TRIKAFTA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Cystic Fibrosis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$1,273,217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$23,578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6431795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OTEZLA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Autoimmune Disease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$1,203,924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$2,562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9444277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JARDIANCE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Diabetes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$1,068,738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3,126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$342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4118626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BIKTARVY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Viral Infections/HIV AIDS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$1,064,436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$3,206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0113528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ELIQUIS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Blood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$1,038,101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1,962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$529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097072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VRAYLAR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Mental Health/Neurological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$867,728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$1,722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23076591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ENBREL SURECLICK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Autoimmune Disease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$866,122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$2,540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513052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RINVOQ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Autoimmune Disease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$828,703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$3,250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387335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HYRIMOZ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Autoimmune Disease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$821,441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$1,494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1363664"/>
                  </a:ext>
                </a:extLst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11811000" cy="1325563"/>
          </a:xfrm>
        </p:spPr>
        <p:txBody>
          <a:bodyPr>
            <a:normAutofit/>
          </a:bodyPr>
          <a:lstStyle/>
          <a:p>
            <a:r>
              <a:rPr lang="en-US" dirty="0"/>
              <a:t>Top 15 Drugs </a:t>
            </a:r>
            <a:r>
              <a:rPr lang="en-US" sz="3200" dirty="0"/>
              <a:t>– State Plan Non-Medicare Retirees </a:t>
            </a:r>
            <a:br>
              <a:rPr lang="en-US" dirty="0"/>
            </a:br>
            <a:r>
              <a:rPr lang="en-US" sz="2800" i="1" dirty="0">
                <a:solidFill>
                  <a:prstClr val="black"/>
                </a:solidFill>
              </a:rPr>
              <a:t>July 2024 – June 2025 </a:t>
            </a:r>
            <a:r>
              <a:rPr lang="en-US" sz="3000" i="1" dirty="0"/>
              <a:t>By Plan Paid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21155521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156977"/>
              </p:ext>
            </p:extLst>
          </p:nvPr>
        </p:nvGraphicFramePr>
        <p:xfrm>
          <a:off x="-1" y="1554163"/>
          <a:ext cx="12192001" cy="44805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70001">
                  <a:extLst>
                    <a:ext uri="{9D8B030D-6E8A-4147-A177-3AD203B41FA5}">
                      <a16:colId xmlns:a16="http://schemas.microsoft.com/office/drawing/2014/main" val="1806344903"/>
                    </a:ext>
                  </a:extLst>
                </a:gridCol>
                <a:gridCol w="2311400">
                  <a:extLst>
                    <a:ext uri="{9D8B030D-6E8A-4147-A177-3AD203B41FA5}">
                      <a16:colId xmlns:a16="http://schemas.microsoft.com/office/drawing/2014/main" val="115079719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695385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144535252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410661311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473802718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Rank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Drug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Disease Indication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Total Plan Paid 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Script Count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Cost Per Script</a:t>
                      </a:r>
                    </a:p>
                  </a:txBody>
                  <a:tcPr marT="27432" marB="27432" anchor="ctr"/>
                </a:tc>
                <a:extLst>
                  <a:ext uri="{0D108BD9-81ED-4DB2-BD59-A6C34878D82A}">
                    <a16:rowId xmlns:a16="http://schemas.microsoft.com/office/drawing/2014/main" val="2054141985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ELIQUIS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Blood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$37,909,668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31,470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$1,205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6324921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OZEMPIC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Diabetes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$32,876,612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22,414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$1,467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0807143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JARDIANCE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Diabetes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$20,514,768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14,046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$1,461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0742416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MOUNJARO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Diabetes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$18,024,543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13,411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$1,344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0585523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VYNDAMAX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Cardiovascular/Heart Disease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$14,971,495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$45,506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8216929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DUPIXENT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Skin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$12,410,651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2,824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$4,395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128449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HUMIRA PEN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Autoimmune Disease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$11,948,375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$11,807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6431795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SKYRIZI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Psoriasis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$11,778,210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$21,070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9444277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XARELTO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Blood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$11,390,948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8,465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$1,346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4118626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TRELEGY ELLIPTA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Asthma/COPD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$10,128,117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9,779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$1,036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0113528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FARXIGA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Diabetes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$10,021,032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7,319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$1,369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097072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STELARA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Psoriasis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$8,954,936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$27,385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23076591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REVLIMID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Oncology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$8,595,297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$17,833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513052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XTANDI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Oncology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$8,188,174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$16,279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387335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ENTRESTO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Cardiovascular/Heart Disease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$6,739,995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4,667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$1,444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1363664"/>
                  </a:ext>
                </a:extLst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11811000" cy="1325563"/>
          </a:xfrm>
        </p:spPr>
        <p:txBody>
          <a:bodyPr>
            <a:normAutofit/>
          </a:bodyPr>
          <a:lstStyle/>
          <a:p>
            <a:r>
              <a:rPr lang="en-US" dirty="0"/>
              <a:t>Top 15 Drugs </a:t>
            </a:r>
            <a:r>
              <a:rPr lang="en-US" sz="3200" dirty="0"/>
              <a:t>– State Plan Medicare Retirees </a:t>
            </a:r>
            <a:br>
              <a:rPr lang="en-US" dirty="0"/>
            </a:br>
            <a:r>
              <a:rPr lang="en-US" sz="2800" i="1" dirty="0">
                <a:solidFill>
                  <a:prstClr val="black"/>
                </a:solidFill>
              </a:rPr>
              <a:t>July 2024 – June 2025 </a:t>
            </a:r>
            <a:r>
              <a:rPr lang="en-US" sz="3000" i="1" dirty="0"/>
              <a:t>By Plan Paid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2594487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524000" y="1981200"/>
            <a:ext cx="9677400" cy="34290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400" dirty="0"/>
              <a:t>Page 3 – Enrollment (Actives)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Page 4 – Enrollment (Retirees)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Page 5 – Plan Paid By Setting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Page 9 – Plan Paid By Age Band and Gender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Page 13 – Emergency Room Visits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Page 17 – Top 15 Drugs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Page 21 – Top 15 Prescription Drug Disease Indications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Page 25 – Top 15 Diagnosis Categories for Medical Claims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Page 29 – Distribution of Claims By Membership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066800" y="706442"/>
            <a:ext cx="9982200" cy="762000"/>
          </a:xfrm>
        </p:spPr>
        <p:txBody>
          <a:bodyPr/>
          <a:lstStyle/>
          <a:p>
            <a:r>
              <a:rPr lang="en-US"/>
              <a:t>Table of Contents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64476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18206"/>
              </p:ext>
            </p:extLst>
          </p:nvPr>
        </p:nvGraphicFramePr>
        <p:xfrm>
          <a:off x="-1" y="1554163"/>
          <a:ext cx="12192002" cy="44805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70001">
                  <a:extLst>
                    <a:ext uri="{9D8B030D-6E8A-4147-A177-3AD203B41FA5}">
                      <a16:colId xmlns:a16="http://schemas.microsoft.com/office/drawing/2014/main" val="1806344903"/>
                    </a:ext>
                  </a:extLst>
                </a:gridCol>
                <a:gridCol w="2159000">
                  <a:extLst>
                    <a:ext uri="{9D8B030D-6E8A-4147-A177-3AD203B41FA5}">
                      <a16:colId xmlns:a16="http://schemas.microsoft.com/office/drawing/2014/main" val="115079719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6953850"/>
                    </a:ext>
                  </a:extLst>
                </a:gridCol>
                <a:gridCol w="1803401">
                  <a:extLst>
                    <a:ext uri="{9D8B030D-6E8A-4147-A177-3AD203B41FA5}">
                      <a16:colId xmlns:a16="http://schemas.microsoft.com/office/drawing/2014/main" val="144535252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0661311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906442383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Rank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Drug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Disease Indication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Total Plan Paid 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Script Count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Cost</a:t>
                      </a:r>
                      <a:r>
                        <a:rPr lang="en-US" sz="16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Per Script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27432" marB="27432" anchor="ctr"/>
                </a:tc>
                <a:extLst>
                  <a:ext uri="{0D108BD9-81ED-4DB2-BD59-A6C34878D82A}">
                    <a16:rowId xmlns:a16="http://schemas.microsoft.com/office/drawing/2014/main" val="2054141985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OZEMPIC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Diabetes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$8,451,481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15,117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$559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6324921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MOUNJARO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Diabetes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$6,361,945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11,860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$536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0807143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DUPIXENT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Skin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$5,833,607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2,200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$2,652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0742416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SKYRIZI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Psoriasis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$5,160,963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$9,963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0585523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STELARA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Psoriasis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$3,524,238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$8,833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8216929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ELIQUIS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Blood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$3,188,354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4,232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$753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128449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JARDIANCE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Diabetes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$2,251,360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4,041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$557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6431795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RINVOQ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Autoimmune Disease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$2,226,439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$3,557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9444277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HUMIRA PEN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Autoimmune Disease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$2,049,014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$9,804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4118626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ENBREL SURECLICK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Autoimmune Disease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$1,547,083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$3,701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0113528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XTANDI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Oncology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$1,510,837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$12,696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097072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REVLIMID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Oncology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$1,437,294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$14,817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23076591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PAXLOVID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Viral Infections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$1,413,742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$1,304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513052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ENTRESTO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Cardiovascular/Heart Disease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$1,407,768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1,172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$1,201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387335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MEPSEVII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Rare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$1,288,242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$107,353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1363664"/>
                  </a:ext>
                </a:extLst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11811000" cy="1325563"/>
          </a:xfrm>
        </p:spPr>
        <p:txBody>
          <a:bodyPr>
            <a:normAutofit/>
          </a:bodyPr>
          <a:lstStyle/>
          <a:p>
            <a:r>
              <a:rPr lang="en-US" dirty="0"/>
              <a:t>Top 15 Drugs </a:t>
            </a:r>
            <a:r>
              <a:rPr lang="en-US" sz="3200" dirty="0"/>
              <a:t>– Partnership Plan (includes retirees) </a:t>
            </a:r>
            <a:br>
              <a:rPr lang="en-US" dirty="0"/>
            </a:br>
            <a:r>
              <a:rPr lang="en-US" sz="2800" i="1" dirty="0"/>
              <a:t>July 2024 – June 2025 </a:t>
            </a:r>
            <a:r>
              <a:rPr lang="en-US" sz="3000" i="1" dirty="0"/>
              <a:t>By Plan Paid</a:t>
            </a:r>
            <a:endParaRPr lang="en-US" sz="28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6477000"/>
            <a:ext cx="1013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As Partnership retiree membership increases, they will be reported separately. </a:t>
            </a:r>
          </a:p>
        </p:txBody>
      </p:sp>
    </p:spTree>
    <p:extLst>
      <p:ext uri="{BB962C8B-B14F-4D97-AF65-F5344CB8AC3E}">
        <p14:creationId xmlns:p14="http://schemas.microsoft.com/office/powerpoint/2010/main" val="33565156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1" y="152400"/>
            <a:ext cx="118110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Top 15 Prescription Drug Disease Indications</a:t>
            </a:r>
            <a:br>
              <a:rPr lang="en-US" dirty="0"/>
            </a:br>
            <a:r>
              <a:rPr lang="en-US" sz="3600" dirty="0"/>
              <a:t>State Plan Active Population</a:t>
            </a:r>
            <a:br>
              <a:rPr lang="en-US" dirty="0"/>
            </a:br>
            <a:r>
              <a:rPr lang="en-US" sz="2800" i="1" dirty="0"/>
              <a:t>January 2024 – December 2024 </a:t>
            </a:r>
            <a:r>
              <a:rPr lang="en-US" sz="3000" i="1" dirty="0"/>
              <a:t>By Plan Paid</a:t>
            </a:r>
            <a:endParaRPr lang="en-US" sz="2800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6234260"/>
              </p:ext>
            </p:extLst>
          </p:nvPr>
        </p:nvGraphicFramePr>
        <p:xfrm>
          <a:off x="0" y="1828800"/>
          <a:ext cx="12192003" cy="44805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524001">
                  <a:extLst>
                    <a:ext uri="{9D8B030D-6E8A-4147-A177-3AD203B41FA5}">
                      <a16:colId xmlns:a16="http://schemas.microsoft.com/office/drawing/2014/main" val="1806344903"/>
                    </a:ext>
                  </a:extLst>
                </a:gridCol>
                <a:gridCol w="4114799">
                  <a:extLst>
                    <a:ext uri="{9D8B030D-6E8A-4147-A177-3AD203B41FA5}">
                      <a16:colId xmlns:a16="http://schemas.microsoft.com/office/drawing/2014/main" val="1150797190"/>
                    </a:ext>
                  </a:extLst>
                </a:gridCol>
                <a:gridCol w="2184401">
                  <a:extLst>
                    <a:ext uri="{9D8B030D-6E8A-4147-A177-3AD203B41FA5}">
                      <a16:colId xmlns:a16="http://schemas.microsoft.com/office/drawing/2014/main" val="2006953850"/>
                    </a:ext>
                  </a:extLst>
                </a:gridCol>
                <a:gridCol w="2184401">
                  <a:extLst>
                    <a:ext uri="{9D8B030D-6E8A-4147-A177-3AD203B41FA5}">
                      <a16:colId xmlns:a16="http://schemas.microsoft.com/office/drawing/2014/main" val="1445352520"/>
                    </a:ext>
                  </a:extLst>
                </a:gridCol>
                <a:gridCol w="2184401">
                  <a:extLst>
                    <a:ext uri="{9D8B030D-6E8A-4147-A177-3AD203B41FA5}">
                      <a16:colId xmlns:a16="http://schemas.microsoft.com/office/drawing/2014/main" val="4106613113"/>
                    </a:ext>
                  </a:extLst>
                </a:gridCol>
              </a:tblGrid>
              <a:tr h="1804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Rank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Disease Indication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Plan Paid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Script Count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Cost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Per Script</a:t>
                      </a:r>
                    </a:p>
                  </a:txBody>
                  <a:tcPr marT="27432" marB="27432" anchor="ctr"/>
                </a:tc>
                <a:extLst>
                  <a:ext uri="{0D108BD9-81ED-4DB2-BD59-A6C34878D82A}">
                    <a16:rowId xmlns:a16="http://schemas.microsoft.com/office/drawing/2014/main" val="2054141985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Diabetes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$39,342,819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113,036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$348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6324921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Psoriasis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$21,005,209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$4,667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0807143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Oncology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$20,611,457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6,391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$3,225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0742416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Autoimmune Disease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$20,601,519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8,675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$2,375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0585523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Skin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$14,890,027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64,098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$232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8216929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ADHD/Narcolepsy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$10,607,081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57,336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$185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1284490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Asthma/COPD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$10,003,023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66,466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6431795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Multiple Sclerosis/Neuromuscular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$8,438,166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$5,512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9444277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Viral Infections/HIV AIDS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$6,914,320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$1,806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4118626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Rare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$6,674,406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$4,320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0113528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Cystic Fibrosis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$5,959,295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$16,238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0970720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Migraine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$5,865,354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21,105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$278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23076591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Mental Health/Neurological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$5,407,412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15,449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5130520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Blood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$5,316,399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9,315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$571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3873350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Cardiovascular/Heart Disease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$5,043,195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$1,244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1363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7762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735921"/>
              </p:ext>
            </p:extLst>
          </p:nvPr>
        </p:nvGraphicFramePr>
        <p:xfrm>
          <a:off x="0" y="1828800"/>
          <a:ext cx="12192003" cy="44805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524001">
                  <a:extLst>
                    <a:ext uri="{9D8B030D-6E8A-4147-A177-3AD203B41FA5}">
                      <a16:colId xmlns:a16="http://schemas.microsoft.com/office/drawing/2014/main" val="1806344903"/>
                    </a:ext>
                  </a:extLst>
                </a:gridCol>
                <a:gridCol w="4038599">
                  <a:extLst>
                    <a:ext uri="{9D8B030D-6E8A-4147-A177-3AD203B41FA5}">
                      <a16:colId xmlns:a16="http://schemas.microsoft.com/office/drawing/2014/main" val="1150797190"/>
                    </a:ext>
                  </a:extLst>
                </a:gridCol>
                <a:gridCol w="2209801">
                  <a:extLst>
                    <a:ext uri="{9D8B030D-6E8A-4147-A177-3AD203B41FA5}">
                      <a16:colId xmlns:a16="http://schemas.microsoft.com/office/drawing/2014/main" val="2006953850"/>
                    </a:ext>
                  </a:extLst>
                </a:gridCol>
                <a:gridCol w="2209801">
                  <a:extLst>
                    <a:ext uri="{9D8B030D-6E8A-4147-A177-3AD203B41FA5}">
                      <a16:colId xmlns:a16="http://schemas.microsoft.com/office/drawing/2014/main" val="1445352520"/>
                    </a:ext>
                  </a:extLst>
                </a:gridCol>
                <a:gridCol w="2209801">
                  <a:extLst>
                    <a:ext uri="{9D8B030D-6E8A-4147-A177-3AD203B41FA5}">
                      <a16:colId xmlns:a16="http://schemas.microsoft.com/office/drawing/2014/main" val="4106613113"/>
                    </a:ext>
                  </a:extLst>
                </a:gridCol>
              </a:tblGrid>
              <a:tr h="1804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Rank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Disease Indication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Plan Paid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Script Count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Cost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Per Script</a:t>
                      </a:r>
                    </a:p>
                  </a:txBody>
                  <a:tcPr marT="27432" marB="27432" anchor="ctr"/>
                </a:tc>
                <a:extLst>
                  <a:ext uri="{0D108BD9-81ED-4DB2-BD59-A6C34878D82A}">
                    <a16:rowId xmlns:a16="http://schemas.microsoft.com/office/drawing/2014/main" val="2054141985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Diabetes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$15,455,297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43,314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$357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6324921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Oncology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$8,659,719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$3,135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0807143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Autoimmune Disease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$7,873,757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$2,295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0742416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Psoriasis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$6,209,200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$4,613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0585523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Skin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$4,680,597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20,481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$229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8216929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Asthma/COPD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$4,342,728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21,681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1284490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Multiple Sclerosis/Neuromuscular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$2,964,054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$4,505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6431795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Blood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$2,837,830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5,180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$548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9444277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Viral Infections/HIV AIDS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$2,570,848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$2,118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4118626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ADHD/Narcolepsy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$2,418,613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11,898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$203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0113528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Vaccines/Immunizing Agents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$1,970,925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14,115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$140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0970720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Lipid/Cholesterol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$1,945,367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38,533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23076591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Mental Health/Neurological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$1,931,823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5,801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$333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5130520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Depression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$1,900,107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33,728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3873350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Seizure Disorder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$1,758,117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15,955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1363664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90501" y="152400"/>
            <a:ext cx="118110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Top 15 Prescription Drug Disease Indications</a:t>
            </a:r>
            <a:br>
              <a:rPr lang="en-US" dirty="0"/>
            </a:br>
            <a:r>
              <a:rPr lang="en-US" sz="3600" dirty="0"/>
              <a:t>State Plan Non-Medicare Retirees</a:t>
            </a:r>
            <a:br>
              <a:rPr lang="en-US" dirty="0"/>
            </a:br>
            <a:r>
              <a:rPr lang="en-US" sz="2800" i="1" dirty="0"/>
              <a:t>July 2024 – June 2025 </a:t>
            </a:r>
            <a:r>
              <a:rPr lang="en-US" sz="3000" i="1" dirty="0"/>
              <a:t>By Plan Paid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25252491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051500"/>
              </p:ext>
            </p:extLst>
          </p:nvPr>
        </p:nvGraphicFramePr>
        <p:xfrm>
          <a:off x="0" y="1828800"/>
          <a:ext cx="12192002" cy="44805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1806344903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115079719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6953850"/>
                    </a:ext>
                  </a:extLst>
                </a:gridCol>
                <a:gridCol w="2438402">
                  <a:extLst>
                    <a:ext uri="{9D8B030D-6E8A-4147-A177-3AD203B41FA5}">
                      <a16:colId xmlns:a16="http://schemas.microsoft.com/office/drawing/2014/main" val="144535252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4106613113"/>
                    </a:ext>
                  </a:extLst>
                </a:gridCol>
              </a:tblGrid>
              <a:tr h="1804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Rank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Disease Indication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Plan Paid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Script Count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Cost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Per Script</a:t>
                      </a:r>
                    </a:p>
                  </a:txBody>
                  <a:tcPr marT="27432" marB="27432" anchor="ctr"/>
                </a:tc>
                <a:extLst>
                  <a:ext uri="{0D108BD9-81ED-4DB2-BD59-A6C34878D82A}">
                    <a16:rowId xmlns:a16="http://schemas.microsoft.com/office/drawing/2014/main" val="2054141985"/>
                  </a:ext>
                </a:extLst>
              </a:tr>
              <a:tr h="1895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Diabetes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$124,757,581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142,934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$873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6324921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Oncology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$101,873,407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15,706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$6,486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0807143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Blood Disorders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$60,344,655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61,441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$982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0742416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Autoimmune Disease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$46,932,102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7,838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$5,988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0585523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Asthma/COPD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$33,464,360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25,266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$1,324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8216929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Psoriasis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$32,703,030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86,071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$380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1284490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Cardiovascular/Heart Disease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$31,462,852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$12,932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6431795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Vaccines/Immunizing Agents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$21,440,796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79,264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$270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9444277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Skin Disorders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$17,240,591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45,217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$381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4118626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Multiple Sclerosis/Neuromuscular Disorders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$12,542,057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$9,249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0113528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Overactive Bladder/Urinary Incontinence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$11,943,520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20,983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$569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0970720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Lipid/Cholesterol Disorders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$11,395,653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205,259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23076591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Rare Disorders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$7,495,428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$13,313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5130520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Lung Disease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$6,764,993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6,206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$1,090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3873350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Anti-Infectives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$6,537,356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124,815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1363664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90501" y="152400"/>
            <a:ext cx="118110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Top 15 Prescription Drug Disease Indications</a:t>
            </a:r>
            <a:br>
              <a:rPr lang="en-US" dirty="0"/>
            </a:br>
            <a:r>
              <a:rPr lang="en-US" sz="3600" dirty="0"/>
              <a:t>State Plan Medicare Retirees</a:t>
            </a:r>
            <a:br>
              <a:rPr lang="en-US" dirty="0"/>
            </a:br>
            <a:r>
              <a:rPr lang="en-US" sz="2800" i="1" dirty="0"/>
              <a:t>July 2024 – June 2025 </a:t>
            </a:r>
            <a:r>
              <a:rPr lang="en-US" sz="3000" i="1" dirty="0"/>
              <a:t>By Plan Paid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19117757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573632"/>
              </p:ext>
            </p:extLst>
          </p:nvPr>
        </p:nvGraphicFramePr>
        <p:xfrm>
          <a:off x="0" y="1828800"/>
          <a:ext cx="12192002" cy="44805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1806344903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1150797190"/>
                    </a:ext>
                  </a:extLst>
                </a:gridCol>
                <a:gridCol w="2057402">
                  <a:extLst>
                    <a:ext uri="{9D8B030D-6E8A-4147-A177-3AD203B41FA5}">
                      <a16:colId xmlns:a16="http://schemas.microsoft.com/office/drawing/2014/main" val="200695385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44535252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4106613113"/>
                    </a:ext>
                  </a:extLst>
                </a:gridCol>
              </a:tblGrid>
              <a:tr h="1804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Rank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Disease Indication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Plan Paid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Script Count</a:t>
                      </a:r>
                    </a:p>
                  </a:txBody>
                  <a:tcPr marT="27432" marB="27432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Cost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Per Script</a:t>
                      </a:r>
                    </a:p>
                  </a:txBody>
                  <a:tcPr marT="27432" marB="27432" anchor="ctr"/>
                </a:tc>
                <a:extLst>
                  <a:ext uri="{0D108BD9-81ED-4DB2-BD59-A6C34878D82A}">
                    <a16:rowId xmlns:a16="http://schemas.microsoft.com/office/drawing/2014/main" val="2054141985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Diabetes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$23,211,457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56,460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$411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6324921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Oncology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$19,636,624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$3,976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0807143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Autoimmune Disease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$14,879,587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5,461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$2,725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0742416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Psoriasis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$11,617,260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2,241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$5,184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0585523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Skin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$8,489,003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34,693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$245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8216929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Asthma/COPD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$6,719,364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35,189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$191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1284490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Blood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$5,326,148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9,676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6431795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Cardiovascular/Heart Disease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$5,060,933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$1,270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9444277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Vaccines/Immunizing Agents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$4,993,853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23,268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$215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4118626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ADHD/Narcolepsy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$4,973,540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29,884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$166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0113528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Rare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$4,699,164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$4,211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0970720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Multiple Sclerosis/Neuromuscular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$3,180,340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$3,878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23076591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Viral Infections/HIV AIDS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$3,051,336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$1,733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5130520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Mental Health/Neurological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$2,882,557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8,608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$335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3873350"/>
                  </a:ext>
                </a:extLst>
              </a:tr>
              <a:tr h="1346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Migraine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$2,718,423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9,535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$285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1363664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90501" y="152400"/>
            <a:ext cx="118110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Top 15 Prescription Drug Disease Indications</a:t>
            </a:r>
            <a:br>
              <a:rPr lang="en-US" dirty="0"/>
            </a:br>
            <a:r>
              <a:rPr lang="en-US" sz="3600" dirty="0"/>
              <a:t>Partnership Plan (includes retirees)</a:t>
            </a:r>
            <a:br>
              <a:rPr lang="en-US" dirty="0"/>
            </a:br>
            <a:r>
              <a:rPr lang="en-US" sz="2800" i="1" dirty="0"/>
              <a:t>July 2024 – June 2025 </a:t>
            </a:r>
            <a:r>
              <a:rPr lang="en-US" sz="3000" i="1" dirty="0"/>
              <a:t>By Plan Paid</a:t>
            </a:r>
            <a:endParaRPr lang="en-US" sz="28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6477000"/>
            <a:ext cx="1013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As Partnership retiree membership increases, they will be reported separately. </a:t>
            </a:r>
          </a:p>
        </p:txBody>
      </p:sp>
    </p:spTree>
    <p:extLst>
      <p:ext uri="{BB962C8B-B14F-4D97-AF65-F5344CB8AC3E}">
        <p14:creationId xmlns:p14="http://schemas.microsoft.com/office/powerpoint/2010/main" val="7309231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035259"/>
              </p:ext>
            </p:extLst>
          </p:nvPr>
        </p:nvGraphicFramePr>
        <p:xfrm>
          <a:off x="0" y="1838677"/>
          <a:ext cx="12192002" cy="4417343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600201">
                  <a:extLst>
                    <a:ext uri="{9D8B030D-6E8A-4147-A177-3AD203B41FA5}">
                      <a16:colId xmlns:a16="http://schemas.microsoft.com/office/drawing/2014/main" val="1806344903"/>
                    </a:ext>
                  </a:extLst>
                </a:gridCol>
                <a:gridCol w="8610600">
                  <a:extLst>
                    <a:ext uri="{9D8B030D-6E8A-4147-A177-3AD203B41FA5}">
                      <a16:colId xmlns:a16="http://schemas.microsoft.com/office/drawing/2014/main" val="1150797190"/>
                    </a:ext>
                  </a:extLst>
                </a:gridCol>
                <a:gridCol w="1981201">
                  <a:extLst>
                    <a:ext uri="{9D8B030D-6E8A-4147-A177-3AD203B41FA5}">
                      <a16:colId xmlns:a16="http://schemas.microsoft.com/office/drawing/2014/main" val="2006953850"/>
                    </a:ext>
                  </a:extLst>
                </a:gridCol>
              </a:tblGrid>
              <a:tr h="2519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Rank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Diagnosis Description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Plan Paid</a:t>
                      </a:r>
                    </a:p>
                  </a:txBody>
                  <a:tcPr marT="27432" marB="27432" anchor="ctr"/>
                </a:tc>
                <a:extLst>
                  <a:ext uri="{0D108BD9-81ED-4DB2-BD59-A6C34878D82A}">
                    <a16:rowId xmlns:a16="http://schemas.microsoft.com/office/drawing/2014/main" val="2054141985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Encounter for other aftercare and medical care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41,019,332.64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6324921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Encounter for screening for malignant neoplasms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32,526,502.17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0807143"/>
                  </a:ext>
                </a:extLst>
              </a:tr>
              <a:tr h="302543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Encounter for general examination without complaint, suspected or reported diagnosis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25,428,110.52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0742416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Multiple sclerosis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19,423,653.77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0585523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Dorsalgia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18,634,417.67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8216929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Other anxiety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18,498,623.05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1284490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Liveborn infants according to place of birth and type of delivery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16,508,811.82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6431795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Major depressive disorder, recurrent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15,163,675.58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9444277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Pervasive developmental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15,001,265.11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4118626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Other joint disorder, not elsewhere classified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13,880,694.11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0113528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Reaction to severe stress, and adjustment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13,509,573.92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0970720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Sleep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12,174,000.23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23076591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Encounter for other special examination without complaint, suspected or reported diagnosis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11,093,401.17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5130520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Abdominal and pelvic pain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10,721,384.64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3873350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Alcohol related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10,626,088.36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1363664"/>
                  </a:ext>
                </a:extLst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0501" y="152400"/>
            <a:ext cx="118110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Top 15 Medical Diagnosis Categories</a:t>
            </a:r>
            <a:br>
              <a:rPr lang="en-US" dirty="0"/>
            </a:br>
            <a:r>
              <a:rPr lang="en-US" sz="3600" dirty="0"/>
              <a:t>State Plan Active Population</a:t>
            </a:r>
            <a:br>
              <a:rPr lang="en-US" dirty="0"/>
            </a:br>
            <a:r>
              <a:rPr lang="en-US" sz="2800" i="1" dirty="0"/>
              <a:t>July 2024 – June 2025 </a:t>
            </a:r>
            <a:r>
              <a:rPr lang="en-US" sz="3000" i="1" dirty="0"/>
              <a:t>By Plan Paid</a:t>
            </a:r>
            <a:endParaRPr lang="en-US" sz="28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6400368"/>
            <a:ext cx="10439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 </a:t>
            </a:r>
            <a:r>
              <a:rPr lang="en-US" sz="900" baseline="30000" dirty="0">
                <a:solidFill>
                  <a:srgbClr val="000000"/>
                </a:solidFill>
              </a:rPr>
              <a:t>1</a:t>
            </a:r>
            <a:r>
              <a:rPr lang="en-US" sz="900" i="1" dirty="0"/>
              <a:t>This category captures admissions for cancer treatment, including chemotherapy, immunotherapy, and radiation therapy, as well as monitoring certain drug levels for patients on long-term drug therapy.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6515784"/>
            <a:ext cx="10439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 </a:t>
            </a:r>
            <a:r>
              <a:rPr lang="en-US" sz="900" i="1" baseline="30000" dirty="0">
                <a:solidFill>
                  <a:srgbClr val="000000"/>
                </a:solidFill>
              </a:rPr>
              <a:t>2</a:t>
            </a:r>
            <a:r>
              <a:rPr lang="en-US" sz="900" i="1" dirty="0"/>
              <a:t>This category captures routine physicals, well-child visits, and other general health examinations in patients who are currently not symptomatic.</a:t>
            </a:r>
          </a:p>
        </p:txBody>
      </p:sp>
    </p:spTree>
    <p:extLst>
      <p:ext uri="{BB962C8B-B14F-4D97-AF65-F5344CB8AC3E}">
        <p14:creationId xmlns:p14="http://schemas.microsoft.com/office/powerpoint/2010/main" val="28823065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79037"/>
              </p:ext>
            </p:extLst>
          </p:nvPr>
        </p:nvGraphicFramePr>
        <p:xfrm>
          <a:off x="-2" y="1850107"/>
          <a:ext cx="12192002" cy="4417343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95402">
                  <a:extLst>
                    <a:ext uri="{9D8B030D-6E8A-4147-A177-3AD203B41FA5}">
                      <a16:colId xmlns:a16="http://schemas.microsoft.com/office/drawing/2014/main" val="1806344903"/>
                    </a:ext>
                  </a:extLst>
                </a:gridCol>
                <a:gridCol w="8229600">
                  <a:extLst>
                    <a:ext uri="{9D8B030D-6E8A-4147-A177-3AD203B41FA5}">
                      <a16:colId xmlns:a16="http://schemas.microsoft.com/office/drawing/2014/main" val="1150797190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6953850"/>
                    </a:ext>
                  </a:extLst>
                </a:gridCol>
              </a:tblGrid>
              <a:tr h="2519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Rank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Diagnosis Description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Plan Paid</a:t>
                      </a:r>
                    </a:p>
                  </a:txBody>
                  <a:tcPr marT="27432" marB="27432" anchor="ctr"/>
                </a:tc>
                <a:extLst>
                  <a:ext uri="{0D108BD9-81ED-4DB2-BD59-A6C34878D82A}">
                    <a16:rowId xmlns:a16="http://schemas.microsoft.com/office/drawing/2014/main" val="20541419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Encounter for other aftercare and medical care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25,405,100.62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6324921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Encounter for screening for malignant neoplasms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12,761,984.29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0807143"/>
                  </a:ext>
                </a:extLst>
              </a:tr>
              <a:tr h="302543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Other sepsis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9,379,054.05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0742416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Osteoarthritis of knee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7,331,677.72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0585523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Dorsalgia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6,549,645.27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8216929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Encounter for general examination without complaint, suspected or reported diagnosis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5,905,210.89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1284490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Other spondylopathies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5,580,370.95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6431795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Osteoarthritis of hip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5,281,135.75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9444277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Atrial fibrillation and flutter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5,227,929.55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4118626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Other joint disorder, not elsewhere classified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5,124,374.25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0113528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Alcohol related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4,984,560.83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0970720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Sleep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4,813,050.24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23076591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Major depressive disorder, recurrent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4,516,295.78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5130520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Multiple sclerosis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4,370,191.24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3873350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Chronic ischemic heart disease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4,308,166.30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1363664"/>
                  </a:ext>
                </a:extLst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0501" y="152400"/>
            <a:ext cx="118110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Top 15 Medical Diagnosis Categories</a:t>
            </a:r>
            <a:br>
              <a:rPr lang="en-US" dirty="0"/>
            </a:br>
            <a:r>
              <a:rPr lang="en-US" sz="3600" dirty="0"/>
              <a:t>State Plan Non-Medicare Retirees</a:t>
            </a:r>
            <a:br>
              <a:rPr lang="en-US" dirty="0"/>
            </a:br>
            <a:r>
              <a:rPr lang="en-US" sz="2800" i="1" dirty="0"/>
              <a:t>July 2024 – June 2025 </a:t>
            </a:r>
            <a:r>
              <a:rPr lang="en-US" sz="3000" i="1" dirty="0"/>
              <a:t>By Plan Paid</a:t>
            </a:r>
            <a:endParaRPr lang="en-US" sz="28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6400986"/>
            <a:ext cx="10439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 </a:t>
            </a:r>
            <a:r>
              <a:rPr lang="en-US" sz="900" baseline="30000" dirty="0">
                <a:solidFill>
                  <a:srgbClr val="000000"/>
                </a:solidFill>
              </a:rPr>
              <a:t>1</a:t>
            </a:r>
            <a:r>
              <a:rPr lang="en-US" sz="900" i="1" dirty="0"/>
              <a:t>This category captures admissions for cancer treatment, including chemotherapy, immunotherapy, and radiation therapy, as well as monitoring certain drug levels for patients on long-term drug therapy.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6515784"/>
            <a:ext cx="10439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 </a:t>
            </a:r>
            <a:r>
              <a:rPr lang="en-US" sz="900" i="1" baseline="30000" dirty="0">
                <a:solidFill>
                  <a:srgbClr val="000000"/>
                </a:solidFill>
              </a:rPr>
              <a:t>2</a:t>
            </a:r>
            <a:r>
              <a:rPr lang="en-US" sz="900" i="1" dirty="0"/>
              <a:t>This category captures routine physicals, well-child visits, and other general health examinations in patients who are currently not symptomatic.</a:t>
            </a:r>
          </a:p>
        </p:txBody>
      </p:sp>
    </p:spTree>
    <p:extLst>
      <p:ext uri="{BB962C8B-B14F-4D97-AF65-F5344CB8AC3E}">
        <p14:creationId xmlns:p14="http://schemas.microsoft.com/office/powerpoint/2010/main" val="10526687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605860"/>
              </p:ext>
            </p:extLst>
          </p:nvPr>
        </p:nvGraphicFramePr>
        <p:xfrm>
          <a:off x="-2" y="1850107"/>
          <a:ext cx="12192002" cy="4417343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600201">
                  <a:extLst>
                    <a:ext uri="{9D8B030D-6E8A-4147-A177-3AD203B41FA5}">
                      <a16:colId xmlns:a16="http://schemas.microsoft.com/office/drawing/2014/main" val="1806344903"/>
                    </a:ext>
                  </a:extLst>
                </a:gridCol>
                <a:gridCol w="7924801">
                  <a:extLst>
                    <a:ext uri="{9D8B030D-6E8A-4147-A177-3AD203B41FA5}">
                      <a16:colId xmlns:a16="http://schemas.microsoft.com/office/drawing/2014/main" val="1150797190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6953850"/>
                    </a:ext>
                  </a:extLst>
                </a:gridCol>
              </a:tblGrid>
              <a:tr h="2519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Rank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Diagnosis Description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Plan Paid</a:t>
                      </a:r>
                    </a:p>
                  </a:txBody>
                  <a:tcPr marT="27432" marB="27432" anchor="ctr"/>
                </a:tc>
                <a:extLst>
                  <a:ext uri="{0D108BD9-81ED-4DB2-BD59-A6C34878D82A}">
                    <a16:rowId xmlns:a16="http://schemas.microsoft.com/office/drawing/2014/main" val="2054141985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Encounter for other aftercare and medical care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44,443,387.23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6324921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Other sepsis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24,651,333.72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0807143"/>
                  </a:ext>
                </a:extLst>
              </a:tr>
              <a:tr h="302543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Atrial fibrillation and flutter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15,881,068.59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0742416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Osteoarthritis of knee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15,778,936.01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0585523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Type 2 diabetes mellitus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15,671,276.83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8216929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Other retinal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13,007,847.67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1284490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Chronic kidney disease (CKD)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12,474,378.33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6431795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Dorsalgia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11,772,750.80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9444277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Encounter for screening for malignant neoplasms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10,959,474.89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4118626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Other spondylopathies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10,896,746.44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0113528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Fracture of femur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10,331,338.15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0970720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Chronic ischemic heart disease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10,276,624.23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23076591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Age-related cataract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9,763,722.15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5130520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Encounter for general examination without complaint, suspected or reported diagnosis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9,539,765.04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3873350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Other joint disorder, not elsewhere classified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9,450,993.33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1363664"/>
                  </a:ext>
                </a:extLst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0501" y="152400"/>
            <a:ext cx="118110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Top 15 Medical Diagnosis Categories</a:t>
            </a:r>
            <a:br>
              <a:rPr lang="en-US" dirty="0"/>
            </a:br>
            <a:r>
              <a:rPr lang="en-US" sz="3600" dirty="0"/>
              <a:t>State Plan Medicare Retirees</a:t>
            </a:r>
            <a:br>
              <a:rPr lang="en-US" dirty="0"/>
            </a:br>
            <a:r>
              <a:rPr lang="en-US" sz="2800" i="1" dirty="0"/>
              <a:t>July 2024 – June 2025 </a:t>
            </a:r>
            <a:r>
              <a:rPr lang="en-US" sz="3000" i="1" dirty="0"/>
              <a:t>By Plan Paid</a:t>
            </a:r>
            <a:endParaRPr lang="en-US" sz="28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6400368"/>
            <a:ext cx="10439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 </a:t>
            </a:r>
            <a:r>
              <a:rPr lang="en-US" sz="900" baseline="30000" dirty="0">
                <a:solidFill>
                  <a:srgbClr val="000000"/>
                </a:solidFill>
              </a:rPr>
              <a:t>1</a:t>
            </a:r>
            <a:r>
              <a:rPr lang="en-US" sz="900" i="1" dirty="0"/>
              <a:t>This category captures admissions for cancer treatment, including chemotherapy, immunotherapy, and radiation therapy, as well as monitoring certain drug levels for patients on long-term drug therapy.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05360A-88CE-4402-9342-F58724FE932E}"/>
              </a:ext>
            </a:extLst>
          </p:cNvPr>
          <p:cNvSpPr txBox="1"/>
          <p:nvPr/>
        </p:nvSpPr>
        <p:spPr>
          <a:xfrm>
            <a:off x="381000" y="6515784"/>
            <a:ext cx="10439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 </a:t>
            </a:r>
            <a:r>
              <a:rPr lang="en-US" sz="900" i="1" baseline="30000" dirty="0">
                <a:solidFill>
                  <a:srgbClr val="000000"/>
                </a:solidFill>
              </a:rPr>
              <a:t>2</a:t>
            </a:r>
            <a:r>
              <a:rPr lang="en-US" sz="900" i="1" dirty="0"/>
              <a:t>This category captures routine physicals, well-child visits, and other general health examinations in patients who are currently not symptomatic.</a:t>
            </a:r>
          </a:p>
        </p:txBody>
      </p:sp>
    </p:spTree>
    <p:extLst>
      <p:ext uri="{BB962C8B-B14F-4D97-AF65-F5344CB8AC3E}">
        <p14:creationId xmlns:p14="http://schemas.microsoft.com/office/powerpoint/2010/main" val="16782763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085211"/>
              </p:ext>
            </p:extLst>
          </p:nvPr>
        </p:nvGraphicFramePr>
        <p:xfrm>
          <a:off x="-1" y="1850107"/>
          <a:ext cx="12192001" cy="4417343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95401">
                  <a:extLst>
                    <a:ext uri="{9D8B030D-6E8A-4147-A177-3AD203B41FA5}">
                      <a16:colId xmlns:a16="http://schemas.microsoft.com/office/drawing/2014/main" val="1806344903"/>
                    </a:ext>
                  </a:extLst>
                </a:gridCol>
                <a:gridCol w="8458200">
                  <a:extLst>
                    <a:ext uri="{9D8B030D-6E8A-4147-A177-3AD203B41FA5}">
                      <a16:colId xmlns:a16="http://schemas.microsoft.com/office/drawing/2014/main" val="115079719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6953850"/>
                    </a:ext>
                  </a:extLst>
                </a:gridCol>
              </a:tblGrid>
              <a:tr h="2519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Rank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Diagnosis Description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Plan Paid</a:t>
                      </a:r>
                    </a:p>
                  </a:txBody>
                  <a:tcPr marT="27432" marB="27432" anchor="ctr"/>
                </a:tc>
                <a:extLst>
                  <a:ext uri="{0D108BD9-81ED-4DB2-BD59-A6C34878D82A}">
                    <a16:rowId xmlns:a16="http://schemas.microsoft.com/office/drawing/2014/main" val="2054141985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Encounter for other aftercare and medical care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30,369,016.29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6324921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Encounter for screening for malignant neoplasms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18,107,356.33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0807143"/>
                  </a:ext>
                </a:extLst>
              </a:tr>
              <a:tr h="302543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Encounter for general examination without complaint, suspected or reported diagnosis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14,568,038.67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0742416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Liveborn infants according to place of birth and type of delivery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12,555,155.08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0585523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Other anxiety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10,528,513.62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8216929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Multiple sclerosis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9,533,123.47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1284490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Dorsalgia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9,426,339.32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6431795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Other sepsis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8,048,781.32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9444277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Other joint disorder, not elsewhere classified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7,422,206.69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4118626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Atrial fibrillation and flutter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7,223,190.66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0113528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Osteoarthritis of knee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7,121,513.11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0970720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Malignant neoplasm of breast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6,941,112.52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23076591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Reaction to severe stress, and adjustment disorders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6,554,085.53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5130520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Encounter for other special examination without complaint, suspected or reported diagnosis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6,233,891.74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3873350"/>
                  </a:ext>
                </a:extLst>
              </a:tr>
              <a:tr h="172312"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T="27432" marB="27432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Major depressive disorder, recurrent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6,226,949.72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1363664"/>
                  </a:ext>
                </a:extLst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0501" y="152400"/>
            <a:ext cx="118110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Top 15 Medical Diagnosis Categories</a:t>
            </a:r>
            <a:br>
              <a:rPr lang="en-US" dirty="0"/>
            </a:br>
            <a:r>
              <a:rPr lang="en-US" sz="3600" dirty="0"/>
              <a:t>Partnership Plan (includes retirees)</a:t>
            </a:r>
            <a:br>
              <a:rPr lang="en-US" dirty="0"/>
            </a:br>
            <a:r>
              <a:rPr lang="en-US" sz="2800" i="1" dirty="0"/>
              <a:t>July 2024 – June 2025 </a:t>
            </a:r>
            <a:r>
              <a:rPr lang="en-US" sz="3000" i="1" dirty="0"/>
              <a:t>By Plan Paid</a:t>
            </a:r>
            <a:endParaRPr lang="en-US" sz="28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6400011"/>
            <a:ext cx="10439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 </a:t>
            </a:r>
            <a:r>
              <a:rPr lang="en-US" sz="900" baseline="30000" dirty="0">
                <a:solidFill>
                  <a:srgbClr val="000000"/>
                </a:solidFill>
              </a:rPr>
              <a:t>1</a:t>
            </a:r>
            <a:r>
              <a:rPr lang="en-US" sz="900" i="1" dirty="0"/>
              <a:t>This category captures admissions for cancer treatment, including chemotherapy, immunotherapy, and radiation therapy, as well as monitoring certain drug levels for patients on long-term drug therapy.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6515784"/>
            <a:ext cx="10439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 </a:t>
            </a:r>
            <a:r>
              <a:rPr lang="en-US" sz="900" i="1" baseline="30000" dirty="0">
                <a:solidFill>
                  <a:srgbClr val="000000"/>
                </a:solidFill>
              </a:rPr>
              <a:t>2</a:t>
            </a:r>
            <a:r>
              <a:rPr lang="en-US" sz="900" i="1" dirty="0"/>
              <a:t>This category captures routine physicals, well-child visits, and other general health examinations in patients who are currently not symptomatic.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6647988"/>
            <a:ext cx="1013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As Partnership retiree membership increases, they will be reported separately. </a:t>
            </a:r>
          </a:p>
        </p:txBody>
      </p:sp>
    </p:spTree>
    <p:extLst>
      <p:ext uri="{BB962C8B-B14F-4D97-AF65-F5344CB8AC3E}">
        <p14:creationId xmlns:p14="http://schemas.microsoft.com/office/powerpoint/2010/main" val="19137800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601" y="101475"/>
            <a:ext cx="118110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Distribution of Medical Claims By Membership</a:t>
            </a:r>
            <a:br>
              <a:rPr lang="en-US" dirty="0"/>
            </a:br>
            <a:r>
              <a:rPr lang="en-US" sz="2800" i="1" dirty="0"/>
              <a:t>July 2024 – June 2025 </a:t>
            </a:r>
            <a:r>
              <a:rPr lang="en-US" sz="3000" i="1" dirty="0"/>
              <a:t>By Plan Paid</a:t>
            </a:r>
            <a:r>
              <a:rPr lang="en-US" sz="2800" i="1" dirty="0"/>
              <a:t>– State Plan Active Population</a:t>
            </a:r>
            <a:endParaRPr lang="en-US" sz="2800" dirty="0"/>
          </a:p>
        </p:txBody>
      </p:sp>
      <p:sp>
        <p:nvSpPr>
          <p:cNvPr id="75" name="Freeform 24">
            <a:extLst>
              <a:ext uri="{FF2B5EF4-FFF2-40B4-BE49-F238E27FC236}">
                <a16:creationId xmlns:a16="http://schemas.microsoft.com/office/drawing/2014/main" id="{A37D0C20-D957-4746-AA85-BF1707847771}"/>
              </a:ext>
            </a:extLst>
          </p:cNvPr>
          <p:cNvSpPr>
            <a:spLocks/>
          </p:cNvSpPr>
          <p:nvPr/>
        </p:nvSpPr>
        <p:spPr bwMode="ltGray">
          <a:xfrm>
            <a:off x="5346438" y="5202076"/>
            <a:ext cx="2130552" cy="804672"/>
          </a:xfrm>
          <a:custGeom>
            <a:avLst/>
            <a:gdLst>
              <a:gd name="T0" fmla="*/ 232 w 1386"/>
              <a:gd name="T1" fmla="*/ 539 h 539"/>
              <a:gd name="T2" fmla="*/ 1154 w 1386"/>
              <a:gd name="T3" fmla="*/ 539 h 539"/>
              <a:gd name="T4" fmla="*/ 1386 w 1386"/>
              <a:gd name="T5" fmla="*/ 0 h 539"/>
              <a:gd name="T6" fmla="*/ 0 w 1386"/>
              <a:gd name="T7" fmla="*/ 0 h 539"/>
              <a:gd name="T8" fmla="*/ 232 w 1386"/>
              <a:gd name="T9" fmla="*/ 539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86" h="539">
                <a:moveTo>
                  <a:pt x="232" y="539"/>
                </a:moveTo>
                <a:lnTo>
                  <a:pt x="1154" y="539"/>
                </a:lnTo>
                <a:lnTo>
                  <a:pt x="1386" y="0"/>
                </a:lnTo>
                <a:lnTo>
                  <a:pt x="0" y="0"/>
                </a:lnTo>
                <a:lnTo>
                  <a:pt x="232" y="539"/>
                </a:lnTo>
                <a:close/>
              </a:path>
            </a:pathLst>
          </a:custGeom>
          <a:solidFill>
            <a:schemeClr val="accent5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r>
              <a:rPr lang="en-IN" b="1" dirty="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76" name="Freeform 26">
            <a:extLst>
              <a:ext uri="{FF2B5EF4-FFF2-40B4-BE49-F238E27FC236}">
                <a16:creationId xmlns:a16="http://schemas.microsoft.com/office/drawing/2014/main" id="{EEF4E76C-D8B7-4078-9E86-107F29FDA1EE}"/>
              </a:ext>
            </a:extLst>
          </p:cNvPr>
          <p:cNvSpPr>
            <a:spLocks/>
          </p:cNvSpPr>
          <p:nvPr/>
        </p:nvSpPr>
        <p:spPr bwMode="ltGray">
          <a:xfrm>
            <a:off x="4601202" y="3495595"/>
            <a:ext cx="3621024" cy="804672"/>
          </a:xfrm>
          <a:custGeom>
            <a:avLst/>
            <a:gdLst>
              <a:gd name="T0" fmla="*/ 232 w 2376"/>
              <a:gd name="T1" fmla="*/ 539 h 539"/>
              <a:gd name="T2" fmla="*/ 2144 w 2376"/>
              <a:gd name="T3" fmla="*/ 539 h 539"/>
              <a:gd name="T4" fmla="*/ 2376 w 2376"/>
              <a:gd name="T5" fmla="*/ 0 h 539"/>
              <a:gd name="T6" fmla="*/ 0 w 2376"/>
              <a:gd name="T7" fmla="*/ 0 h 539"/>
              <a:gd name="T8" fmla="*/ 232 w 2376"/>
              <a:gd name="T9" fmla="*/ 539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76" h="539">
                <a:moveTo>
                  <a:pt x="232" y="539"/>
                </a:moveTo>
                <a:lnTo>
                  <a:pt x="2144" y="539"/>
                </a:lnTo>
                <a:lnTo>
                  <a:pt x="2376" y="0"/>
                </a:lnTo>
                <a:lnTo>
                  <a:pt x="0" y="0"/>
                </a:lnTo>
                <a:lnTo>
                  <a:pt x="232" y="539"/>
                </a:lnTo>
                <a:close/>
              </a:path>
            </a:pathLst>
          </a:custGeom>
          <a:solidFill>
            <a:srgbClr val="22C2CE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r>
              <a:rPr lang="en-IN" sz="1600" dirty="0"/>
              <a:t> </a:t>
            </a:r>
            <a:r>
              <a:rPr lang="en-IN" sz="2000" b="1" dirty="0"/>
              <a:t>53.0%</a:t>
            </a:r>
          </a:p>
        </p:txBody>
      </p:sp>
      <p:sp>
        <p:nvSpPr>
          <p:cNvPr id="77" name="Freeform 25">
            <a:extLst>
              <a:ext uri="{FF2B5EF4-FFF2-40B4-BE49-F238E27FC236}">
                <a16:creationId xmlns:a16="http://schemas.microsoft.com/office/drawing/2014/main" id="{DD23AEE3-E98C-4D6C-A403-5543C1AF8AA2}"/>
              </a:ext>
            </a:extLst>
          </p:cNvPr>
          <p:cNvSpPr>
            <a:spLocks/>
          </p:cNvSpPr>
          <p:nvPr/>
        </p:nvSpPr>
        <p:spPr bwMode="ltGray">
          <a:xfrm>
            <a:off x="4977761" y="4347843"/>
            <a:ext cx="2852928" cy="804672"/>
          </a:xfrm>
          <a:custGeom>
            <a:avLst/>
            <a:gdLst>
              <a:gd name="T0" fmla="*/ 232 w 1880"/>
              <a:gd name="T1" fmla="*/ 537 h 537"/>
              <a:gd name="T2" fmla="*/ 1650 w 1880"/>
              <a:gd name="T3" fmla="*/ 537 h 537"/>
              <a:gd name="T4" fmla="*/ 1880 w 1880"/>
              <a:gd name="T5" fmla="*/ 0 h 537"/>
              <a:gd name="T6" fmla="*/ 0 w 1880"/>
              <a:gd name="T7" fmla="*/ 0 h 537"/>
              <a:gd name="T8" fmla="*/ 232 w 1880"/>
              <a:gd name="T9" fmla="*/ 537 h 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0" h="537">
                <a:moveTo>
                  <a:pt x="232" y="537"/>
                </a:moveTo>
                <a:lnTo>
                  <a:pt x="1650" y="537"/>
                </a:lnTo>
                <a:lnTo>
                  <a:pt x="1880" y="0"/>
                </a:lnTo>
                <a:lnTo>
                  <a:pt x="0" y="0"/>
                </a:lnTo>
                <a:lnTo>
                  <a:pt x="232" y="537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r>
              <a:rPr lang="en-IN" sz="1600" dirty="0"/>
              <a:t> </a:t>
            </a:r>
            <a:r>
              <a:rPr lang="en-IN" sz="2000" b="1" dirty="0"/>
              <a:t>66.8%</a:t>
            </a:r>
          </a:p>
        </p:txBody>
      </p:sp>
      <p:sp>
        <p:nvSpPr>
          <p:cNvPr id="78" name="Freeform 27">
            <a:extLst>
              <a:ext uri="{FF2B5EF4-FFF2-40B4-BE49-F238E27FC236}">
                <a16:creationId xmlns:a16="http://schemas.microsoft.com/office/drawing/2014/main" id="{65BCBBE9-6135-4318-B21E-808E7E48CD49}"/>
              </a:ext>
            </a:extLst>
          </p:cNvPr>
          <p:cNvSpPr>
            <a:spLocks/>
          </p:cNvSpPr>
          <p:nvPr/>
        </p:nvSpPr>
        <p:spPr bwMode="ltGray">
          <a:xfrm>
            <a:off x="3798664" y="1775483"/>
            <a:ext cx="5192936" cy="801647"/>
          </a:xfrm>
          <a:custGeom>
            <a:avLst/>
            <a:gdLst>
              <a:gd name="T0" fmla="*/ 0 w 3368"/>
              <a:gd name="T1" fmla="*/ 0 h 539"/>
              <a:gd name="T2" fmla="*/ 232 w 3368"/>
              <a:gd name="T3" fmla="*/ 539 h 539"/>
              <a:gd name="T4" fmla="*/ 3136 w 3368"/>
              <a:gd name="T5" fmla="*/ 539 h 539"/>
              <a:gd name="T6" fmla="*/ 3368 w 3368"/>
              <a:gd name="T7" fmla="*/ 0 h 539"/>
              <a:gd name="T8" fmla="*/ 0 w 3368"/>
              <a:gd name="T9" fmla="*/ 0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68" h="539">
                <a:moveTo>
                  <a:pt x="0" y="0"/>
                </a:moveTo>
                <a:lnTo>
                  <a:pt x="232" y="539"/>
                </a:lnTo>
                <a:lnTo>
                  <a:pt x="3136" y="539"/>
                </a:lnTo>
                <a:lnTo>
                  <a:pt x="33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r>
              <a:rPr lang="en-US" sz="2000" b="1" dirty="0"/>
              <a:t>27.5 </a:t>
            </a:r>
            <a:r>
              <a:rPr lang="en-IN" sz="2000" b="1" dirty="0"/>
              <a:t>%</a:t>
            </a:r>
          </a:p>
        </p:txBody>
      </p:sp>
      <p:sp>
        <p:nvSpPr>
          <p:cNvPr id="79" name="Freeform 28">
            <a:extLst>
              <a:ext uri="{FF2B5EF4-FFF2-40B4-BE49-F238E27FC236}">
                <a16:creationId xmlns:a16="http://schemas.microsoft.com/office/drawing/2014/main" id="{57B412B4-3DB1-4FF2-8739-23DDA128E7E8}"/>
              </a:ext>
            </a:extLst>
          </p:cNvPr>
          <p:cNvSpPr>
            <a:spLocks/>
          </p:cNvSpPr>
          <p:nvPr/>
        </p:nvSpPr>
        <p:spPr bwMode="ltGray">
          <a:xfrm>
            <a:off x="4214555" y="2637051"/>
            <a:ext cx="4370832" cy="804672"/>
          </a:xfrm>
          <a:custGeom>
            <a:avLst/>
            <a:gdLst>
              <a:gd name="T0" fmla="*/ 231 w 2872"/>
              <a:gd name="T1" fmla="*/ 540 h 540"/>
              <a:gd name="T2" fmla="*/ 2640 w 2872"/>
              <a:gd name="T3" fmla="*/ 540 h 540"/>
              <a:gd name="T4" fmla="*/ 2872 w 2872"/>
              <a:gd name="T5" fmla="*/ 0 h 540"/>
              <a:gd name="T6" fmla="*/ 0 w 2872"/>
              <a:gd name="T7" fmla="*/ 0 h 540"/>
              <a:gd name="T8" fmla="*/ 231 w 2872"/>
              <a:gd name="T9" fmla="*/ 540 h 5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72" h="540">
                <a:moveTo>
                  <a:pt x="231" y="540"/>
                </a:moveTo>
                <a:lnTo>
                  <a:pt x="2640" y="540"/>
                </a:lnTo>
                <a:lnTo>
                  <a:pt x="2872" y="0"/>
                </a:lnTo>
                <a:lnTo>
                  <a:pt x="0" y="0"/>
                </a:lnTo>
                <a:lnTo>
                  <a:pt x="231" y="54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r>
              <a:rPr lang="en-IN" sz="1600" dirty="0"/>
              <a:t> </a:t>
            </a:r>
            <a:r>
              <a:rPr lang="en-IN" sz="2000" b="1" dirty="0"/>
              <a:t>37.2%</a:t>
            </a:r>
          </a:p>
        </p:txBody>
      </p:sp>
      <p:sp>
        <p:nvSpPr>
          <p:cNvPr id="80" name="Freeform 27">
            <a:extLst>
              <a:ext uri="{FF2B5EF4-FFF2-40B4-BE49-F238E27FC236}">
                <a16:creationId xmlns:a16="http://schemas.microsoft.com/office/drawing/2014/main" id="{65BCBBE9-6135-4318-B21E-808E7E48CD49}"/>
              </a:ext>
            </a:extLst>
          </p:cNvPr>
          <p:cNvSpPr>
            <a:spLocks/>
          </p:cNvSpPr>
          <p:nvPr/>
        </p:nvSpPr>
        <p:spPr bwMode="ltGray">
          <a:xfrm rot="10800000">
            <a:off x="291832" y="5200332"/>
            <a:ext cx="5122804" cy="808160"/>
          </a:xfrm>
          <a:custGeom>
            <a:avLst/>
            <a:gdLst>
              <a:gd name="T0" fmla="*/ 0 w 3368"/>
              <a:gd name="T1" fmla="*/ 0 h 539"/>
              <a:gd name="T2" fmla="*/ 232 w 3368"/>
              <a:gd name="T3" fmla="*/ 539 h 539"/>
              <a:gd name="T4" fmla="*/ 3136 w 3368"/>
              <a:gd name="T5" fmla="*/ 539 h 539"/>
              <a:gd name="T6" fmla="*/ 3368 w 3368"/>
              <a:gd name="T7" fmla="*/ 0 h 539"/>
              <a:gd name="T8" fmla="*/ 0 w 3368"/>
              <a:gd name="T9" fmla="*/ 0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68" h="539">
                <a:moveTo>
                  <a:pt x="0" y="0"/>
                </a:moveTo>
                <a:lnTo>
                  <a:pt x="232" y="539"/>
                </a:lnTo>
                <a:lnTo>
                  <a:pt x="3136" y="539"/>
                </a:lnTo>
                <a:lnTo>
                  <a:pt x="33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81" name="Freeform 28">
            <a:extLst>
              <a:ext uri="{FF2B5EF4-FFF2-40B4-BE49-F238E27FC236}">
                <a16:creationId xmlns:a16="http://schemas.microsoft.com/office/drawing/2014/main" id="{57B412B4-3DB1-4FF2-8739-23DDA128E7E8}"/>
              </a:ext>
            </a:extLst>
          </p:cNvPr>
          <p:cNvSpPr>
            <a:spLocks/>
          </p:cNvSpPr>
          <p:nvPr/>
        </p:nvSpPr>
        <p:spPr bwMode="ltGray">
          <a:xfrm rot="10800000">
            <a:off x="662175" y="4341787"/>
            <a:ext cx="4371458" cy="804672"/>
          </a:xfrm>
          <a:custGeom>
            <a:avLst/>
            <a:gdLst>
              <a:gd name="T0" fmla="*/ 231 w 2872"/>
              <a:gd name="T1" fmla="*/ 540 h 540"/>
              <a:gd name="T2" fmla="*/ 2640 w 2872"/>
              <a:gd name="T3" fmla="*/ 540 h 540"/>
              <a:gd name="T4" fmla="*/ 2872 w 2872"/>
              <a:gd name="T5" fmla="*/ 0 h 540"/>
              <a:gd name="T6" fmla="*/ 0 w 2872"/>
              <a:gd name="T7" fmla="*/ 0 h 540"/>
              <a:gd name="T8" fmla="*/ 231 w 2872"/>
              <a:gd name="T9" fmla="*/ 540 h 5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72" h="540">
                <a:moveTo>
                  <a:pt x="231" y="540"/>
                </a:moveTo>
                <a:lnTo>
                  <a:pt x="2640" y="540"/>
                </a:lnTo>
                <a:lnTo>
                  <a:pt x="2872" y="0"/>
                </a:lnTo>
                <a:lnTo>
                  <a:pt x="0" y="0"/>
                </a:lnTo>
                <a:lnTo>
                  <a:pt x="231" y="54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82" name="Freeform 26">
            <a:extLst>
              <a:ext uri="{FF2B5EF4-FFF2-40B4-BE49-F238E27FC236}">
                <a16:creationId xmlns:a16="http://schemas.microsoft.com/office/drawing/2014/main" id="{EEF4E76C-D8B7-4078-9E86-107F29FDA1EE}"/>
              </a:ext>
            </a:extLst>
          </p:cNvPr>
          <p:cNvSpPr>
            <a:spLocks/>
          </p:cNvSpPr>
          <p:nvPr/>
        </p:nvSpPr>
        <p:spPr bwMode="ltGray">
          <a:xfrm rot="10800000">
            <a:off x="1039347" y="3489298"/>
            <a:ext cx="3617115" cy="804672"/>
          </a:xfrm>
          <a:custGeom>
            <a:avLst/>
            <a:gdLst>
              <a:gd name="T0" fmla="*/ 232 w 2376"/>
              <a:gd name="T1" fmla="*/ 539 h 539"/>
              <a:gd name="T2" fmla="*/ 2144 w 2376"/>
              <a:gd name="T3" fmla="*/ 539 h 539"/>
              <a:gd name="T4" fmla="*/ 2376 w 2376"/>
              <a:gd name="T5" fmla="*/ 0 h 539"/>
              <a:gd name="T6" fmla="*/ 0 w 2376"/>
              <a:gd name="T7" fmla="*/ 0 h 539"/>
              <a:gd name="T8" fmla="*/ 232 w 2376"/>
              <a:gd name="T9" fmla="*/ 539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76" h="539">
                <a:moveTo>
                  <a:pt x="232" y="539"/>
                </a:moveTo>
                <a:lnTo>
                  <a:pt x="2144" y="539"/>
                </a:lnTo>
                <a:lnTo>
                  <a:pt x="2376" y="0"/>
                </a:lnTo>
                <a:lnTo>
                  <a:pt x="0" y="0"/>
                </a:lnTo>
                <a:lnTo>
                  <a:pt x="232" y="539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83" name="Freeform 25">
            <a:extLst>
              <a:ext uri="{FF2B5EF4-FFF2-40B4-BE49-F238E27FC236}">
                <a16:creationId xmlns:a16="http://schemas.microsoft.com/office/drawing/2014/main" id="{DD23AEE3-E98C-4D6C-A403-5543C1AF8AA2}"/>
              </a:ext>
            </a:extLst>
          </p:cNvPr>
          <p:cNvSpPr>
            <a:spLocks/>
          </p:cNvSpPr>
          <p:nvPr/>
        </p:nvSpPr>
        <p:spPr bwMode="ltGray">
          <a:xfrm rot="10800000">
            <a:off x="1392126" y="2634027"/>
            <a:ext cx="2855277" cy="805161"/>
          </a:xfrm>
          <a:custGeom>
            <a:avLst/>
            <a:gdLst>
              <a:gd name="T0" fmla="*/ 232 w 1880"/>
              <a:gd name="T1" fmla="*/ 537 h 537"/>
              <a:gd name="T2" fmla="*/ 1650 w 1880"/>
              <a:gd name="T3" fmla="*/ 537 h 537"/>
              <a:gd name="T4" fmla="*/ 1880 w 1880"/>
              <a:gd name="T5" fmla="*/ 0 h 537"/>
              <a:gd name="T6" fmla="*/ 0 w 1880"/>
              <a:gd name="T7" fmla="*/ 0 h 537"/>
              <a:gd name="T8" fmla="*/ 232 w 1880"/>
              <a:gd name="T9" fmla="*/ 537 h 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0" h="537">
                <a:moveTo>
                  <a:pt x="232" y="537"/>
                </a:moveTo>
                <a:lnTo>
                  <a:pt x="1650" y="537"/>
                </a:lnTo>
                <a:lnTo>
                  <a:pt x="1880" y="0"/>
                </a:lnTo>
                <a:lnTo>
                  <a:pt x="0" y="0"/>
                </a:lnTo>
                <a:lnTo>
                  <a:pt x="232" y="537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84" name="Freeform 24">
            <a:extLst>
              <a:ext uri="{FF2B5EF4-FFF2-40B4-BE49-F238E27FC236}">
                <a16:creationId xmlns:a16="http://schemas.microsoft.com/office/drawing/2014/main" id="{A37D0C20-D957-4746-AA85-BF1707847771}"/>
              </a:ext>
            </a:extLst>
          </p:cNvPr>
          <p:cNvSpPr>
            <a:spLocks/>
          </p:cNvSpPr>
          <p:nvPr/>
        </p:nvSpPr>
        <p:spPr bwMode="ltGray">
          <a:xfrm rot="10800000">
            <a:off x="1753330" y="1775483"/>
            <a:ext cx="2132868" cy="804672"/>
          </a:xfrm>
          <a:custGeom>
            <a:avLst/>
            <a:gdLst>
              <a:gd name="T0" fmla="*/ 232 w 1386"/>
              <a:gd name="T1" fmla="*/ 539 h 539"/>
              <a:gd name="T2" fmla="*/ 1154 w 1386"/>
              <a:gd name="T3" fmla="*/ 539 h 539"/>
              <a:gd name="T4" fmla="*/ 1386 w 1386"/>
              <a:gd name="T5" fmla="*/ 0 h 539"/>
              <a:gd name="T6" fmla="*/ 0 w 1386"/>
              <a:gd name="T7" fmla="*/ 0 h 539"/>
              <a:gd name="T8" fmla="*/ 232 w 1386"/>
              <a:gd name="T9" fmla="*/ 539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86" h="539">
                <a:moveTo>
                  <a:pt x="232" y="539"/>
                </a:moveTo>
                <a:lnTo>
                  <a:pt x="1154" y="539"/>
                </a:lnTo>
                <a:lnTo>
                  <a:pt x="1386" y="0"/>
                </a:lnTo>
                <a:lnTo>
                  <a:pt x="0" y="0"/>
                </a:lnTo>
                <a:lnTo>
                  <a:pt x="232" y="539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57519" y="1989381"/>
            <a:ext cx="554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/>
              <a:t>1%</a:t>
            </a:r>
          </a:p>
        </p:txBody>
      </p:sp>
      <p:sp>
        <p:nvSpPr>
          <p:cNvPr id="85" name="Rectangle 84"/>
          <p:cNvSpPr/>
          <p:nvPr/>
        </p:nvSpPr>
        <p:spPr>
          <a:xfrm>
            <a:off x="2525861" y="2823393"/>
            <a:ext cx="554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/>
              <a:t>2%</a:t>
            </a:r>
          </a:p>
        </p:txBody>
      </p:sp>
      <p:sp>
        <p:nvSpPr>
          <p:cNvPr id="86" name="Rectangle 85"/>
          <p:cNvSpPr/>
          <p:nvPr/>
        </p:nvSpPr>
        <p:spPr>
          <a:xfrm>
            <a:off x="2525861" y="3673915"/>
            <a:ext cx="554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/>
              <a:t>5%</a:t>
            </a:r>
          </a:p>
        </p:txBody>
      </p:sp>
      <p:sp>
        <p:nvSpPr>
          <p:cNvPr id="87" name="Rectangle 86"/>
          <p:cNvSpPr/>
          <p:nvPr/>
        </p:nvSpPr>
        <p:spPr>
          <a:xfrm>
            <a:off x="2266910" y="4624425"/>
            <a:ext cx="11619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/>
              <a:t>10%</a:t>
            </a:r>
          </a:p>
        </p:txBody>
      </p:sp>
      <p:sp>
        <p:nvSpPr>
          <p:cNvPr id="88" name="Rectangle 87"/>
          <p:cNvSpPr/>
          <p:nvPr/>
        </p:nvSpPr>
        <p:spPr>
          <a:xfrm>
            <a:off x="2392491" y="5472962"/>
            <a:ext cx="910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>
                <a:solidFill>
                  <a:schemeClr val="bg1"/>
                </a:solidFill>
              </a:rPr>
              <a:t>96.5%</a:t>
            </a:r>
          </a:p>
        </p:txBody>
      </p:sp>
      <p:sp>
        <p:nvSpPr>
          <p:cNvPr id="89" name="Rectangle 2"/>
          <p:cNvSpPr txBox="1">
            <a:spLocks noChangeArrowheads="1"/>
          </p:cNvSpPr>
          <p:nvPr/>
        </p:nvSpPr>
        <p:spPr bwMode="gray">
          <a:xfrm>
            <a:off x="1855269" y="1346400"/>
            <a:ext cx="2624446" cy="6668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solidFill>
                  <a:schemeClr val="accent5"/>
                </a:solidFill>
              </a:rPr>
              <a:t>% of Members</a:t>
            </a:r>
          </a:p>
        </p:txBody>
      </p:sp>
      <p:sp>
        <p:nvSpPr>
          <p:cNvPr id="90" name="Rectangle 2"/>
          <p:cNvSpPr txBox="1">
            <a:spLocks noChangeArrowheads="1"/>
          </p:cNvSpPr>
          <p:nvPr/>
        </p:nvSpPr>
        <p:spPr bwMode="gray">
          <a:xfrm>
            <a:off x="3617575" y="1353757"/>
            <a:ext cx="4949052" cy="84042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chemeClr val="accent5"/>
                </a:solidFill>
              </a:rPr>
              <a:t>% of Medical Plan Cost</a:t>
            </a:r>
          </a:p>
        </p:txBody>
      </p:sp>
      <p:sp>
        <p:nvSpPr>
          <p:cNvPr id="105" name="Text Box 20"/>
          <p:cNvSpPr txBox="1">
            <a:spLocks noChangeArrowheads="1"/>
          </p:cNvSpPr>
          <p:nvPr/>
        </p:nvSpPr>
        <p:spPr bwMode="ltGray">
          <a:xfrm>
            <a:off x="10514575" y="4837717"/>
            <a:ext cx="1188720" cy="52120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>
                <a:solidFill>
                  <a:schemeClr val="bg1"/>
                </a:solidFill>
                <a:latin typeface="Arial"/>
              </a:rPr>
              <a:t>16.1%</a:t>
            </a:r>
          </a:p>
        </p:txBody>
      </p:sp>
      <p:sp>
        <p:nvSpPr>
          <p:cNvPr id="106" name="Text Box 20"/>
          <p:cNvSpPr txBox="1">
            <a:spLocks noChangeArrowheads="1"/>
          </p:cNvSpPr>
          <p:nvPr/>
        </p:nvSpPr>
        <p:spPr bwMode="ltGray">
          <a:xfrm>
            <a:off x="10514575" y="4258182"/>
            <a:ext cx="1188720" cy="5212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/>
              <a:t>20.4</a:t>
            </a:r>
            <a:r>
              <a:rPr lang="en-US" dirty="0">
                <a:solidFill>
                  <a:prstClr val="black"/>
                </a:solidFill>
              </a:rPr>
              <a:t>%</a:t>
            </a:r>
          </a:p>
        </p:txBody>
      </p:sp>
      <p:sp>
        <p:nvSpPr>
          <p:cNvPr id="107" name="Text Box 20"/>
          <p:cNvSpPr txBox="1">
            <a:spLocks noChangeArrowheads="1"/>
          </p:cNvSpPr>
          <p:nvPr/>
        </p:nvSpPr>
        <p:spPr bwMode="ltGray">
          <a:xfrm>
            <a:off x="10514575" y="3702065"/>
            <a:ext cx="1188720" cy="521208"/>
          </a:xfrm>
          <a:prstGeom prst="rect">
            <a:avLst/>
          </a:prstGeom>
          <a:solidFill>
            <a:srgbClr val="22C2CE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/>
              <a:t>20.8</a:t>
            </a:r>
            <a:r>
              <a:rPr lang="en-US" dirty="0">
                <a:solidFill>
                  <a:prstClr val="black"/>
                </a:solidFill>
                <a:latin typeface="Arial"/>
              </a:rPr>
              <a:t>%</a:t>
            </a:r>
          </a:p>
        </p:txBody>
      </p:sp>
      <p:sp>
        <p:nvSpPr>
          <p:cNvPr id="108" name="Text Box 20"/>
          <p:cNvSpPr txBox="1">
            <a:spLocks noChangeArrowheads="1"/>
          </p:cNvSpPr>
          <p:nvPr/>
        </p:nvSpPr>
        <p:spPr bwMode="ltGray">
          <a:xfrm>
            <a:off x="10514575" y="3142807"/>
            <a:ext cx="1188720" cy="5212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/>
              <a:t>24.9</a:t>
            </a:r>
            <a:r>
              <a:rPr lang="en-US" dirty="0">
                <a:solidFill>
                  <a:prstClr val="black"/>
                </a:solidFill>
                <a:latin typeface="Arial"/>
              </a:rPr>
              <a:t>%</a:t>
            </a:r>
          </a:p>
        </p:txBody>
      </p:sp>
      <p:sp>
        <p:nvSpPr>
          <p:cNvPr id="109" name="Text Box 20"/>
          <p:cNvSpPr txBox="1">
            <a:spLocks noChangeArrowheads="1"/>
          </p:cNvSpPr>
          <p:nvPr/>
        </p:nvSpPr>
        <p:spPr bwMode="ltGray">
          <a:xfrm>
            <a:off x="10514575" y="2592871"/>
            <a:ext cx="1188720" cy="511886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/>
              <a:t>17.5</a:t>
            </a:r>
            <a:r>
              <a:rPr lang="en-US" dirty="0">
                <a:solidFill>
                  <a:prstClr val="black"/>
                </a:solidFill>
                <a:latin typeface="Arial"/>
              </a:rPr>
              <a:t>%</a:t>
            </a:r>
          </a:p>
        </p:txBody>
      </p:sp>
      <p:sp>
        <p:nvSpPr>
          <p:cNvPr id="110" name="Text Box 20"/>
          <p:cNvSpPr txBox="1">
            <a:spLocks noChangeArrowheads="1"/>
          </p:cNvSpPr>
          <p:nvPr/>
        </p:nvSpPr>
        <p:spPr bwMode="ltGray">
          <a:xfrm>
            <a:off x="10521882" y="5417252"/>
            <a:ext cx="1188720" cy="52120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b="1" dirty="0">
                <a:solidFill>
                  <a:schemeClr val="bg1"/>
                </a:solidFill>
                <a:latin typeface="Arial"/>
              </a:rPr>
              <a:t>17.3%</a:t>
            </a:r>
          </a:p>
        </p:txBody>
      </p:sp>
      <p:sp>
        <p:nvSpPr>
          <p:cNvPr id="111" name="Rectangle 2"/>
          <p:cNvSpPr txBox="1">
            <a:spLocks noChangeArrowheads="1"/>
          </p:cNvSpPr>
          <p:nvPr/>
        </p:nvSpPr>
        <p:spPr bwMode="gray">
          <a:xfrm>
            <a:off x="10469460" y="1564236"/>
            <a:ext cx="1233835" cy="98441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accent5"/>
                </a:solidFill>
              </a:rPr>
              <a:t>PMPM </a:t>
            </a:r>
            <a:r>
              <a:rPr lang="en-US" sz="1800" baseline="30000" dirty="0">
                <a:solidFill>
                  <a:schemeClr val="accent5"/>
                </a:solidFill>
              </a:rPr>
              <a:t>1</a:t>
            </a:r>
            <a:r>
              <a:rPr lang="en-US" sz="1800" dirty="0">
                <a:solidFill>
                  <a:schemeClr val="accent5"/>
                </a:solidFill>
              </a:rPr>
              <a:t> Change from Prior Year</a:t>
            </a:r>
          </a:p>
        </p:txBody>
      </p:sp>
      <p:sp>
        <p:nvSpPr>
          <p:cNvPr id="112" name="Rectangle 2"/>
          <p:cNvSpPr txBox="1">
            <a:spLocks noChangeArrowheads="1"/>
          </p:cNvSpPr>
          <p:nvPr/>
        </p:nvSpPr>
        <p:spPr bwMode="gray">
          <a:xfrm>
            <a:off x="9255381" y="2112180"/>
            <a:ext cx="1194944" cy="84042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accent5"/>
                </a:solidFill>
              </a:rPr>
              <a:t>PMPM </a:t>
            </a:r>
            <a:r>
              <a:rPr lang="en-US" sz="1800" baseline="30000" dirty="0">
                <a:solidFill>
                  <a:schemeClr val="accent5"/>
                </a:solidFill>
              </a:rPr>
              <a:t>1</a:t>
            </a:r>
          </a:p>
        </p:txBody>
      </p:sp>
      <p:sp>
        <p:nvSpPr>
          <p:cNvPr id="116" name="Text Box 20"/>
          <p:cNvSpPr txBox="1">
            <a:spLocks noChangeArrowheads="1"/>
          </p:cNvSpPr>
          <p:nvPr/>
        </p:nvSpPr>
        <p:spPr bwMode="ltGray">
          <a:xfrm>
            <a:off x="9261605" y="4837717"/>
            <a:ext cx="1188720" cy="52120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>
                <a:solidFill>
                  <a:schemeClr val="bg1"/>
                </a:solidFill>
              </a:rPr>
              <a:t>$282</a:t>
            </a:r>
          </a:p>
        </p:txBody>
      </p:sp>
      <p:sp>
        <p:nvSpPr>
          <p:cNvPr id="117" name="Text Box 20"/>
          <p:cNvSpPr txBox="1">
            <a:spLocks noChangeArrowheads="1"/>
          </p:cNvSpPr>
          <p:nvPr/>
        </p:nvSpPr>
        <p:spPr bwMode="ltGray">
          <a:xfrm>
            <a:off x="9253371" y="4258182"/>
            <a:ext cx="1188720" cy="5212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/>
              <a:t>$1,969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8" name="Text Box 20"/>
          <p:cNvSpPr txBox="1">
            <a:spLocks noChangeArrowheads="1"/>
          </p:cNvSpPr>
          <p:nvPr/>
        </p:nvSpPr>
        <p:spPr bwMode="ltGray">
          <a:xfrm>
            <a:off x="9261605" y="5417252"/>
            <a:ext cx="1188720" cy="52120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b="1" dirty="0">
                <a:solidFill>
                  <a:schemeClr val="bg1"/>
                </a:solidFill>
                <a:latin typeface="Arial"/>
              </a:rPr>
              <a:t>  $753</a:t>
            </a:r>
          </a:p>
        </p:txBody>
      </p:sp>
      <p:sp>
        <p:nvSpPr>
          <p:cNvPr id="119" name="Text Box 20"/>
          <p:cNvSpPr txBox="1">
            <a:spLocks noChangeArrowheads="1"/>
          </p:cNvSpPr>
          <p:nvPr/>
        </p:nvSpPr>
        <p:spPr bwMode="ltGray">
          <a:xfrm>
            <a:off x="9253371" y="3704176"/>
            <a:ext cx="1188720" cy="521208"/>
          </a:xfrm>
          <a:prstGeom prst="rect">
            <a:avLst/>
          </a:prstGeom>
          <a:solidFill>
            <a:srgbClr val="22C2CE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/>
              <a:t>$3,764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0" name="Text Box 20"/>
          <p:cNvSpPr txBox="1">
            <a:spLocks noChangeArrowheads="1"/>
          </p:cNvSpPr>
          <p:nvPr/>
        </p:nvSpPr>
        <p:spPr bwMode="ltGray">
          <a:xfrm>
            <a:off x="9253371" y="3144918"/>
            <a:ext cx="1188720" cy="5212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/>
              <a:t>$6,951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1" name="Text Box 20"/>
          <p:cNvSpPr txBox="1">
            <a:spLocks noChangeArrowheads="1"/>
          </p:cNvSpPr>
          <p:nvPr/>
        </p:nvSpPr>
        <p:spPr bwMode="ltGray">
          <a:xfrm>
            <a:off x="9253371" y="2594982"/>
            <a:ext cx="1188720" cy="52120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$</a:t>
            </a:r>
            <a:r>
              <a:rPr lang="en-US" dirty="0"/>
              <a:t>20,060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0" name="Rectangle 2"/>
          <p:cNvSpPr txBox="1">
            <a:spLocks noChangeArrowheads="1"/>
          </p:cNvSpPr>
          <p:nvPr/>
        </p:nvSpPr>
        <p:spPr bwMode="gray">
          <a:xfrm>
            <a:off x="8318297" y="5518246"/>
            <a:ext cx="1743502" cy="84042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chemeClr val="accent5"/>
                </a:solidFill>
              </a:rPr>
              <a:t>Total: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81000" y="6477000"/>
            <a:ext cx="1013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baseline="30000" dirty="0"/>
              <a:t>1</a:t>
            </a:r>
            <a:r>
              <a:rPr lang="en-US" sz="900" i="1" dirty="0"/>
              <a:t> Per Member Per Month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96419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Enrollment: Actives</a:t>
            </a:r>
            <a:br>
              <a:rPr lang="en-US" dirty="0"/>
            </a:br>
            <a:r>
              <a:rPr lang="en-US" sz="3300" i="1" dirty="0"/>
              <a:t>July 2024 –  June 2025 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200797"/>
              </p:ext>
            </p:extLst>
          </p:nvPr>
        </p:nvGraphicFramePr>
        <p:xfrm>
          <a:off x="3204370" y="4495800"/>
          <a:ext cx="5783261" cy="184325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44045">
                  <a:extLst>
                    <a:ext uri="{9D8B030D-6E8A-4147-A177-3AD203B41FA5}">
                      <a16:colId xmlns:a16="http://schemas.microsoft.com/office/drawing/2014/main" val="4112276411"/>
                    </a:ext>
                  </a:extLst>
                </a:gridCol>
                <a:gridCol w="1134804">
                  <a:extLst>
                    <a:ext uri="{9D8B030D-6E8A-4147-A177-3AD203B41FA5}">
                      <a16:colId xmlns:a16="http://schemas.microsoft.com/office/drawing/2014/main" val="1565804168"/>
                    </a:ext>
                  </a:extLst>
                </a:gridCol>
                <a:gridCol w="1134804">
                  <a:extLst>
                    <a:ext uri="{9D8B030D-6E8A-4147-A177-3AD203B41FA5}">
                      <a16:colId xmlns:a16="http://schemas.microsoft.com/office/drawing/2014/main" val="3720964941"/>
                    </a:ext>
                  </a:extLst>
                </a:gridCol>
                <a:gridCol w="1134804">
                  <a:extLst>
                    <a:ext uri="{9D8B030D-6E8A-4147-A177-3AD203B41FA5}">
                      <a16:colId xmlns:a16="http://schemas.microsoft.com/office/drawing/2014/main" val="617464440"/>
                    </a:ext>
                  </a:extLst>
                </a:gridCol>
                <a:gridCol w="1134804">
                  <a:extLst>
                    <a:ext uri="{9D8B030D-6E8A-4147-A177-3AD203B41FA5}">
                      <a16:colId xmlns:a16="http://schemas.microsoft.com/office/drawing/2014/main" val="2078059711"/>
                    </a:ext>
                  </a:extLst>
                </a:gridCol>
              </a:tblGrid>
              <a:tr h="364583">
                <a:tc gridSpan="5"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400" dirty="0">
                          <a:latin typeface="+mn-lt"/>
                        </a:rPr>
                        <a:t>Average Employee and Dependent Counts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79960377"/>
                  </a:ext>
                </a:extLst>
              </a:tr>
              <a:tr h="626017">
                <a:tc>
                  <a:txBody>
                    <a:bodyPr/>
                    <a:lstStyle/>
                    <a:p>
                      <a:pPr algn="l" fontAlgn="b">
                        <a:lnSpc>
                          <a:spcPct val="90000"/>
                        </a:lnSpc>
                      </a:pPr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Line of Business 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Employee Count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Dependent Count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Total Count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</a:pPr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PEPM</a:t>
                      </a:r>
                      <a:r>
                        <a:rPr lang="en-US" sz="1400" b="1" u="none" strike="noStrike" baseline="30000" dirty="0">
                          <a:effectLst/>
                          <a:latin typeface="+mn-lt"/>
                        </a:rPr>
                        <a:t>1</a:t>
                      </a:r>
                      <a:endParaRPr lang="en-US" sz="1400" b="1" i="0" u="none" strike="noStrike" baseline="300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3395552653"/>
                  </a:ext>
                </a:extLst>
              </a:tr>
              <a:tr h="28421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Partnership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28,296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35,774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64,071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$1,836.80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73109648"/>
                  </a:ext>
                </a:extLst>
              </a:tr>
              <a:tr h="28421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51,106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69,337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120,442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$1,747.70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58974432"/>
                  </a:ext>
                </a:extLst>
              </a:tr>
              <a:tr h="28421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79,402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105,111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184,513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$1,779.45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3118395"/>
                  </a:ext>
                </a:extLst>
              </a:tr>
            </a:tbl>
          </a:graphicData>
        </a:graphic>
      </p:graphicFrame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865915799"/>
              </p:ext>
            </p:extLst>
          </p:nvPr>
        </p:nvGraphicFramePr>
        <p:xfrm>
          <a:off x="2859406" y="1260131"/>
          <a:ext cx="6473189" cy="33956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1000" y="6477000"/>
            <a:ext cx="1013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baseline="30000" dirty="0"/>
              <a:t>1</a:t>
            </a:r>
            <a:r>
              <a:rPr lang="en-US" sz="900" i="1" dirty="0"/>
              <a:t> Per Employee Per Month  </a:t>
            </a:r>
          </a:p>
          <a:p>
            <a:r>
              <a:rPr lang="en-US" sz="900" i="1" baseline="30000" dirty="0"/>
              <a:t>2</a:t>
            </a:r>
            <a:r>
              <a:rPr lang="en-US" sz="900" i="1" dirty="0"/>
              <a:t> Partnership is higher due to membership located in counties that have a higher average cost of care, Regional pricing adjustments account for this disparity.</a:t>
            </a:r>
          </a:p>
        </p:txBody>
      </p:sp>
    </p:spTree>
    <p:extLst>
      <p:ext uri="{BB962C8B-B14F-4D97-AF65-F5344CB8AC3E}">
        <p14:creationId xmlns:p14="http://schemas.microsoft.com/office/powerpoint/2010/main" val="36854327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601" y="101475"/>
            <a:ext cx="118110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Distribution of Medical Claims By Membership</a:t>
            </a:r>
            <a:br>
              <a:rPr lang="en-US" dirty="0"/>
            </a:br>
            <a:r>
              <a:rPr lang="en-US" sz="2800" i="1" dirty="0"/>
              <a:t>July 2024 – June 2025 </a:t>
            </a:r>
            <a:r>
              <a:rPr lang="en-US" sz="3000" i="1" dirty="0"/>
              <a:t>By Plan Paid</a:t>
            </a:r>
            <a:r>
              <a:rPr lang="en-US" sz="2800" i="1" dirty="0"/>
              <a:t>– State Plan Non-Medicare Population</a:t>
            </a:r>
            <a:endParaRPr lang="en-US" sz="2800" dirty="0"/>
          </a:p>
        </p:txBody>
      </p:sp>
      <p:sp>
        <p:nvSpPr>
          <p:cNvPr id="75" name="Freeform 24">
            <a:extLst>
              <a:ext uri="{FF2B5EF4-FFF2-40B4-BE49-F238E27FC236}">
                <a16:creationId xmlns:a16="http://schemas.microsoft.com/office/drawing/2014/main" id="{A37D0C20-D957-4746-AA85-BF1707847771}"/>
              </a:ext>
            </a:extLst>
          </p:cNvPr>
          <p:cNvSpPr>
            <a:spLocks/>
          </p:cNvSpPr>
          <p:nvPr/>
        </p:nvSpPr>
        <p:spPr bwMode="ltGray">
          <a:xfrm>
            <a:off x="5346438" y="5202076"/>
            <a:ext cx="2130552" cy="804672"/>
          </a:xfrm>
          <a:custGeom>
            <a:avLst/>
            <a:gdLst>
              <a:gd name="T0" fmla="*/ 232 w 1386"/>
              <a:gd name="T1" fmla="*/ 539 h 539"/>
              <a:gd name="T2" fmla="*/ 1154 w 1386"/>
              <a:gd name="T3" fmla="*/ 539 h 539"/>
              <a:gd name="T4" fmla="*/ 1386 w 1386"/>
              <a:gd name="T5" fmla="*/ 0 h 539"/>
              <a:gd name="T6" fmla="*/ 0 w 1386"/>
              <a:gd name="T7" fmla="*/ 0 h 539"/>
              <a:gd name="T8" fmla="*/ 232 w 1386"/>
              <a:gd name="T9" fmla="*/ 539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86" h="539">
                <a:moveTo>
                  <a:pt x="232" y="539"/>
                </a:moveTo>
                <a:lnTo>
                  <a:pt x="1154" y="539"/>
                </a:lnTo>
                <a:lnTo>
                  <a:pt x="1386" y="0"/>
                </a:lnTo>
                <a:lnTo>
                  <a:pt x="0" y="0"/>
                </a:lnTo>
                <a:lnTo>
                  <a:pt x="232" y="539"/>
                </a:lnTo>
                <a:close/>
              </a:path>
            </a:pathLst>
          </a:custGeom>
          <a:solidFill>
            <a:schemeClr val="accent5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r>
              <a:rPr lang="en-IN" b="1" dirty="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76" name="Freeform 26">
            <a:extLst>
              <a:ext uri="{FF2B5EF4-FFF2-40B4-BE49-F238E27FC236}">
                <a16:creationId xmlns:a16="http://schemas.microsoft.com/office/drawing/2014/main" id="{EEF4E76C-D8B7-4078-9E86-107F29FDA1EE}"/>
              </a:ext>
            </a:extLst>
          </p:cNvPr>
          <p:cNvSpPr>
            <a:spLocks/>
          </p:cNvSpPr>
          <p:nvPr/>
        </p:nvSpPr>
        <p:spPr bwMode="ltGray">
          <a:xfrm>
            <a:off x="4601202" y="3495595"/>
            <a:ext cx="3621024" cy="804672"/>
          </a:xfrm>
          <a:custGeom>
            <a:avLst/>
            <a:gdLst>
              <a:gd name="T0" fmla="*/ 232 w 2376"/>
              <a:gd name="T1" fmla="*/ 539 h 539"/>
              <a:gd name="T2" fmla="*/ 2144 w 2376"/>
              <a:gd name="T3" fmla="*/ 539 h 539"/>
              <a:gd name="T4" fmla="*/ 2376 w 2376"/>
              <a:gd name="T5" fmla="*/ 0 h 539"/>
              <a:gd name="T6" fmla="*/ 0 w 2376"/>
              <a:gd name="T7" fmla="*/ 0 h 539"/>
              <a:gd name="T8" fmla="*/ 232 w 2376"/>
              <a:gd name="T9" fmla="*/ 539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76" h="539">
                <a:moveTo>
                  <a:pt x="232" y="539"/>
                </a:moveTo>
                <a:lnTo>
                  <a:pt x="2144" y="539"/>
                </a:lnTo>
                <a:lnTo>
                  <a:pt x="2376" y="0"/>
                </a:lnTo>
                <a:lnTo>
                  <a:pt x="0" y="0"/>
                </a:lnTo>
                <a:lnTo>
                  <a:pt x="232" y="539"/>
                </a:lnTo>
                <a:close/>
              </a:path>
            </a:pathLst>
          </a:custGeom>
          <a:solidFill>
            <a:srgbClr val="22C2CE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r>
              <a:rPr lang="en-IN" sz="1600" dirty="0"/>
              <a:t> </a:t>
            </a:r>
            <a:r>
              <a:rPr lang="en-IN" sz="2000" b="1" dirty="0"/>
              <a:t>54.0%</a:t>
            </a:r>
          </a:p>
        </p:txBody>
      </p:sp>
      <p:sp>
        <p:nvSpPr>
          <p:cNvPr id="77" name="Freeform 25">
            <a:extLst>
              <a:ext uri="{FF2B5EF4-FFF2-40B4-BE49-F238E27FC236}">
                <a16:creationId xmlns:a16="http://schemas.microsoft.com/office/drawing/2014/main" id="{DD23AEE3-E98C-4D6C-A403-5543C1AF8AA2}"/>
              </a:ext>
            </a:extLst>
          </p:cNvPr>
          <p:cNvSpPr>
            <a:spLocks/>
          </p:cNvSpPr>
          <p:nvPr/>
        </p:nvSpPr>
        <p:spPr bwMode="ltGray">
          <a:xfrm>
            <a:off x="4977761" y="4347843"/>
            <a:ext cx="2852928" cy="804672"/>
          </a:xfrm>
          <a:custGeom>
            <a:avLst/>
            <a:gdLst>
              <a:gd name="T0" fmla="*/ 232 w 1880"/>
              <a:gd name="T1" fmla="*/ 537 h 537"/>
              <a:gd name="T2" fmla="*/ 1650 w 1880"/>
              <a:gd name="T3" fmla="*/ 537 h 537"/>
              <a:gd name="T4" fmla="*/ 1880 w 1880"/>
              <a:gd name="T5" fmla="*/ 0 h 537"/>
              <a:gd name="T6" fmla="*/ 0 w 1880"/>
              <a:gd name="T7" fmla="*/ 0 h 537"/>
              <a:gd name="T8" fmla="*/ 232 w 1880"/>
              <a:gd name="T9" fmla="*/ 537 h 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0" h="537">
                <a:moveTo>
                  <a:pt x="232" y="537"/>
                </a:moveTo>
                <a:lnTo>
                  <a:pt x="1650" y="537"/>
                </a:lnTo>
                <a:lnTo>
                  <a:pt x="1880" y="0"/>
                </a:lnTo>
                <a:lnTo>
                  <a:pt x="0" y="0"/>
                </a:lnTo>
                <a:lnTo>
                  <a:pt x="232" y="537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r>
              <a:rPr lang="en-IN" sz="1600" dirty="0"/>
              <a:t> </a:t>
            </a:r>
            <a:r>
              <a:rPr lang="en-IN" sz="2000" b="1" dirty="0"/>
              <a:t>68.0%</a:t>
            </a:r>
          </a:p>
        </p:txBody>
      </p:sp>
      <p:sp>
        <p:nvSpPr>
          <p:cNvPr id="78" name="Freeform 27">
            <a:extLst>
              <a:ext uri="{FF2B5EF4-FFF2-40B4-BE49-F238E27FC236}">
                <a16:creationId xmlns:a16="http://schemas.microsoft.com/office/drawing/2014/main" id="{65BCBBE9-6135-4318-B21E-808E7E48CD49}"/>
              </a:ext>
            </a:extLst>
          </p:cNvPr>
          <p:cNvSpPr>
            <a:spLocks/>
          </p:cNvSpPr>
          <p:nvPr/>
        </p:nvSpPr>
        <p:spPr bwMode="ltGray">
          <a:xfrm>
            <a:off x="3798664" y="1775483"/>
            <a:ext cx="5192936" cy="801647"/>
          </a:xfrm>
          <a:custGeom>
            <a:avLst/>
            <a:gdLst>
              <a:gd name="T0" fmla="*/ 0 w 3368"/>
              <a:gd name="T1" fmla="*/ 0 h 539"/>
              <a:gd name="T2" fmla="*/ 232 w 3368"/>
              <a:gd name="T3" fmla="*/ 539 h 539"/>
              <a:gd name="T4" fmla="*/ 3136 w 3368"/>
              <a:gd name="T5" fmla="*/ 539 h 539"/>
              <a:gd name="T6" fmla="*/ 3368 w 3368"/>
              <a:gd name="T7" fmla="*/ 0 h 539"/>
              <a:gd name="T8" fmla="*/ 0 w 3368"/>
              <a:gd name="T9" fmla="*/ 0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68" h="539">
                <a:moveTo>
                  <a:pt x="0" y="0"/>
                </a:moveTo>
                <a:lnTo>
                  <a:pt x="232" y="539"/>
                </a:lnTo>
                <a:lnTo>
                  <a:pt x="3136" y="539"/>
                </a:lnTo>
                <a:lnTo>
                  <a:pt x="33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/>
              <a:t>27.4%</a:t>
            </a:r>
          </a:p>
        </p:txBody>
      </p:sp>
      <p:sp>
        <p:nvSpPr>
          <p:cNvPr id="79" name="Freeform 28">
            <a:extLst>
              <a:ext uri="{FF2B5EF4-FFF2-40B4-BE49-F238E27FC236}">
                <a16:creationId xmlns:a16="http://schemas.microsoft.com/office/drawing/2014/main" id="{57B412B4-3DB1-4FF2-8739-23DDA128E7E8}"/>
              </a:ext>
            </a:extLst>
          </p:cNvPr>
          <p:cNvSpPr>
            <a:spLocks/>
          </p:cNvSpPr>
          <p:nvPr/>
        </p:nvSpPr>
        <p:spPr bwMode="ltGray">
          <a:xfrm>
            <a:off x="4214555" y="2637051"/>
            <a:ext cx="4370832" cy="804672"/>
          </a:xfrm>
          <a:custGeom>
            <a:avLst/>
            <a:gdLst>
              <a:gd name="T0" fmla="*/ 231 w 2872"/>
              <a:gd name="T1" fmla="*/ 540 h 540"/>
              <a:gd name="T2" fmla="*/ 2640 w 2872"/>
              <a:gd name="T3" fmla="*/ 540 h 540"/>
              <a:gd name="T4" fmla="*/ 2872 w 2872"/>
              <a:gd name="T5" fmla="*/ 0 h 540"/>
              <a:gd name="T6" fmla="*/ 0 w 2872"/>
              <a:gd name="T7" fmla="*/ 0 h 540"/>
              <a:gd name="T8" fmla="*/ 231 w 2872"/>
              <a:gd name="T9" fmla="*/ 540 h 5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72" h="540">
                <a:moveTo>
                  <a:pt x="231" y="540"/>
                </a:moveTo>
                <a:lnTo>
                  <a:pt x="2640" y="540"/>
                </a:lnTo>
                <a:lnTo>
                  <a:pt x="2872" y="0"/>
                </a:lnTo>
                <a:lnTo>
                  <a:pt x="0" y="0"/>
                </a:lnTo>
                <a:lnTo>
                  <a:pt x="231" y="54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r>
              <a:rPr lang="en-IN" sz="1600" dirty="0"/>
              <a:t> </a:t>
            </a:r>
            <a:r>
              <a:rPr lang="en-IN" sz="2000" b="1" dirty="0"/>
              <a:t>37.7%</a:t>
            </a:r>
          </a:p>
        </p:txBody>
      </p:sp>
      <p:sp>
        <p:nvSpPr>
          <p:cNvPr id="80" name="Freeform 27">
            <a:extLst>
              <a:ext uri="{FF2B5EF4-FFF2-40B4-BE49-F238E27FC236}">
                <a16:creationId xmlns:a16="http://schemas.microsoft.com/office/drawing/2014/main" id="{65BCBBE9-6135-4318-B21E-808E7E48CD49}"/>
              </a:ext>
            </a:extLst>
          </p:cNvPr>
          <p:cNvSpPr>
            <a:spLocks/>
          </p:cNvSpPr>
          <p:nvPr/>
        </p:nvSpPr>
        <p:spPr bwMode="ltGray">
          <a:xfrm rot="10800000">
            <a:off x="291832" y="5200332"/>
            <a:ext cx="5122804" cy="808160"/>
          </a:xfrm>
          <a:custGeom>
            <a:avLst/>
            <a:gdLst>
              <a:gd name="T0" fmla="*/ 0 w 3368"/>
              <a:gd name="T1" fmla="*/ 0 h 539"/>
              <a:gd name="T2" fmla="*/ 232 w 3368"/>
              <a:gd name="T3" fmla="*/ 539 h 539"/>
              <a:gd name="T4" fmla="*/ 3136 w 3368"/>
              <a:gd name="T5" fmla="*/ 539 h 539"/>
              <a:gd name="T6" fmla="*/ 3368 w 3368"/>
              <a:gd name="T7" fmla="*/ 0 h 539"/>
              <a:gd name="T8" fmla="*/ 0 w 3368"/>
              <a:gd name="T9" fmla="*/ 0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68" h="539">
                <a:moveTo>
                  <a:pt x="0" y="0"/>
                </a:moveTo>
                <a:lnTo>
                  <a:pt x="232" y="539"/>
                </a:lnTo>
                <a:lnTo>
                  <a:pt x="3136" y="539"/>
                </a:lnTo>
                <a:lnTo>
                  <a:pt x="33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81" name="Freeform 28">
            <a:extLst>
              <a:ext uri="{FF2B5EF4-FFF2-40B4-BE49-F238E27FC236}">
                <a16:creationId xmlns:a16="http://schemas.microsoft.com/office/drawing/2014/main" id="{57B412B4-3DB1-4FF2-8739-23DDA128E7E8}"/>
              </a:ext>
            </a:extLst>
          </p:cNvPr>
          <p:cNvSpPr>
            <a:spLocks/>
          </p:cNvSpPr>
          <p:nvPr/>
        </p:nvSpPr>
        <p:spPr bwMode="ltGray">
          <a:xfrm rot="10800000">
            <a:off x="662175" y="4341787"/>
            <a:ext cx="4371458" cy="804672"/>
          </a:xfrm>
          <a:custGeom>
            <a:avLst/>
            <a:gdLst>
              <a:gd name="T0" fmla="*/ 231 w 2872"/>
              <a:gd name="T1" fmla="*/ 540 h 540"/>
              <a:gd name="T2" fmla="*/ 2640 w 2872"/>
              <a:gd name="T3" fmla="*/ 540 h 540"/>
              <a:gd name="T4" fmla="*/ 2872 w 2872"/>
              <a:gd name="T5" fmla="*/ 0 h 540"/>
              <a:gd name="T6" fmla="*/ 0 w 2872"/>
              <a:gd name="T7" fmla="*/ 0 h 540"/>
              <a:gd name="T8" fmla="*/ 231 w 2872"/>
              <a:gd name="T9" fmla="*/ 540 h 5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72" h="540">
                <a:moveTo>
                  <a:pt x="231" y="540"/>
                </a:moveTo>
                <a:lnTo>
                  <a:pt x="2640" y="540"/>
                </a:lnTo>
                <a:lnTo>
                  <a:pt x="2872" y="0"/>
                </a:lnTo>
                <a:lnTo>
                  <a:pt x="0" y="0"/>
                </a:lnTo>
                <a:lnTo>
                  <a:pt x="231" y="54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82" name="Freeform 26">
            <a:extLst>
              <a:ext uri="{FF2B5EF4-FFF2-40B4-BE49-F238E27FC236}">
                <a16:creationId xmlns:a16="http://schemas.microsoft.com/office/drawing/2014/main" id="{EEF4E76C-D8B7-4078-9E86-107F29FDA1EE}"/>
              </a:ext>
            </a:extLst>
          </p:cNvPr>
          <p:cNvSpPr>
            <a:spLocks/>
          </p:cNvSpPr>
          <p:nvPr/>
        </p:nvSpPr>
        <p:spPr bwMode="ltGray">
          <a:xfrm rot="10800000">
            <a:off x="1039347" y="3489298"/>
            <a:ext cx="3617115" cy="804672"/>
          </a:xfrm>
          <a:custGeom>
            <a:avLst/>
            <a:gdLst>
              <a:gd name="T0" fmla="*/ 232 w 2376"/>
              <a:gd name="T1" fmla="*/ 539 h 539"/>
              <a:gd name="T2" fmla="*/ 2144 w 2376"/>
              <a:gd name="T3" fmla="*/ 539 h 539"/>
              <a:gd name="T4" fmla="*/ 2376 w 2376"/>
              <a:gd name="T5" fmla="*/ 0 h 539"/>
              <a:gd name="T6" fmla="*/ 0 w 2376"/>
              <a:gd name="T7" fmla="*/ 0 h 539"/>
              <a:gd name="T8" fmla="*/ 232 w 2376"/>
              <a:gd name="T9" fmla="*/ 539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76" h="539">
                <a:moveTo>
                  <a:pt x="232" y="539"/>
                </a:moveTo>
                <a:lnTo>
                  <a:pt x="2144" y="539"/>
                </a:lnTo>
                <a:lnTo>
                  <a:pt x="2376" y="0"/>
                </a:lnTo>
                <a:lnTo>
                  <a:pt x="0" y="0"/>
                </a:lnTo>
                <a:lnTo>
                  <a:pt x="232" y="539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83" name="Freeform 25">
            <a:extLst>
              <a:ext uri="{FF2B5EF4-FFF2-40B4-BE49-F238E27FC236}">
                <a16:creationId xmlns:a16="http://schemas.microsoft.com/office/drawing/2014/main" id="{DD23AEE3-E98C-4D6C-A403-5543C1AF8AA2}"/>
              </a:ext>
            </a:extLst>
          </p:cNvPr>
          <p:cNvSpPr>
            <a:spLocks/>
          </p:cNvSpPr>
          <p:nvPr/>
        </p:nvSpPr>
        <p:spPr bwMode="ltGray">
          <a:xfrm rot="10800000">
            <a:off x="1392126" y="2634027"/>
            <a:ext cx="2855277" cy="805161"/>
          </a:xfrm>
          <a:custGeom>
            <a:avLst/>
            <a:gdLst>
              <a:gd name="T0" fmla="*/ 232 w 1880"/>
              <a:gd name="T1" fmla="*/ 537 h 537"/>
              <a:gd name="T2" fmla="*/ 1650 w 1880"/>
              <a:gd name="T3" fmla="*/ 537 h 537"/>
              <a:gd name="T4" fmla="*/ 1880 w 1880"/>
              <a:gd name="T5" fmla="*/ 0 h 537"/>
              <a:gd name="T6" fmla="*/ 0 w 1880"/>
              <a:gd name="T7" fmla="*/ 0 h 537"/>
              <a:gd name="T8" fmla="*/ 232 w 1880"/>
              <a:gd name="T9" fmla="*/ 537 h 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0" h="537">
                <a:moveTo>
                  <a:pt x="232" y="537"/>
                </a:moveTo>
                <a:lnTo>
                  <a:pt x="1650" y="537"/>
                </a:lnTo>
                <a:lnTo>
                  <a:pt x="1880" y="0"/>
                </a:lnTo>
                <a:lnTo>
                  <a:pt x="0" y="0"/>
                </a:lnTo>
                <a:lnTo>
                  <a:pt x="232" y="537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84" name="Freeform 24">
            <a:extLst>
              <a:ext uri="{FF2B5EF4-FFF2-40B4-BE49-F238E27FC236}">
                <a16:creationId xmlns:a16="http://schemas.microsoft.com/office/drawing/2014/main" id="{A37D0C20-D957-4746-AA85-BF1707847771}"/>
              </a:ext>
            </a:extLst>
          </p:cNvPr>
          <p:cNvSpPr>
            <a:spLocks/>
          </p:cNvSpPr>
          <p:nvPr/>
        </p:nvSpPr>
        <p:spPr bwMode="ltGray">
          <a:xfrm rot="10800000">
            <a:off x="1753330" y="1775483"/>
            <a:ext cx="2132868" cy="804672"/>
          </a:xfrm>
          <a:custGeom>
            <a:avLst/>
            <a:gdLst>
              <a:gd name="T0" fmla="*/ 232 w 1386"/>
              <a:gd name="T1" fmla="*/ 539 h 539"/>
              <a:gd name="T2" fmla="*/ 1154 w 1386"/>
              <a:gd name="T3" fmla="*/ 539 h 539"/>
              <a:gd name="T4" fmla="*/ 1386 w 1386"/>
              <a:gd name="T5" fmla="*/ 0 h 539"/>
              <a:gd name="T6" fmla="*/ 0 w 1386"/>
              <a:gd name="T7" fmla="*/ 0 h 539"/>
              <a:gd name="T8" fmla="*/ 232 w 1386"/>
              <a:gd name="T9" fmla="*/ 539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86" h="539">
                <a:moveTo>
                  <a:pt x="232" y="539"/>
                </a:moveTo>
                <a:lnTo>
                  <a:pt x="1154" y="539"/>
                </a:lnTo>
                <a:lnTo>
                  <a:pt x="1386" y="0"/>
                </a:lnTo>
                <a:lnTo>
                  <a:pt x="0" y="0"/>
                </a:lnTo>
                <a:lnTo>
                  <a:pt x="232" y="539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57519" y="1989381"/>
            <a:ext cx="554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/>
              <a:t>1%</a:t>
            </a:r>
          </a:p>
        </p:txBody>
      </p:sp>
      <p:sp>
        <p:nvSpPr>
          <p:cNvPr id="85" name="Rectangle 84"/>
          <p:cNvSpPr/>
          <p:nvPr/>
        </p:nvSpPr>
        <p:spPr>
          <a:xfrm>
            <a:off x="2525861" y="2823393"/>
            <a:ext cx="554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/>
              <a:t>2%</a:t>
            </a:r>
          </a:p>
        </p:txBody>
      </p:sp>
      <p:sp>
        <p:nvSpPr>
          <p:cNvPr id="86" name="Rectangle 85"/>
          <p:cNvSpPr/>
          <p:nvPr/>
        </p:nvSpPr>
        <p:spPr>
          <a:xfrm>
            <a:off x="2525861" y="3673915"/>
            <a:ext cx="554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/>
              <a:t>5%</a:t>
            </a:r>
          </a:p>
        </p:txBody>
      </p:sp>
      <p:sp>
        <p:nvSpPr>
          <p:cNvPr id="87" name="Rectangle 86"/>
          <p:cNvSpPr/>
          <p:nvPr/>
        </p:nvSpPr>
        <p:spPr>
          <a:xfrm>
            <a:off x="2266910" y="4624425"/>
            <a:ext cx="11619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/>
              <a:t>10%</a:t>
            </a:r>
          </a:p>
        </p:txBody>
      </p:sp>
      <p:sp>
        <p:nvSpPr>
          <p:cNvPr id="88" name="Rectangle 87"/>
          <p:cNvSpPr/>
          <p:nvPr/>
        </p:nvSpPr>
        <p:spPr>
          <a:xfrm>
            <a:off x="2392492" y="5472962"/>
            <a:ext cx="9108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>
                <a:solidFill>
                  <a:schemeClr val="bg1"/>
                </a:solidFill>
              </a:rPr>
              <a:t>96.3%</a:t>
            </a:r>
          </a:p>
        </p:txBody>
      </p:sp>
      <p:sp>
        <p:nvSpPr>
          <p:cNvPr id="89" name="Rectangle 2"/>
          <p:cNvSpPr txBox="1">
            <a:spLocks noChangeArrowheads="1"/>
          </p:cNvSpPr>
          <p:nvPr/>
        </p:nvSpPr>
        <p:spPr bwMode="gray">
          <a:xfrm>
            <a:off x="1855269" y="1346400"/>
            <a:ext cx="2624446" cy="6668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solidFill>
                  <a:schemeClr val="accent5"/>
                </a:solidFill>
              </a:rPr>
              <a:t>% of Members</a:t>
            </a:r>
          </a:p>
        </p:txBody>
      </p:sp>
      <p:sp>
        <p:nvSpPr>
          <p:cNvPr id="90" name="Rectangle 2"/>
          <p:cNvSpPr txBox="1">
            <a:spLocks noChangeArrowheads="1"/>
          </p:cNvSpPr>
          <p:nvPr/>
        </p:nvSpPr>
        <p:spPr bwMode="gray">
          <a:xfrm>
            <a:off x="3617575" y="1353757"/>
            <a:ext cx="4949052" cy="84042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chemeClr val="accent5"/>
                </a:solidFill>
              </a:rPr>
              <a:t>% of Medical Plan Cost</a:t>
            </a:r>
          </a:p>
        </p:txBody>
      </p:sp>
      <p:sp>
        <p:nvSpPr>
          <p:cNvPr id="105" name="Text Box 20"/>
          <p:cNvSpPr txBox="1">
            <a:spLocks noChangeArrowheads="1"/>
          </p:cNvSpPr>
          <p:nvPr/>
        </p:nvSpPr>
        <p:spPr bwMode="ltGray">
          <a:xfrm>
            <a:off x="10514575" y="4837717"/>
            <a:ext cx="1188720" cy="52120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>
                <a:solidFill>
                  <a:schemeClr val="bg1"/>
                </a:solidFill>
                <a:latin typeface="Arial"/>
              </a:rPr>
              <a:t>11.1%</a:t>
            </a:r>
          </a:p>
        </p:txBody>
      </p:sp>
      <p:sp>
        <p:nvSpPr>
          <p:cNvPr id="106" name="Text Box 20"/>
          <p:cNvSpPr txBox="1">
            <a:spLocks noChangeArrowheads="1"/>
          </p:cNvSpPr>
          <p:nvPr/>
        </p:nvSpPr>
        <p:spPr bwMode="ltGray">
          <a:xfrm>
            <a:off x="10514575" y="4258182"/>
            <a:ext cx="1188720" cy="5212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/>
              <a:t>14.7</a:t>
            </a:r>
            <a:r>
              <a:rPr lang="en-US" dirty="0">
                <a:solidFill>
                  <a:prstClr val="black"/>
                </a:solidFill>
                <a:latin typeface="Arial"/>
              </a:rPr>
              <a:t>%</a:t>
            </a:r>
          </a:p>
        </p:txBody>
      </p:sp>
      <p:sp>
        <p:nvSpPr>
          <p:cNvPr id="107" name="Text Box 20"/>
          <p:cNvSpPr txBox="1">
            <a:spLocks noChangeArrowheads="1"/>
          </p:cNvSpPr>
          <p:nvPr/>
        </p:nvSpPr>
        <p:spPr bwMode="ltGray">
          <a:xfrm>
            <a:off x="10514575" y="3702065"/>
            <a:ext cx="1188720" cy="521208"/>
          </a:xfrm>
          <a:prstGeom prst="rect">
            <a:avLst/>
          </a:prstGeom>
          <a:solidFill>
            <a:srgbClr val="22C2CE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/>
              <a:t>15.1</a:t>
            </a:r>
            <a:r>
              <a:rPr lang="en-US" dirty="0">
                <a:solidFill>
                  <a:prstClr val="black"/>
                </a:solidFill>
                <a:latin typeface="Arial"/>
              </a:rPr>
              <a:t>%</a:t>
            </a:r>
          </a:p>
        </p:txBody>
      </p:sp>
      <p:sp>
        <p:nvSpPr>
          <p:cNvPr id="108" name="Text Box 20"/>
          <p:cNvSpPr txBox="1">
            <a:spLocks noChangeArrowheads="1"/>
          </p:cNvSpPr>
          <p:nvPr/>
        </p:nvSpPr>
        <p:spPr bwMode="ltGray">
          <a:xfrm>
            <a:off x="10514575" y="3142807"/>
            <a:ext cx="1188720" cy="5212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/>
              <a:t>22.9</a:t>
            </a:r>
            <a:r>
              <a:rPr lang="en-US" dirty="0">
                <a:solidFill>
                  <a:prstClr val="black"/>
                </a:solidFill>
                <a:latin typeface="Arial"/>
              </a:rPr>
              <a:t>%</a:t>
            </a:r>
          </a:p>
        </p:txBody>
      </p:sp>
      <p:sp>
        <p:nvSpPr>
          <p:cNvPr id="109" name="Text Box 20"/>
          <p:cNvSpPr txBox="1">
            <a:spLocks noChangeArrowheads="1"/>
          </p:cNvSpPr>
          <p:nvPr/>
        </p:nvSpPr>
        <p:spPr bwMode="ltGray">
          <a:xfrm>
            <a:off x="10514575" y="2592871"/>
            <a:ext cx="1188720" cy="511886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/>
              <a:t>26.1</a:t>
            </a:r>
            <a:r>
              <a:rPr lang="en-US" dirty="0">
                <a:solidFill>
                  <a:prstClr val="black"/>
                </a:solidFill>
                <a:latin typeface="Arial"/>
              </a:rPr>
              <a:t>%</a:t>
            </a:r>
          </a:p>
        </p:txBody>
      </p:sp>
      <p:sp>
        <p:nvSpPr>
          <p:cNvPr id="110" name="Text Box 20"/>
          <p:cNvSpPr txBox="1">
            <a:spLocks noChangeArrowheads="1"/>
          </p:cNvSpPr>
          <p:nvPr/>
        </p:nvSpPr>
        <p:spPr bwMode="ltGray">
          <a:xfrm>
            <a:off x="10521882" y="5417252"/>
            <a:ext cx="1188720" cy="52120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b="1" dirty="0">
                <a:solidFill>
                  <a:schemeClr val="bg1"/>
                </a:solidFill>
                <a:latin typeface="Arial"/>
              </a:rPr>
              <a:t>17.6%</a:t>
            </a:r>
          </a:p>
        </p:txBody>
      </p:sp>
      <p:sp>
        <p:nvSpPr>
          <p:cNvPr id="116" name="Text Box 20"/>
          <p:cNvSpPr txBox="1">
            <a:spLocks noChangeArrowheads="1"/>
          </p:cNvSpPr>
          <p:nvPr/>
        </p:nvSpPr>
        <p:spPr bwMode="ltGray">
          <a:xfrm>
            <a:off x="9261605" y="4837717"/>
            <a:ext cx="1188720" cy="52120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>
                <a:solidFill>
                  <a:schemeClr val="bg1"/>
                </a:solidFill>
              </a:rPr>
              <a:t>$374</a:t>
            </a:r>
          </a:p>
        </p:txBody>
      </p:sp>
      <p:sp>
        <p:nvSpPr>
          <p:cNvPr id="117" name="Text Box 20"/>
          <p:cNvSpPr txBox="1">
            <a:spLocks noChangeArrowheads="1"/>
          </p:cNvSpPr>
          <p:nvPr/>
        </p:nvSpPr>
        <p:spPr bwMode="ltGray">
          <a:xfrm>
            <a:off x="9253371" y="4258182"/>
            <a:ext cx="1188720" cy="5212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$</a:t>
            </a:r>
            <a:r>
              <a:rPr lang="en-US" dirty="0"/>
              <a:t>2,630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8" name="Text Box 20"/>
          <p:cNvSpPr txBox="1">
            <a:spLocks noChangeArrowheads="1"/>
          </p:cNvSpPr>
          <p:nvPr/>
        </p:nvSpPr>
        <p:spPr bwMode="ltGray">
          <a:xfrm>
            <a:off x="9261605" y="5417252"/>
            <a:ext cx="1188720" cy="52120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b="1" dirty="0">
                <a:solidFill>
                  <a:schemeClr val="bg1"/>
                </a:solidFill>
                <a:latin typeface="Arial"/>
              </a:rPr>
              <a:t>$1028</a:t>
            </a:r>
          </a:p>
        </p:txBody>
      </p:sp>
      <p:sp>
        <p:nvSpPr>
          <p:cNvPr id="119" name="Text Box 20"/>
          <p:cNvSpPr txBox="1">
            <a:spLocks noChangeArrowheads="1"/>
          </p:cNvSpPr>
          <p:nvPr/>
        </p:nvSpPr>
        <p:spPr bwMode="ltGray">
          <a:xfrm>
            <a:off x="9253371" y="3704176"/>
            <a:ext cx="1188720" cy="521208"/>
          </a:xfrm>
          <a:prstGeom prst="rect">
            <a:avLst/>
          </a:prstGeom>
          <a:solidFill>
            <a:srgbClr val="22C2CE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$</a:t>
            </a:r>
            <a:r>
              <a:rPr lang="en-US" dirty="0"/>
              <a:t>5,241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0" name="Text Box 20"/>
          <p:cNvSpPr txBox="1">
            <a:spLocks noChangeArrowheads="1"/>
          </p:cNvSpPr>
          <p:nvPr/>
        </p:nvSpPr>
        <p:spPr bwMode="ltGray">
          <a:xfrm>
            <a:off x="9253371" y="3144918"/>
            <a:ext cx="1188720" cy="5212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$</a:t>
            </a:r>
            <a:r>
              <a:rPr lang="en-US" dirty="0"/>
              <a:t>9,828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1" name="Text Box 20"/>
          <p:cNvSpPr txBox="1">
            <a:spLocks noChangeArrowheads="1"/>
          </p:cNvSpPr>
          <p:nvPr/>
        </p:nvSpPr>
        <p:spPr bwMode="ltGray">
          <a:xfrm>
            <a:off x="9253371" y="2594982"/>
            <a:ext cx="1188720" cy="52120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/>
              <a:t>$26,914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0" name="Rectangle 2"/>
          <p:cNvSpPr txBox="1">
            <a:spLocks noChangeArrowheads="1"/>
          </p:cNvSpPr>
          <p:nvPr/>
        </p:nvSpPr>
        <p:spPr bwMode="gray">
          <a:xfrm>
            <a:off x="8318297" y="5518246"/>
            <a:ext cx="1743502" cy="84042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chemeClr val="accent5"/>
                </a:solidFill>
              </a:rPr>
              <a:t>Total: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81000" y="6477000"/>
            <a:ext cx="1013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baseline="30000" dirty="0"/>
              <a:t>1</a:t>
            </a:r>
            <a:r>
              <a:rPr lang="en-US" sz="900" i="1" dirty="0"/>
              <a:t> Per Member Per Month</a:t>
            </a:r>
          </a:p>
        </p:txBody>
      </p:sp>
      <p:sp>
        <p:nvSpPr>
          <p:cNvPr id="37" name="Rectangle 2"/>
          <p:cNvSpPr txBox="1">
            <a:spLocks noChangeArrowheads="1"/>
          </p:cNvSpPr>
          <p:nvPr/>
        </p:nvSpPr>
        <p:spPr bwMode="gray">
          <a:xfrm>
            <a:off x="9255381" y="2112180"/>
            <a:ext cx="1194944" cy="84042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accent5"/>
                </a:solidFill>
              </a:rPr>
              <a:t>PMPM </a:t>
            </a:r>
            <a:r>
              <a:rPr lang="en-US" sz="1800" baseline="30000" dirty="0">
                <a:solidFill>
                  <a:schemeClr val="accent5"/>
                </a:solidFill>
              </a:rPr>
              <a:t>1</a:t>
            </a:r>
          </a:p>
        </p:txBody>
      </p:sp>
      <p:sp>
        <p:nvSpPr>
          <p:cNvPr id="38" name="Rectangle 2"/>
          <p:cNvSpPr txBox="1">
            <a:spLocks noChangeArrowheads="1"/>
          </p:cNvSpPr>
          <p:nvPr/>
        </p:nvSpPr>
        <p:spPr bwMode="gray">
          <a:xfrm>
            <a:off x="10469460" y="1564236"/>
            <a:ext cx="1233835" cy="98441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accent5"/>
                </a:solidFill>
              </a:rPr>
              <a:t>PMPM </a:t>
            </a:r>
            <a:r>
              <a:rPr lang="en-US" sz="1800" baseline="30000" dirty="0">
                <a:solidFill>
                  <a:schemeClr val="accent5"/>
                </a:solidFill>
              </a:rPr>
              <a:t>1</a:t>
            </a:r>
            <a:r>
              <a:rPr lang="en-US" sz="1800" dirty="0">
                <a:solidFill>
                  <a:schemeClr val="accent5"/>
                </a:solidFill>
              </a:rPr>
              <a:t> Change from Prior Year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678111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601" y="101475"/>
            <a:ext cx="118110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Distribution of Medical Claims By Membership </a:t>
            </a:r>
            <a:br>
              <a:rPr lang="en-US" dirty="0"/>
            </a:br>
            <a:r>
              <a:rPr lang="en-US" sz="2800" i="1" dirty="0"/>
              <a:t>July 2024 – June 2025 </a:t>
            </a:r>
            <a:r>
              <a:rPr lang="en-US" sz="3000" i="1" dirty="0"/>
              <a:t>By Plan Paid</a:t>
            </a:r>
            <a:r>
              <a:rPr lang="en-US" sz="2800" i="1" dirty="0"/>
              <a:t>– State Plan Medicare Population</a:t>
            </a:r>
            <a:endParaRPr lang="en-US" sz="2800" dirty="0"/>
          </a:p>
        </p:txBody>
      </p:sp>
      <p:sp>
        <p:nvSpPr>
          <p:cNvPr id="75" name="Freeform 24">
            <a:extLst>
              <a:ext uri="{FF2B5EF4-FFF2-40B4-BE49-F238E27FC236}">
                <a16:creationId xmlns:a16="http://schemas.microsoft.com/office/drawing/2014/main" id="{A37D0C20-D957-4746-AA85-BF1707847771}"/>
              </a:ext>
            </a:extLst>
          </p:cNvPr>
          <p:cNvSpPr>
            <a:spLocks/>
          </p:cNvSpPr>
          <p:nvPr/>
        </p:nvSpPr>
        <p:spPr bwMode="ltGray">
          <a:xfrm>
            <a:off x="5346438" y="5202076"/>
            <a:ext cx="2130552" cy="804672"/>
          </a:xfrm>
          <a:custGeom>
            <a:avLst/>
            <a:gdLst>
              <a:gd name="T0" fmla="*/ 232 w 1386"/>
              <a:gd name="T1" fmla="*/ 539 h 539"/>
              <a:gd name="T2" fmla="*/ 1154 w 1386"/>
              <a:gd name="T3" fmla="*/ 539 h 539"/>
              <a:gd name="T4" fmla="*/ 1386 w 1386"/>
              <a:gd name="T5" fmla="*/ 0 h 539"/>
              <a:gd name="T6" fmla="*/ 0 w 1386"/>
              <a:gd name="T7" fmla="*/ 0 h 539"/>
              <a:gd name="T8" fmla="*/ 232 w 1386"/>
              <a:gd name="T9" fmla="*/ 539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86" h="539">
                <a:moveTo>
                  <a:pt x="232" y="539"/>
                </a:moveTo>
                <a:lnTo>
                  <a:pt x="1154" y="539"/>
                </a:lnTo>
                <a:lnTo>
                  <a:pt x="1386" y="0"/>
                </a:lnTo>
                <a:lnTo>
                  <a:pt x="0" y="0"/>
                </a:lnTo>
                <a:lnTo>
                  <a:pt x="232" y="539"/>
                </a:lnTo>
                <a:close/>
              </a:path>
            </a:pathLst>
          </a:custGeom>
          <a:solidFill>
            <a:schemeClr val="accent5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r>
              <a:rPr lang="en-IN" b="1" dirty="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76" name="Freeform 26">
            <a:extLst>
              <a:ext uri="{FF2B5EF4-FFF2-40B4-BE49-F238E27FC236}">
                <a16:creationId xmlns:a16="http://schemas.microsoft.com/office/drawing/2014/main" id="{EEF4E76C-D8B7-4078-9E86-107F29FDA1EE}"/>
              </a:ext>
            </a:extLst>
          </p:cNvPr>
          <p:cNvSpPr>
            <a:spLocks/>
          </p:cNvSpPr>
          <p:nvPr/>
        </p:nvSpPr>
        <p:spPr bwMode="ltGray">
          <a:xfrm>
            <a:off x="4601202" y="3495595"/>
            <a:ext cx="3621024" cy="804672"/>
          </a:xfrm>
          <a:custGeom>
            <a:avLst/>
            <a:gdLst>
              <a:gd name="T0" fmla="*/ 232 w 2376"/>
              <a:gd name="T1" fmla="*/ 539 h 539"/>
              <a:gd name="T2" fmla="*/ 2144 w 2376"/>
              <a:gd name="T3" fmla="*/ 539 h 539"/>
              <a:gd name="T4" fmla="*/ 2376 w 2376"/>
              <a:gd name="T5" fmla="*/ 0 h 539"/>
              <a:gd name="T6" fmla="*/ 0 w 2376"/>
              <a:gd name="T7" fmla="*/ 0 h 539"/>
              <a:gd name="T8" fmla="*/ 232 w 2376"/>
              <a:gd name="T9" fmla="*/ 539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76" h="539">
                <a:moveTo>
                  <a:pt x="232" y="539"/>
                </a:moveTo>
                <a:lnTo>
                  <a:pt x="2144" y="539"/>
                </a:lnTo>
                <a:lnTo>
                  <a:pt x="2376" y="0"/>
                </a:lnTo>
                <a:lnTo>
                  <a:pt x="0" y="0"/>
                </a:lnTo>
                <a:lnTo>
                  <a:pt x="232" y="539"/>
                </a:lnTo>
                <a:close/>
              </a:path>
            </a:pathLst>
          </a:custGeom>
          <a:solidFill>
            <a:srgbClr val="22C2CE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r>
              <a:rPr lang="en-IN" sz="1600" dirty="0"/>
              <a:t> </a:t>
            </a:r>
            <a:r>
              <a:rPr lang="en-IN" sz="2000" b="1" dirty="0"/>
              <a:t>39.6%</a:t>
            </a:r>
          </a:p>
        </p:txBody>
      </p:sp>
      <p:sp>
        <p:nvSpPr>
          <p:cNvPr id="77" name="Freeform 25">
            <a:extLst>
              <a:ext uri="{FF2B5EF4-FFF2-40B4-BE49-F238E27FC236}">
                <a16:creationId xmlns:a16="http://schemas.microsoft.com/office/drawing/2014/main" id="{DD23AEE3-E98C-4D6C-A403-5543C1AF8AA2}"/>
              </a:ext>
            </a:extLst>
          </p:cNvPr>
          <p:cNvSpPr>
            <a:spLocks/>
          </p:cNvSpPr>
          <p:nvPr/>
        </p:nvSpPr>
        <p:spPr bwMode="ltGray">
          <a:xfrm>
            <a:off x="4977761" y="4347843"/>
            <a:ext cx="2852928" cy="804672"/>
          </a:xfrm>
          <a:custGeom>
            <a:avLst/>
            <a:gdLst>
              <a:gd name="T0" fmla="*/ 232 w 1880"/>
              <a:gd name="T1" fmla="*/ 537 h 537"/>
              <a:gd name="T2" fmla="*/ 1650 w 1880"/>
              <a:gd name="T3" fmla="*/ 537 h 537"/>
              <a:gd name="T4" fmla="*/ 1880 w 1880"/>
              <a:gd name="T5" fmla="*/ 0 h 537"/>
              <a:gd name="T6" fmla="*/ 0 w 1880"/>
              <a:gd name="T7" fmla="*/ 0 h 537"/>
              <a:gd name="T8" fmla="*/ 232 w 1880"/>
              <a:gd name="T9" fmla="*/ 537 h 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0" h="537">
                <a:moveTo>
                  <a:pt x="232" y="537"/>
                </a:moveTo>
                <a:lnTo>
                  <a:pt x="1650" y="537"/>
                </a:lnTo>
                <a:lnTo>
                  <a:pt x="1880" y="0"/>
                </a:lnTo>
                <a:lnTo>
                  <a:pt x="0" y="0"/>
                </a:lnTo>
                <a:lnTo>
                  <a:pt x="232" y="537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r>
              <a:rPr lang="en-IN" sz="1600" dirty="0"/>
              <a:t> </a:t>
            </a:r>
            <a:r>
              <a:rPr lang="en-IN" sz="2000" b="1" dirty="0"/>
              <a:t>55.5%</a:t>
            </a:r>
          </a:p>
        </p:txBody>
      </p:sp>
      <p:sp>
        <p:nvSpPr>
          <p:cNvPr id="78" name="Freeform 27">
            <a:extLst>
              <a:ext uri="{FF2B5EF4-FFF2-40B4-BE49-F238E27FC236}">
                <a16:creationId xmlns:a16="http://schemas.microsoft.com/office/drawing/2014/main" id="{65BCBBE9-6135-4318-B21E-808E7E48CD49}"/>
              </a:ext>
            </a:extLst>
          </p:cNvPr>
          <p:cNvSpPr>
            <a:spLocks/>
          </p:cNvSpPr>
          <p:nvPr/>
        </p:nvSpPr>
        <p:spPr bwMode="ltGray">
          <a:xfrm>
            <a:off x="3798664" y="1775483"/>
            <a:ext cx="5192936" cy="801647"/>
          </a:xfrm>
          <a:custGeom>
            <a:avLst/>
            <a:gdLst>
              <a:gd name="T0" fmla="*/ 0 w 3368"/>
              <a:gd name="T1" fmla="*/ 0 h 539"/>
              <a:gd name="T2" fmla="*/ 232 w 3368"/>
              <a:gd name="T3" fmla="*/ 539 h 539"/>
              <a:gd name="T4" fmla="*/ 3136 w 3368"/>
              <a:gd name="T5" fmla="*/ 539 h 539"/>
              <a:gd name="T6" fmla="*/ 3368 w 3368"/>
              <a:gd name="T7" fmla="*/ 0 h 539"/>
              <a:gd name="T8" fmla="*/ 0 w 3368"/>
              <a:gd name="T9" fmla="*/ 0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68" h="539">
                <a:moveTo>
                  <a:pt x="0" y="0"/>
                </a:moveTo>
                <a:lnTo>
                  <a:pt x="232" y="539"/>
                </a:lnTo>
                <a:lnTo>
                  <a:pt x="3136" y="539"/>
                </a:lnTo>
                <a:lnTo>
                  <a:pt x="33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/>
              <a:t>15.5%</a:t>
            </a:r>
          </a:p>
        </p:txBody>
      </p:sp>
      <p:sp>
        <p:nvSpPr>
          <p:cNvPr id="79" name="Freeform 28">
            <a:extLst>
              <a:ext uri="{FF2B5EF4-FFF2-40B4-BE49-F238E27FC236}">
                <a16:creationId xmlns:a16="http://schemas.microsoft.com/office/drawing/2014/main" id="{57B412B4-3DB1-4FF2-8739-23DDA128E7E8}"/>
              </a:ext>
            </a:extLst>
          </p:cNvPr>
          <p:cNvSpPr>
            <a:spLocks/>
          </p:cNvSpPr>
          <p:nvPr/>
        </p:nvSpPr>
        <p:spPr bwMode="ltGray">
          <a:xfrm>
            <a:off x="4214555" y="2637051"/>
            <a:ext cx="4370832" cy="804672"/>
          </a:xfrm>
          <a:custGeom>
            <a:avLst/>
            <a:gdLst>
              <a:gd name="T0" fmla="*/ 231 w 2872"/>
              <a:gd name="T1" fmla="*/ 540 h 540"/>
              <a:gd name="T2" fmla="*/ 2640 w 2872"/>
              <a:gd name="T3" fmla="*/ 540 h 540"/>
              <a:gd name="T4" fmla="*/ 2872 w 2872"/>
              <a:gd name="T5" fmla="*/ 0 h 540"/>
              <a:gd name="T6" fmla="*/ 0 w 2872"/>
              <a:gd name="T7" fmla="*/ 0 h 540"/>
              <a:gd name="T8" fmla="*/ 231 w 2872"/>
              <a:gd name="T9" fmla="*/ 540 h 5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72" h="540">
                <a:moveTo>
                  <a:pt x="231" y="540"/>
                </a:moveTo>
                <a:lnTo>
                  <a:pt x="2640" y="540"/>
                </a:lnTo>
                <a:lnTo>
                  <a:pt x="2872" y="0"/>
                </a:lnTo>
                <a:lnTo>
                  <a:pt x="0" y="0"/>
                </a:lnTo>
                <a:lnTo>
                  <a:pt x="231" y="54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r>
              <a:rPr lang="en-IN" sz="1600" dirty="0"/>
              <a:t> </a:t>
            </a:r>
            <a:r>
              <a:rPr lang="en-IN" sz="2000" b="1" dirty="0"/>
              <a:t>23.8%</a:t>
            </a:r>
          </a:p>
        </p:txBody>
      </p:sp>
      <p:sp>
        <p:nvSpPr>
          <p:cNvPr id="80" name="Freeform 27">
            <a:extLst>
              <a:ext uri="{FF2B5EF4-FFF2-40B4-BE49-F238E27FC236}">
                <a16:creationId xmlns:a16="http://schemas.microsoft.com/office/drawing/2014/main" id="{65BCBBE9-6135-4318-B21E-808E7E48CD49}"/>
              </a:ext>
            </a:extLst>
          </p:cNvPr>
          <p:cNvSpPr>
            <a:spLocks/>
          </p:cNvSpPr>
          <p:nvPr/>
        </p:nvSpPr>
        <p:spPr bwMode="ltGray">
          <a:xfrm rot="10800000">
            <a:off x="291832" y="5200332"/>
            <a:ext cx="5122804" cy="808160"/>
          </a:xfrm>
          <a:custGeom>
            <a:avLst/>
            <a:gdLst>
              <a:gd name="T0" fmla="*/ 0 w 3368"/>
              <a:gd name="T1" fmla="*/ 0 h 539"/>
              <a:gd name="T2" fmla="*/ 232 w 3368"/>
              <a:gd name="T3" fmla="*/ 539 h 539"/>
              <a:gd name="T4" fmla="*/ 3136 w 3368"/>
              <a:gd name="T5" fmla="*/ 539 h 539"/>
              <a:gd name="T6" fmla="*/ 3368 w 3368"/>
              <a:gd name="T7" fmla="*/ 0 h 539"/>
              <a:gd name="T8" fmla="*/ 0 w 3368"/>
              <a:gd name="T9" fmla="*/ 0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68" h="539">
                <a:moveTo>
                  <a:pt x="0" y="0"/>
                </a:moveTo>
                <a:lnTo>
                  <a:pt x="232" y="539"/>
                </a:lnTo>
                <a:lnTo>
                  <a:pt x="3136" y="539"/>
                </a:lnTo>
                <a:lnTo>
                  <a:pt x="33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81" name="Freeform 28">
            <a:extLst>
              <a:ext uri="{FF2B5EF4-FFF2-40B4-BE49-F238E27FC236}">
                <a16:creationId xmlns:a16="http://schemas.microsoft.com/office/drawing/2014/main" id="{57B412B4-3DB1-4FF2-8739-23DDA128E7E8}"/>
              </a:ext>
            </a:extLst>
          </p:cNvPr>
          <p:cNvSpPr>
            <a:spLocks/>
          </p:cNvSpPr>
          <p:nvPr/>
        </p:nvSpPr>
        <p:spPr bwMode="ltGray">
          <a:xfrm rot="10800000">
            <a:off x="662175" y="4341787"/>
            <a:ext cx="4371458" cy="804672"/>
          </a:xfrm>
          <a:custGeom>
            <a:avLst/>
            <a:gdLst>
              <a:gd name="T0" fmla="*/ 231 w 2872"/>
              <a:gd name="T1" fmla="*/ 540 h 540"/>
              <a:gd name="T2" fmla="*/ 2640 w 2872"/>
              <a:gd name="T3" fmla="*/ 540 h 540"/>
              <a:gd name="T4" fmla="*/ 2872 w 2872"/>
              <a:gd name="T5" fmla="*/ 0 h 540"/>
              <a:gd name="T6" fmla="*/ 0 w 2872"/>
              <a:gd name="T7" fmla="*/ 0 h 540"/>
              <a:gd name="T8" fmla="*/ 231 w 2872"/>
              <a:gd name="T9" fmla="*/ 540 h 5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72" h="540">
                <a:moveTo>
                  <a:pt x="231" y="540"/>
                </a:moveTo>
                <a:lnTo>
                  <a:pt x="2640" y="540"/>
                </a:lnTo>
                <a:lnTo>
                  <a:pt x="2872" y="0"/>
                </a:lnTo>
                <a:lnTo>
                  <a:pt x="0" y="0"/>
                </a:lnTo>
                <a:lnTo>
                  <a:pt x="231" y="54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82" name="Freeform 26">
            <a:extLst>
              <a:ext uri="{FF2B5EF4-FFF2-40B4-BE49-F238E27FC236}">
                <a16:creationId xmlns:a16="http://schemas.microsoft.com/office/drawing/2014/main" id="{EEF4E76C-D8B7-4078-9E86-107F29FDA1EE}"/>
              </a:ext>
            </a:extLst>
          </p:cNvPr>
          <p:cNvSpPr>
            <a:spLocks/>
          </p:cNvSpPr>
          <p:nvPr/>
        </p:nvSpPr>
        <p:spPr bwMode="ltGray">
          <a:xfrm rot="10800000">
            <a:off x="1039347" y="3489298"/>
            <a:ext cx="3617115" cy="804672"/>
          </a:xfrm>
          <a:custGeom>
            <a:avLst/>
            <a:gdLst>
              <a:gd name="T0" fmla="*/ 232 w 2376"/>
              <a:gd name="T1" fmla="*/ 539 h 539"/>
              <a:gd name="T2" fmla="*/ 2144 w 2376"/>
              <a:gd name="T3" fmla="*/ 539 h 539"/>
              <a:gd name="T4" fmla="*/ 2376 w 2376"/>
              <a:gd name="T5" fmla="*/ 0 h 539"/>
              <a:gd name="T6" fmla="*/ 0 w 2376"/>
              <a:gd name="T7" fmla="*/ 0 h 539"/>
              <a:gd name="T8" fmla="*/ 232 w 2376"/>
              <a:gd name="T9" fmla="*/ 539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76" h="539">
                <a:moveTo>
                  <a:pt x="232" y="539"/>
                </a:moveTo>
                <a:lnTo>
                  <a:pt x="2144" y="539"/>
                </a:lnTo>
                <a:lnTo>
                  <a:pt x="2376" y="0"/>
                </a:lnTo>
                <a:lnTo>
                  <a:pt x="0" y="0"/>
                </a:lnTo>
                <a:lnTo>
                  <a:pt x="232" y="539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83" name="Freeform 25">
            <a:extLst>
              <a:ext uri="{FF2B5EF4-FFF2-40B4-BE49-F238E27FC236}">
                <a16:creationId xmlns:a16="http://schemas.microsoft.com/office/drawing/2014/main" id="{DD23AEE3-E98C-4D6C-A403-5543C1AF8AA2}"/>
              </a:ext>
            </a:extLst>
          </p:cNvPr>
          <p:cNvSpPr>
            <a:spLocks/>
          </p:cNvSpPr>
          <p:nvPr/>
        </p:nvSpPr>
        <p:spPr bwMode="ltGray">
          <a:xfrm rot="10800000">
            <a:off x="1392126" y="2634027"/>
            <a:ext cx="2855277" cy="805161"/>
          </a:xfrm>
          <a:custGeom>
            <a:avLst/>
            <a:gdLst>
              <a:gd name="T0" fmla="*/ 232 w 1880"/>
              <a:gd name="T1" fmla="*/ 537 h 537"/>
              <a:gd name="T2" fmla="*/ 1650 w 1880"/>
              <a:gd name="T3" fmla="*/ 537 h 537"/>
              <a:gd name="T4" fmla="*/ 1880 w 1880"/>
              <a:gd name="T5" fmla="*/ 0 h 537"/>
              <a:gd name="T6" fmla="*/ 0 w 1880"/>
              <a:gd name="T7" fmla="*/ 0 h 537"/>
              <a:gd name="T8" fmla="*/ 232 w 1880"/>
              <a:gd name="T9" fmla="*/ 537 h 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0" h="537">
                <a:moveTo>
                  <a:pt x="232" y="537"/>
                </a:moveTo>
                <a:lnTo>
                  <a:pt x="1650" y="537"/>
                </a:lnTo>
                <a:lnTo>
                  <a:pt x="1880" y="0"/>
                </a:lnTo>
                <a:lnTo>
                  <a:pt x="0" y="0"/>
                </a:lnTo>
                <a:lnTo>
                  <a:pt x="232" y="537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84" name="Freeform 24">
            <a:extLst>
              <a:ext uri="{FF2B5EF4-FFF2-40B4-BE49-F238E27FC236}">
                <a16:creationId xmlns:a16="http://schemas.microsoft.com/office/drawing/2014/main" id="{A37D0C20-D957-4746-AA85-BF1707847771}"/>
              </a:ext>
            </a:extLst>
          </p:cNvPr>
          <p:cNvSpPr>
            <a:spLocks/>
          </p:cNvSpPr>
          <p:nvPr/>
        </p:nvSpPr>
        <p:spPr bwMode="ltGray">
          <a:xfrm rot="10800000">
            <a:off x="1753330" y="1775483"/>
            <a:ext cx="2132868" cy="804672"/>
          </a:xfrm>
          <a:custGeom>
            <a:avLst/>
            <a:gdLst>
              <a:gd name="T0" fmla="*/ 232 w 1386"/>
              <a:gd name="T1" fmla="*/ 539 h 539"/>
              <a:gd name="T2" fmla="*/ 1154 w 1386"/>
              <a:gd name="T3" fmla="*/ 539 h 539"/>
              <a:gd name="T4" fmla="*/ 1386 w 1386"/>
              <a:gd name="T5" fmla="*/ 0 h 539"/>
              <a:gd name="T6" fmla="*/ 0 w 1386"/>
              <a:gd name="T7" fmla="*/ 0 h 539"/>
              <a:gd name="T8" fmla="*/ 232 w 1386"/>
              <a:gd name="T9" fmla="*/ 539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86" h="539">
                <a:moveTo>
                  <a:pt x="232" y="539"/>
                </a:moveTo>
                <a:lnTo>
                  <a:pt x="1154" y="539"/>
                </a:lnTo>
                <a:lnTo>
                  <a:pt x="1386" y="0"/>
                </a:lnTo>
                <a:lnTo>
                  <a:pt x="0" y="0"/>
                </a:lnTo>
                <a:lnTo>
                  <a:pt x="232" y="539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57519" y="1989381"/>
            <a:ext cx="554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/>
              <a:t>1%</a:t>
            </a:r>
          </a:p>
        </p:txBody>
      </p:sp>
      <p:sp>
        <p:nvSpPr>
          <p:cNvPr id="85" name="Rectangle 84"/>
          <p:cNvSpPr/>
          <p:nvPr/>
        </p:nvSpPr>
        <p:spPr>
          <a:xfrm>
            <a:off x="2525861" y="2823393"/>
            <a:ext cx="554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/>
              <a:t>2%</a:t>
            </a:r>
          </a:p>
        </p:txBody>
      </p:sp>
      <p:sp>
        <p:nvSpPr>
          <p:cNvPr id="86" name="Rectangle 85"/>
          <p:cNvSpPr/>
          <p:nvPr/>
        </p:nvSpPr>
        <p:spPr>
          <a:xfrm>
            <a:off x="2525861" y="3673915"/>
            <a:ext cx="554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/>
              <a:t>5%</a:t>
            </a:r>
          </a:p>
        </p:txBody>
      </p:sp>
      <p:sp>
        <p:nvSpPr>
          <p:cNvPr id="87" name="Rectangle 86"/>
          <p:cNvSpPr/>
          <p:nvPr/>
        </p:nvSpPr>
        <p:spPr>
          <a:xfrm>
            <a:off x="2266910" y="4624425"/>
            <a:ext cx="11619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/>
              <a:t>10%</a:t>
            </a:r>
          </a:p>
        </p:txBody>
      </p:sp>
      <p:sp>
        <p:nvSpPr>
          <p:cNvPr id="88" name="Rectangle 87"/>
          <p:cNvSpPr/>
          <p:nvPr/>
        </p:nvSpPr>
        <p:spPr>
          <a:xfrm>
            <a:off x="2392495" y="5472962"/>
            <a:ext cx="910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>
                <a:solidFill>
                  <a:schemeClr val="bg1"/>
                </a:solidFill>
              </a:rPr>
              <a:t>98.5%</a:t>
            </a:r>
          </a:p>
        </p:txBody>
      </p:sp>
      <p:sp>
        <p:nvSpPr>
          <p:cNvPr id="89" name="Rectangle 2"/>
          <p:cNvSpPr txBox="1">
            <a:spLocks noChangeArrowheads="1"/>
          </p:cNvSpPr>
          <p:nvPr/>
        </p:nvSpPr>
        <p:spPr bwMode="gray">
          <a:xfrm>
            <a:off x="1855269" y="1346400"/>
            <a:ext cx="2624446" cy="6668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solidFill>
                  <a:schemeClr val="accent5"/>
                </a:solidFill>
              </a:rPr>
              <a:t>% of Members</a:t>
            </a:r>
          </a:p>
        </p:txBody>
      </p:sp>
      <p:sp>
        <p:nvSpPr>
          <p:cNvPr id="90" name="Rectangle 2"/>
          <p:cNvSpPr txBox="1">
            <a:spLocks noChangeArrowheads="1"/>
          </p:cNvSpPr>
          <p:nvPr/>
        </p:nvSpPr>
        <p:spPr bwMode="gray">
          <a:xfrm>
            <a:off x="3617575" y="1353757"/>
            <a:ext cx="4949052" cy="84042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chemeClr val="accent5"/>
                </a:solidFill>
              </a:rPr>
              <a:t>% of Medical Plan Cost</a:t>
            </a:r>
          </a:p>
        </p:txBody>
      </p:sp>
      <p:sp>
        <p:nvSpPr>
          <p:cNvPr id="105" name="Text Box 20"/>
          <p:cNvSpPr txBox="1">
            <a:spLocks noChangeArrowheads="1"/>
          </p:cNvSpPr>
          <p:nvPr/>
        </p:nvSpPr>
        <p:spPr bwMode="ltGray">
          <a:xfrm>
            <a:off x="10514575" y="4837717"/>
            <a:ext cx="1188720" cy="52120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>
                <a:solidFill>
                  <a:schemeClr val="bg1"/>
                </a:solidFill>
                <a:latin typeface="Arial"/>
              </a:rPr>
              <a:t>5.3%</a:t>
            </a:r>
          </a:p>
        </p:txBody>
      </p:sp>
      <p:sp>
        <p:nvSpPr>
          <p:cNvPr id="106" name="Text Box 20"/>
          <p:cNvSpPr txBox="1">
            <a:spLocks noChangeArrowheads="1"/>
          </p:cNvSpPr>
          <p:nvPr/>
        </p:nvSpPr>
        <p:spPr bwMode="ltGray">
          <a:xfrm>
            <a:off x="10514575" y="4258182"/>
            <a:ext cx="1188720" cy="5212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/>
              <a:t>3.5</a:t>
            </a:r>
            <a:r>
              <a:rPr lang="en-US" dirty="0">
                <a:solidFill>
                  <a:prstClr val="black"/>
                </a:solidFill>
                <a:latin typeface="Arial"/>
              </a:rPr>
              <a:t>%</a:t>
            </a:r>
          </a:p>
        </p:txBody>
      </p:sp>
      <p:sp>
        <p:nvSpPr>
          <p:cNvPr id="107" name="Text Box 20"/>
          <p:cNvSpPr txBox="1">
            <a:spLocks noChangeArrowheads="1"/>
          </p:cNvSpPr>
          <p:nvPr/>
        </p:nvSpPr>
        <p:spPr bwMode="ltGray">
          <a:xfrm>
            <a:off x="10514575" y="3702065"/>
            <a:ext cx="1188720" cy="521208"/>
          </a:xfrm>
          <a:prstGeom prst="rect">
            <a:avLst/>
          </a:prstGeom>
          <a:solidFill>
            <a:srgbClr val="22C2CE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/>
              <a:t>3.9</a:t>
            </a:r>
            <a:r>
              <a:rPr lang="en-US" dirty="0">
                <a:solidFill>
                  <a:prstClr val="black"/>
                </a:solidFill>
                <a:latin typeface="Arial"/>
              </a:rPr>
              <a:t>%</a:t>
            </a:r>
          </a:p>
        </p:txBody>
      </p:sp>
      <p:sp>
        <p:nvSpPr>
          <p:cNvPr id="108" name="Text Box 20"/>
          <p:cNvSpPr txBox="1">
            <a:spLocks noChangeArrowheads="1"/>
          </p:cNvSpPr>
          <p:nvPr/>
        </p:nvSpPr>
        <p:spPr bwMode="ltGray">
          <a:xfrm>
            <a:off x="10514575" y="3142807"/>
            <a:ext cx="1188720" cy="5212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/>
              <a:t>8.0</a:t>
            </a:r>
            <a:r>
              <a:rPr lang="en-US" dirty="0">
                <a:solidFill>
                  <a:prstClr val="black"/>
                </a:solidFill>
                <a:latin typeface="Arial"/>
              </a:rPr>
              <a:t>%</a:t>
            </a:r>
          </a:p>
        </p:txBody>
      </p:sp>
      <p:sp>
        <p:nvSpPr>
          <p:cNvPr id="109" name="Text Box 20"/>
          <p:cNvSpPr txBox="1">
            <a:spLocks noChangeArrowheads="1"/>
          </p:cNvSpPr>
          <p:nvPr/>
        </p:nvSpPr>
        <p:spPr bwMode="ltGray">
          <a:xfrm>
            <a:off x="10514575" y="2592871"/>
            <a:ext cx="1188720" cy="511886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/>
              <a:t>7.8</a:t>
            </a:r>
            <a:r>
              <a:rPr lang="en-US" dirty="0">
                <a:solidFill>
                  <a:prstClr val="black"/>
                </a:solidFill>
                <a:latin typeface="Arial"/>
              </a:rPr>
              <a:t>%</a:t>
            </a:r>
          </a:p>
        </p:txBody>
      </p:sp>
      <p:sp>
        <p:nvSpPr>
          <p:cNvPr id="110" name="Text Box 20"/>
          <p:cNvSpPr txBox="1">
            <a:spLocks noChangeArrowheads="1"/>
          </p:cNvSpPr>
          <p:nvPr/>
        </p:nvSpPr>
        <p:spPr bwMode="ltGray">
          <a:xfrm>
            <a:off x="10521882" y="5417252"/>
            <a:ext cx="1188720" cy="52120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b="1" dirty="0">
                <a:solidFill>
                  <a:schemeClr val="bg1"/>
                </a:solidFill>
                <a:latin typeface="Arial"/>
              </a:rPr>
              <a:t>5.9%</a:t>
            </a:r>
          </a:p>
        </p:txBody>
      </p:sp>
      <p:sp>
        <p:nvSpPr>
          <p:cNvPr id="116" name="Text Box 20"/>
          <p:cNvSpPr txBox="1">
            <a:spLocks noChangeArrowheads="1"/>
          </p:cNvSpPr>
          <p:nvPr/>
        </p:nvSpPr>
        <p:spPr bwMode="ltGray">
          <a:xfrm>
            <a:off x="9261605" y="4837717"/>
            <a:ext cx="1188720" cy="52120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>
                <a:solidFill>
                  <a:schemeClr val="bg1"/>
                </a:solidFill>
              </a:rPr>
              <a:t> $588</a:t>
            </a:r>
            <a:r>
              <a:rPr lang="en-US" dirty="0"/>
              <a:t> </a:t>
            </a:r>
            <a:r>
              <a:rPr lang="en-US" dirty="0">
                <a:solidFill>
                  <a:schemeClr val="bg1"/>
                </a:solidFill>
              </a:rPr>
              <a:t>  </a:t>
            </a:r>
          </a:p>
        </p:txBody>
      </p:sp>
      <p:sp>
        <p:nvSpPr>
          <p:cNvPr id="117" name="Text Box 20"/>
          <p:cNvSpPr txBox="1">
            <a:spLocks noChangeArrowheads="1"/>
          </p:cNvSpPr>
          <p:nvPr/>
        </p:nvSpPr>
        <p:spPr bwMode="ltGray">
          <a:xfrm>
            <a:off x="9253371" y="4258182"/>
            <a:ext cx="1188720" cy="5212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</a:t>
            </a:r>
            <a:r>
              <a:rPr lang="en-US" dirty="0"/>
              <a:t>3,728 </a:t>
            </a:r>
            <a:r>
              <a:rPr lang="en-US" dirty="0">
                <a:solidFill>
                  <a:prstClr val="black"/>
                </a:solidFill>
              </a:rPr>
              <a:t>  </a:t>
            </a:r>
          </a:p>
        </p:txBody>
      </p:sp>
      <p:sp>
        <p:nvSpPr>
          <p:cNvPr id="118" name="Text Box 20"/>
          <p:cNvSpPr txBox="1">
            <a:spLocks noChangeArrowheads="1"/>
          </p:cNvSpPr>
          <p:nvPr/>
        </p:nvSpPr>
        <p:spPr bwMode="ltGray">
          <a:xfrm>
            <a:off x="9261605" y="5417252"/>
            <a:ext cx="1188720" cy="52120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b="1" dirty="0">
                <a:solidFill>
                  <a:schemeClr val="bg1"/>
                </a:solidFill>
                <a:latin typeface="Arial"/>
              </a:rPr>
              <a:t> $1,186   </a:t>
            </a:r>
          </a:p>
        </p:txBody>
      </p:sp>
      <p:sp>
        <p:nvSpPr>
          <p:cNvPr id="119" name="Text Box 20"/>
          <p:cNvSpPr txBox="1">
            <a:spLocks noChangeArrowheads="1"/>
          </p:cNvSpPr>
          <p:nvPr/>
        </p:nvSpPr>
        <p:spPr bwMode="ltGray">
          <a:xfrm>
            <a:off x="9253371" y="3704176"/>
            <a:ext cx="1188720" cy="521208"/>
          </a:xfrm>
          <a:prstGeom prst="rect">
            <a:avLst/>
          </a:prstGeom>
          <a:solidFill>
            <a:srgbClr val="22C2CE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</a:t>
            </a:r>
            <a:r>
              <a:rPr lang="en-US" dirty="0"/>
              <a:t>6,335 </a:t>
            </a:r>
            <a:r>
              <a:rPr lang="en-US" dirty="0">
                <a:solidFill>
                  <a:prstClr val="black"/>
                </a:solidFill>
              </a:rPr>
              <a:t>  </a:t>
            </a:r>
          </a:p>
        </p:txBody>
      </p:sp>
      <p:sp>
        <p:nvSpPr>
          <p:cNvPr id="120" name="Text Box 20"/>
          <p:cNvSpPr txBox="1">
            <a:spLocks noChangeArrowheads="1"/>
          </p:cNvSpPr>
          <p:nvPr/>
        </p:nvSpPr>
        <p:spPr bwMode="ltGray">
          <a:xfrm>
            <a:off x="9253371" y="3144918"/>
            <a:ext cx="1188720" cy="5212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$</a:t>
            </a:r>
            <a:r>
              <a:rPr lang="en-US" dirty="0"/>
              <a:t>10,128 </a:t>
            </a:r>
            <a:r>
              <a:rPr lang="en-US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121" name="Text Box 20"/>
          <p:cNvSpPr txBox="1">
            <a:spLocks noChangeArrowheads="1"/>
          </p:cNvSpPr>
          <p:nvPr/>
        </p:nvSpPr>
        <p:spPr bwMode="ltGray">
          <a:xfrm>
            <a:off x="9253371" y="2594982"/>
            <a:ext cx="1188720" cy="52120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endParaRPr lang="en-US" dirty="0">
              <a:solidFill>
                <a:prstClr val="black"/>
              </a:solidFill>
            </a:endParaRPr>
          </a:p>
          <a:p>
            <a:pPr algn="ct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$</a:t>
            </a:r>
            <a:r>
              <a:rPr lang="en-US" dirty="0"/>
              <a:t>18,561 </a:t>
            </a:r>
            <a:r>
              <a:rPr lang="en-US" dirty="0">
                <a:solidFill>
                  <a:prstClr val="black"/>
                </a:solidFill>
              </a:rPr>
              <a:t> </a:t>
            </a:r>
          </a:p>
          <a:p>
            <a:pPr algn="ct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160" name="Rectangle 2"/>
          <p:cNvSpPr txBox="1">
            <a:spLocks noChangeArrowheads="1"/>
          </p:cNvSpPr>
          <p:nvPr/>
        </p:nvSpPr>
        <p:spPr bwMode="gray">
          <a:xfrm>
            <a:off x="8318297" y="5518246"/>
            <a:ext cx="1743502" cy="84042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chemeClr val="accent5"/>
                </a:solidFill>
              </a:rPr>
              <a:t>Total: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81000" y="6477000"/>
            <a:ext cx="1013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baseline="30000" dirty="0"/>
              <a:t>1</a:t>
            </a:r>
            <a:r>
              <a:rPr lang="en-US" sz="900" i="1" dirty="0"/>
              <a:t> Per Member Per Month</a:t>
            </a:r>
          </a:p>
        </p:txBody>
      </p:sp>
      <p:sp>
        <p:nvSpPr>
          <p:cNvPr id="36" name="Rectangle 2"/>
          <p:cNvSpPr txBox="1">
            <a:spLocks noChangeArrowheads="1"/>
          </p:cNvSpPr>
          <p:nvPr/>
        </p:nvSpPr>
        <p:spPr bwMode="gray">
          <a:xfrm>
            <a:off x="9255381" y="2112180"/>
            <a:ext cx="1194944" cy="84042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accent5"/>
                </a:solidFill>
              </a:rPr>
              <a:t>PMPM </a:t>
            </a:r>
            <a:r>
              <a:rPr lang="en-US" sz="1800" baseline="30000" dirty="0">
                <a:solidFill>
                  <a:schemeClr val="accent5"/>
                </a:solidFill>
              </a:rPr>
              <a:t>1</a:t>
            </a:r>
          </a:p>
        </p:txBody>
      </p:sp>
      <p:sp>
        <p:nvSpPr>
          <p:cNvPr id="37" name="Rectangle 2"/>
          <p:cNvSpPr txBox="1">
            <a:spLocks noChangeArrowheads="1"/>
          </p:cNvSpPr>
          <p:nvPr/>
        </p:nvSpPr>
        <p:spPr bwMode="gray">
          <a:xfrm>
            <a:off x="10469460" y="1564236"/>
            <a:ext cx="1233835" cy="98441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accent5"/>
                </a:solidFill>
              </a:rPr>
              <a:t>PMPM </a:t>
            </a:r>
            <a:r>
              <a:rPr lang="en-US" sz="1800" baseline="30000" dirty="0">
                <a:solidFill>
                  <a:schemeClr val="accent5"/>
                </a:solidFill>
              </a:rPr>
              <a:t>1</a:t>
            </a:r>
            <a:r>
              <a:rPr lang="en-US" sz="1800" dirty="0">
                <a:solidFill>
                  <a:schemeClr val="accent5"/>
                </a:solidFill>
              </a:rPr>
              <a:t> Change from Prior Year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91060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601" y="101475"/>
            <a:ext cx="118110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Distribution of Medical Claims By Membership</a:t>
            </a:r>
            <a:br>
              <a:rPr lang="en-US" dirty="0"/>
            </a:br>
            <a:r>
              <a:rPr lang="en-US" sz="2800" i="1" dirty="0"/>
              <a:t>July 2024 – June 2025 </a:t>
            </a:r>
            <a:r>
              <a:rPr lang="en-US" sz="3000" i="1" dirty="0"/>
              <a:t>By Plan Paid</a:t>
            </a:r>
            <a:r>
              <a:rPr lang="en-US" sz="2800" i="1" dirty="0"/>
              <a:t>– Partnership Plan (includes retirees)</a:t>
            </a:r>
            <a:endParaRPr lang="en-US" sz="2800" dirty="0"/>
          </a:p>
        </p:txBody>
      </p:sp>
      <p:sp>
        <p:nvSpPr>
          <p:cNvPr id="75" name="Freeform 24">
            <a:extLst>
              <a:ext uri="{FF2B5EF4-FFF2-40B4-BE49-F238E27FC236}">
                <a16:creationId xmlns:a16="http://schemas.microsoft.com/office/drawing/2014/main" id="{A37D0C20-D957-4746-AA85-BF1707847771}"/>
              </a:ext>
            </a:extLst>
          </p:cNvPr>
          <p:cNvSpPr>
            <a:spLocks/>
          </p:cNvSpPr>
          <p:nvPr/>
        </p:nvSpPr>
        <p:spPr bwMode="ltGray">
          <a:xfrm>
            <a:off x="5346438" y="5202076"/>
            <a:ext cx="2130552" cy="804672"/>
          </a:xfrm>
          <a:custGeom>
            <a:avLst/>
            <a:gdLst>
              <a:gd name="T0" fmla="*/ 232 w 1386"/>
              <a:gd name="T1" fmla="*/ 539 h 539"/>
              <a:gd name="T2" fmla="*/ 1154 w 1386"/>
              <a:gd name="T3" fmla="*/ 539 h 539"/>
              <a:gd name="T4" fmla="*/ 1386 w 1386"/>
              <a:gd name="T5" fmla="*/ 0 h 539"/>
              <a:gd name="T6" fmla="*/ 0 w 1386"/>
              <a:gd name="T7" fmla="*/ 0 h 539"/>
              <a:gd name="T8" fmla="*/ 232 w 1386"/>
              <a:gd name="T9" fmla="*/ 539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86" h="539">
                <a:moveTo>
                  <a:pt x="232" y="539"/>
                </a:moveTo>
                <a:lnTo>
                  <a:pt x="1154" y="539"/>
                </a:lnTo>
                <a:lnTo>
                  <a:pt x="1386" y="0"/>
                </a:lnTo>
                <a:lnTo>
                  <a:pt x="0" y="0"/>
                </a:lnTo>
                <a:lnTo>
                  <a:pt x="232" y="539"/>
                </a:lnTo>
                <a:close/>
              </a:path>
            </a:pathLst>
          </a:custGeom>
          <a:solidFill>
            <a:schemeClr val="accent5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r>
              <a:rPr lang="en-IN" b="1" dirty="0">
                <a:solidFill>
                  <a:schemeClr val="bg1"/>
                </a:solidFill>
              </a:rPr>
              <a:t>100%</a:t>
            </a:r>
          </a:p>
        </p:txBody>
      </p:sp>
      <p:sp>
        <p:nvSpPr>
          <p:cNvPr id="76" name="Freeform 26">
            <a:extLst>
              <a:ext uri="{FF2B5EF4-FFF2-40B4-BE49-F238E27FC236}">
                <a16:creationId xmlns:a16="http://schemas.microsoft.com/office/drawing/2014/main" id="{EEF4E76C-D8B7-4078-9E86-107F29FDA1EE}"/>
              </a:ext>
            </a:extLst>
          </p:cNvPr>
          <p:cNvSpPr>
            <a:spLocks/>
          </p:cNvSpPr>
          <p:nvPr/>
        </p:nvSpPr>
        <p:spPr bwMode="ltGray">
          <a:xfrm>
            <a:off x="4601202" y="3495595"/>
            <a:ext cx="3621024" cy="804672"/>
          </a:xfrm>
          <a:custGeom>
            <a:avLst/>
            <a:gdLst>
              <a:gd name="T0" fmla="*/ 232 w 2376"/>
              <a:gd name="T1" fmla="*/ 539 h 539"/>
              <a:gd name="T2" fmla="*/ 2144 w 2376"/>
              <a:gd name="T3" fmla="*/ 539 h 539"/>
              <a:gd name="T4" fmla="*/ 2376 w 2376"/>
              <a:gd name="T5" fmla="*/ 0 h 539"/>
              <a:gd name="T6" fmla="*/ 0 w 2376"/>
              <a:gd name="T7" fmla="*/ 0 h 539"/>
              <a:gd name="T8" fmla="*/ 232 w 2376"/>
              <a:gd name="T9" fmla="*/ 539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76" h="539">
                <a:moveTo>
                  <a:pt x="232" y="539"/>
                </a:moveTo>
                <a:lnTo>
                  <a:pt x="2144" y="539"/>
                </a:lnTo>
                <a:lnTo>
                  <a:pt x="2376" y="0"/>
                </a:lnTo>
                <a:lnTo>
                  <a:pt x="0" y="0"/>
                </a:lnTo>
                <a:lnTo>
                  <a:pt x="232" y="539"/>
                </a:lnTo>
                <a:close/>
              </a:path>
            </a:pathLst>
          </a:custGeom>
          <a:solidFill>
            <a:srgbClr val="22C2CE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r>
              <a:rPr lang="en-IN" sz="1600" dirty="0"/>
              <a:t> </a:t>
            </a:r>
            <a:r>
              <a:rPr lang="en-IN" sz="2000" b="1" dirty="0"/>
              <a:t>56.0%</a:t>
            </a:r>
          </a:p>
        </p:txBody>
      </p:sp>
      <p:sp>
        <p:nvSpPr>
          <p:cNvPr id="77" name="Freeform 25">
            <a:extLst>
              <a:ext uri="{FF2B5EF4-FFF2-40B4-BE49-F238E27FC236}">
                <a16:creationId xmlns:a16="http://schemas.microsoft.com/office/drawing/2014/main" id="{DD23AEE3-E98C-4D6C-A403-5543C1AF8AA2}"/>
              </a:ext>
            </a:extLst>
          </p:cNvPr>
          <p:cNvSpPr>
            <a:spLocks/>
          </p:cNvSpPr>
          <p:nvPr/>
        </p:nvSpPr>
        <p:spPr bwMode="ltGray">
          <a:xfrm>
            <a:off x="4977761" y="4347843"/>
            <a:ext cx="2852928" cy="804672"/>
          </a:xfrm>
          <a:custGeom>
            <a:avLst/>
            <a:gdLst>
              <a:gd name="T0" fmla="*/ 232 w 1880"/>
              <a:gd name="T1" fmla="*/ 537 h 537"/>
              <a:gd name="T2" fmla="*/ 1650 w 1880"/>
              <a:gd name="T3" fmla="*/ 537 h 537"/>
              <a:gd name="T4" fmla="*/ 1880 w 1880"/>
              <a:gd name="T5" fmla="*/ 0 h 537"/>
              <a:gd name="T6" fmla="*/ 0 w 1880"/>
              <a:gd name="T7" fmla="*/ 0 h 537"/>
              <a:gd name="T8" fmla="*/ 232 w 1880"/>
              <a:gd name="T9" fmla="*/ 537 h 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0" h="537">
                <a:moveTo>
                  <a:pt x="232" y="537"/>
                </a:moveTo>
                <a:lnTo>
                  <a:pt x="1650" y="537"/>
                </a:lnTo>
                <a:lnTo>
                  <a:pt x="1880" y="0"/>
                </a:lnTo>
                <a:lnTo>
                  <a:pt x="0" y="0"/>
                </a:lnTo>
                <a:lnTo>
                  <a:pt x="232" y="537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r>
              <a:rPr lang="en-IN" sz="1600" dirty="0"/>
              <a:t> </a:t>
            </a:r>
            <a:r>
              <a:rPr lang="en-IN" sz="2000" b="1" dirty="0"/>
              <a:t>69.2%</a:t>
            </a:r>
          </a:p>
        </p:txBody>
      </p:sp>
      <p:sp>
        <p:nvSpPr>
          <p:cNvPr id="78" name="Freeform 27">
            <a:extLst>
              <a:ext uri="{FF2B5EF4-FFF2-40B4-BE49-F238E27FC236}">
                <a16:creationId xmlns:a16="http://schemas.microsoft.com/office/drawing/2014/main" id="{65BCBBE9-6135-4318-B21E-808E7E48CD49}"/>
              </a:ext>
            </a:extLst>
          </p:cNvPr>
          <p:cNvSpPr>
            <a:spLocks/>
          </p:cNvSpPr>
          <p:nvPr/>
        </p:nvSpPr>
        <p:spPr bwMode="ltGray">
          <a:xfrm>
            <a:off x="3798664" y="1775483"/>
            <a:ext cx="5192936" cy="801647"/>
          </a:xfrm>
          <a:custGeom>
            <a:avLst/>
            <a:gdLst>
              <a:gd name="T0" fmla="*/ 0 w 3368"/>
              <a:gd name="T1" fmla="*/ 0 h 539"/>
              <a:gd name="T2" fmla="*/ 232 w 3368"/>
              <a:gd name="T3" fmla="*/ 539 h 539"/>
              <a:gd name="T4" fmla="*/ 3136 w 3368"/>
              <a:gd name="T5" fmla="*/ 539 h 539"/>
              <a:gd name="T6" fmla="*/ 3368 w 3368"/>
              <a:gd name="T7" fmla="*/ 0 h 539"/>
              <a:gd name="T8" fmla="*/ 0 w 3368"/>
              <a:gd name="T9" fmla="*/ 0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68" h="539">
                <a:moveTo>
                  <a:pt x="0" y="0"/>
                </a:moveTo>
                <a:lnTo>
                  <a:pt x="232" y="539"/>
                </a:lnTo>
                <a:lnTo>
                  <a:pt x="3136" y="539"/>
                </a:lnTo>
                <a:lnTo>
                  <a:pt x="33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/>
              <a:t>30.4%</a:t>
            </a:r>
          </a:p>
        </p:txBody>
      </p:sp>
      <p:sp>
        <p:nvSpPr>
          <p:cNvPr id="79" name="Freeform 28">
            <a:extLst>
              <a:ext uri="{FF2B5EF4-FFF2-40B4-BE49-F238E27FC236}">
                <a16:creationId xmlns:a16="http://schemas.microsoft.com/office/drawing/2014/main" id="{57B412B4-3DB1-4FF2-8739-23DDA128E7E8}"/>
              </a:ext>
            </a:extLst>
          </p:cNvPr>
          <p:cNvSpPr>
            <a:spLocks/>
          </p:cNvSpPr>
          <p:nvPr/>
        </p:nvSpPr>
        <p:spPr bwMode="ltGray">
          <a:xfrm>
            <a:off x="4214555" y="2637051"/>
            <a:ext cx="4370832" cy="804672"/>
          </a:xfrm>
          <a:custGeom>
            <a:avLst/>
            <a:gdLst>
              <a:gd name="T0" fmla="*/ 231 w 2872"/>
              <a:gd name="T1" fmla="*/ 540 h 540"/>
              <a:gd name="T2" fmla="*/ 2640 w 2872"/>
              <a:gd name="T3" fmla="*/ 540 h 540"/>
              <a:gd name="T4" fmla="*/ 2872 w 2872"/>
              <a:gd name="T5" fmla="*/ 0 h 540"/>
              <a:gd name="T6" fmla="*/ 0 w 2872"/>
              <a:gd name="T7" fmla="*/ 0 h 540"/>
              <a:gd name="T8" fmla="*/ 231 w 2872"/>
              <a:gd name="T9" fmla="*/ 540 h 5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72" h="540">
                <a:moveTo>
                  <a:pt x="231" y="540"/>
                </a:moveTo>
                <a:lnTo>
                  <a:pt x="2640" y="540"/>
                </a:lnTo>
                <a:lnTo>
                  <a:pt x="2872" y="0"/>
                </a:lnTo>
                <a:lnTo>
                  <a:pt x="0" y="0"/>
                </a:lnTo>
                <a:lnTo>
                  <a:pt x="231" y="54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r>
              <a:rPr lang="en-IN" sz="1600" dirty="0"/>
              <a:t> </a:t>
            </a:r>
            <a:r>
              <a:rPr lang="en-IN" sz="2000" b="1" dirty="0"/>
              <a:t>40.3%</a:t>
            </a:r>
          </a:p>
        </p:txBody>
      </p:sp>
      <p:sp>
        <p:nvSpPr>
          <p:cNvPr id="80" name="Freeform 27">
            <a:extLst>
              <a:ext uri="{FF2B5EF4-FFF2-40B4-BE49-F238E27FC236}">
                <a16:creationId xmlns:a16="http://schemas.microsoft.com/office/drawing/2014/main" id="{65BCBBE9-6135-4318-B21E-808E7E48CD49}"/>
              </a:ext>
            </a:extLst>
          </p:cNvPr>
          <p:cNvSpPr>
            <a:spLocks/>
          </p:cNvSpPr>
          <p:nvPr/>
        </p:nvSpPr>
        <p:spPr bwMode="ltGray">
          <a:xfrm rot="10800000">
            <a:off x="291832" y="5200332"/>
            <a:ext cx="5122804" cy="808160"/>
          </a:xfrm>
          <a:custGeom>
            <a:avLst/>
            <a:gdLst>
              <a:gd name="T0" fmla="*/ 0 w 3368"/>
              <a:gd name="T1" fmla="*/ 0 h 539"/>
              <a:gd name="T2" fmla="*/ 232 w 3368"/>
              <a:gd name="T3" fmla="*/ 539 h 539"/>
              <a:gd name="T4" fmla="*/ 3136 w 3368"/>
              <a:gd name="T5" fmla="*/ 539 h 539"/>
              <a:gd name="T6" fmla="*/ 3368 w 3368"/>
              <a:gd name="T7" fmla="*/ 0 h 539"/>
              <a:gd name="T8" fmla="*/ 0 w 3368"/>
              <a:gd name="T9" fmla="*/ 0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68" h="539">
                <a:moveTo>
                  <a:pt x="0" y="0"/>
                </a:moveTo>
                <a:lnTo>
                  <a:pt x="232" y="539"/>
                </a:lnTo>
                <a:lnTo>
                  <a:pt x="3136" y="539"/>
                </a:lnTo>
                <a:lnTo>
                  <a:pt x="336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81" name="Freeform 28">
            <a:extLst>
              <a:ext uri="{FF2B5EF4-FFF2-40B4-BE49-F238E27FC236}">
                <a16:creationId xmlns:a16="http://schemas.microsoft.com/office/drawing/2014/main" id="{57B412B4-3DB1-4FF2-8739-23DDA128E7E8}"/>
              </a:ext>
            </a:extLst>
          </p:cNvPr>
          <p:cNvSpPr>
            <a:spLocks/>
          </p:cNvSpPr>
          <p:nvPr/>
        </p:nvSpPr>
        <p:spPr bwMode="ltGray">
          <a:xfrm rot="10800000">
            <a:off x="662175" y="4341787"/>
            <a:ext cx="4371458" cy="804672"/>
          </a:xfrm>
          <a:custGeom>
            <a:avLst/>
            <a:gdLst>
              <a:gd name="T0" fmla="*/ 231 w 2872"/>
              <a:gd name="T1" fmla="*/ 540 h 540"/>
              <a:gd name="T2" fmla="*/ 2640 w 2872"/>
              <a:gd name="T3" fmla="*/ 540 h 540"/>
              <a:gd name="T4" fmla="*/ 2872 w 2872"/>
              <a:gd name="T5" fmla="*/ 0 h 540"/>
              <a:gd name="T6" fmla="*/ 0 w 2872"/>
              <a:gd name="T7" fmla="*/ 0 h 540"/>
              <a:gd name="T8" fmla="*/ 231 w 2872"/>
              <a:gd name="T9" fmla="*/ 540 h 5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72" h="540">
                <a:moveTo>
                  <a:pt x="231" y="540"/>
                </a:moveTo>
                <a:lnTo>
                  <a:pt x="2640" y="540"/>
                </a:lnTo>
                <a:lnTo>
                  <a:pt x="2872" y="0"/>
                </a:lnTo>
                <a:lnTo>
                  <a:pt x="0" y="0"/>
                </a:lnTo>
                <a:lnTo>
                  <a:pt x="231" y="54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82" name="Freeform 26">
            <a:extLst>
              <a:ext uri="{FF2B5EF4-FFF2-40B4-BE49-F238E27FC236}">
                <a16:creationId xmlns:a16="http://schemas.microsoft.com/office/drawing/2014/main" id="{EEF4E76C-D8B7-4078-9E86-107F29FDA1EE}"/>
              </a:ext>
            </a:extLst>
          </p:cNvPr>
          <p:cNvSpPr>
            <a:spLocks/>
          </p:cNvSpPr>
          <p:nvPr/>
        </p:nvSpPr>
        <p:spPr bwMode="ltGray">
          <a:xfrm rot="10800000">
            <a:off x="1039347" y="3489298"/>
            <a:ext cx="3617115" cy="804672"/>
          </a:xfrm>
          <a:custGeom>
            <a:avLst/>
            <a:gdLst>
              <a:gd name="T0" fmla="*/ 232 w 2376"/>
              <a:gd name="T1" fmla="*/ 539 h 539"/>
              <a:gd name="T2" fmla="*/ 2144 w 2376"/>
              <a:gd name="T3" fmla="*/ 539 h 539"/>
              <a:gd name="T4" fmla="*/ 2376 w 2376"/>
              <a:gd name="T5" fmla="*/ 0 h 539"/>
              <a:gd name="T6" fmla="*/ 0 w 2376"/>
              <a:gd name="T7" fmla="*/ 0 h 539"/>
              <a:gd name="T8" fmla="*/ 232 w 2376"/>
              <a:gd name="T9" fmla="*/ 539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76" h="539">
                <a:moveTo>
                  <a:pt x="232" y="539"/>
                </a:moveTo>
                <a:lnTo>
                  <a:pt x="2144" y="539"/>
                </a:lnTo>
                <a:lnTo>
                  <a:pt x="2376" y="0"/>
                </a:lnTo>
                <a:lnTo>
                  <a:pt x="0" y="0"/>
                </a:lnTo>
                <a:lnTo>
                  <a:pt x="232" y="539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83" name="Freeform 25">
            <a:extLst>
              <a:ext uri="{FF2B5EF4-FFF2-40B4-BE49-F238E27FC236}">
                <a16:creationId xmlns:a16="http://schemas.microsoft.com/office/drawing/2014/main" id="{DD23AEE3-E98C-4D6C-A403-5543C1AF8AA2}"/>
              </a:ext>
            </a:extLst>
          </p:cNvPr>
          <p:cNvSpPr>
            <a:spLocks/>
          </p:cNvSpPr>
          <p:nvPr/>
        </p:nvSpPr>
        <p:spPr bwMode="ltGray">
          <a:xfrm rot="10800000">
            <a:off x="1392126" y="2634027"/>
            <a:ext cx="2855277" cy="805161"/>
          </a:xfrm>
          <a:custGeom>
            <a:avLst/>
            <a:gdLst>
              <a:gd name="T0" fmla="*/ 232 w 1880"/>
              <a:gd name="T1" fmla="*/ 537 h 537"/>
              <a:gd name="T2" fmla="*/ 1650 w 1880"/>
              <a:gd name="T3" fmla="*/ 537 h 537"/>
              <a:gd name="T4" fmla="*/ 1880 w 1880"/>
              <a:gd name="T5" fmla="*/ 0 h 537"/>
              <a:gd name="T6" fmla="*/ 0 w 1880"/>
              <a:gd name="T7" fmla="*/ 0 h 537"/>
              <a:gd name="T8" fmla="*/ 232 w 1880"/>
              <a:gd name="T9" fmla="*/ 537 h 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0" h="537">
                <a:moveTo>
                  <a:pt x="232" y="537"/>
                </a:moveTo>
                <a:lnTo>
                  <a:pt x="1650" y="537"/>
                </a:lnTo>
                <a:lnTo>
                  <a:pt x="1880" y="0"/>
                </a:lnTo>
                <a:lnTo>
                  <a:pt x="0" y="0"/>
                </a:lnTo>
                <a:lnTo>
                  <a:pt x="232" y="537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84" name="Freeform 24">
            <a:extLst>
              <a:ext uri="{FF2B5EF4-FFF2-40B4-BE49-F238E27FC236}">
                <a16:creationId xmlns:a16="http://schemas.microsoft.com/office/drawing/2014/main" id="{A37D0C20-D957-4746-AA85-BF1707847771}"/>
              </a:ext>
            </a:extLst>
          </p:cNvPr>
          <p:cNvSpPr>
            <a:spLocks/>
          </p:cNvSpPr>
          <p:nvPr/>
        </p:nvSpPr>
        <p:spPr bwMode="ltGray">
          <a:xfrm rot="10800000">
            <a:off x="1753330" y="1775483"/>
            <a:ext cx="2132868" cy="804672"/>
          </a:xfrm>
          <a:custGeom>
            <a:avLst/>
            <a:gdLst>
              <a:gd name="T0" fmla="*/ 232 w 1386"/>
              <a:gd name="T1" fmla="*/ 539 h 539"/>
              <a:gd name="T2" fmla="*/ 1154 w 1386"/>
              <a:gd name="T3" fmla="*/ 539 h 539"/>
              <a:gd name="T4" fmla="*/ 1386 w 1386"/>
              <a:gd name="T5" fmla="*/ 0 h 539"/>
              <a:gd name="T6" fmla="*/ 0 w 1386"/>
              <a:gd name="T7" fmla="*/ 0 h 539"/>
              <a:gd name="T8" fmla="*/ 232 w 1386"/>
              <a:gd name="T9" fmla="*/ 539 h 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86" h="539">
                <a:moveTo>
                  <a:pt x="232" y="539"/>
                </a:moveTo>
                <a:lnTo>
                  <a:pt x="1154" y="539"/>
                </a:lnTo>
                <a:lnTo>
                  <a:pt x="1386" y="0"/>
                </a:lnTo>
                <a:lnTo>
                  <a:pt x="0" y="0"/>
                </a:lnTo>
                <a:lnTo>
                  <a:pt x="232" y="539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</a:pP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57519" y="1989381"/>
            <a:ext cx="554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/>
              <a:t>1%</a:t>
            </a:r>
          </a:p>
        </p:txBody>
      </p:sp>
      <p:sp>
        <p:nvSpPr>
          <p:cNvPr id="85" name="Rectangle 84"/>
          <p:cNvSpPr/>
          <p:nvPr/>
        </p:nvSpPr>
        <p:spPr>
          <a:xfrm>
            <a:off x="2525861" y="2823393"/>
            <a:ext cx="554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/>
              <a:t>2%</a:t>
            </a:r>
          </a:p>
        </p:txBody>
      </p:sp>
      <p:sp>
        <p:nvSpPr>
          <p:cNvPr id="86" name="Rectangle 85"/>
          <p:cNvSpPr/>
          <p:nvPr/>
        </p:nvSpPr>
        <p:spPr>
          <a:xfrm>
            <a:off x="2525861" y="3673915"/>
            <a:ext cx="554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/>
              <a:t>5%</a:t>
            </a:r>
          </a:p>
        </p:txBody>
      </p:sp>
      <p:sp>
        <p:nvSpPr>
          <p:cNvPr id="87" name="Rectangle 86"/>
          <p:cNvSpPr/>
          <p:nvPr/>
        </p:nvSpPr>
        <p:spPr>
          <a:xfrm>
            <a:off x="2266910" y="4624425"/>
            <a:ext cx="11619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/>
              <a:t>10%</a:t>
            </a:r>
          </a:p>
        </p:txBody>
      </p:sp>
      <p:sp>
        <p:nvSpPr>
          <p:cNvPr id="88" name="Rectangle 87"/>
          <p:cNvSpPr/>
          <p:nvPr/>
        </p:nvSpPr>
        <p:spPr>
          <a:xfrm>
            <a:off x="2392492" y="5472962"/>
            <a:ext cx="9108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IN" sz="2000" b="1" dirty="0">
                <a:solidFill>
                  <a:schemeClr val="bg1"/>
                </a:solidFill>
              </a:rPr>
              <a:t>94.7%</a:t>
            </a:r>
          </a:p>
        </p:txBody>
      </p:sp>
      <p:sp>
        <p:nvSpPr>
          <p:cNvPr id="89" name="Rectangle 2"/>
          <p:cNvSpPr txBox="1">
            <a:spLocks noChangeArrowheads="1"/>
          </p:cNvSpPr>
          <p:nvPr/>
        </p:nvSpPr>
        <p:spPr bwMode="gray">
          <a:xfrm>
            <a:off x="1855269" y="1346400"/>
            <a:ext cx="2624446" cy="6668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solidFill>
                  <a:schemeClr val="accent5"/>
                </a:solidFill>
              </a:rPr>
              <a:t>% of Members</a:t>
            </a:r>
          </a:p>
        </p:txBody>
      </p:sp>
      <p:sp>
        <p:nvSpPr>
          <p:cNvPr id="90" name="Rectangle 2"/>
          <p:cNvSpPr txBox="1">
            <a:spLocks noChangeArrowheads="1"/>
          </p:cNvSpPr>
          <p:nvPr/>
        </p:nvSpPr>
        <p:spPr bwMode="gray">
          <a:xfrm>
            <a:off x="3617575" y="1353757"/>
            <a:ext cx="4949052" cy="84042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chemeClr val="accent5"/>
                </a:solidFill>
              </a:rPr>
              <a:t>% of Medical Plan Cost</a:t>
            </a:r>
          </a:p>
        </p:txBody>
      </p:sp>
      <p:sp>
        <p:nvSpPr>
          <p:cNvPr id="105" name="Text Box 20"/>
          <p:cNvSpPr txBox="1">
            <a:spLocks noChangeArrowheads="1"/>
          </p:cNvSpPr>
          <p:nvPr/>
        </p:nvSpPr>
        <p:spPr bwMode="ltGray">
          <a:xfrm>
            <a:off x="10514575" y="4837717"/>
            <a:ext cx="1188720" cy="52120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>
                <a:solidFill>
                  <a:schemeClr val="bg1"/>
                </a:solidFill>
                <a:latin typeface="Arial"/>
              </a:rPr>
              <a:t>11.7%</a:t>
            </a:r>
          </a:p>
        </p:txBody>
      </p:sp>
      <p:sp>
        <p:nvSpPr>
          <p:cNvPr id="106" name="Text Box 20"/>
          <p:cNvSpPr txBox="1">
            <a:spLocks noChangeArrowheads="1"/>
          </p:cNvSpPr>
          <p:nvPr/>
        </p:nvSpPr>
        <p:spPr bwMode="ltGray">
          <a:xfrm>
            <a:off x="10514575" y="4258182"/>
            <a:ext cx="1188720" cy="5212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/>
              <a:t>15.8</a:t>
            </a:r>
            <a:r>
              <a:rPr lang="en-US" dirty="0">
                <a:solidFill>
                  <a:prstClr val="black"/>
                </a:solidFill>
                <a:latin typeface="Arial"/>
              </a:rPr>
              <a:t>%</a:t>
            </a:r>
          </a:p>
        </p:txBody>
      </p:sp>
      <p:sp>
        <p:nvSpPr>
          <p:cNvPr id="107" name="Text Box 20"/>
          <p:cNvSpPr txBox="1">
            <a:spLocks noChangeArrowheads="1"/>
          </p:cNvSpPr>
          <p:nvPr/>
        </p:nvSpPr>
        <p:spPr bwMode="ltGray">
          <a:xfrm>
            <a:off x="10514575" y="3702065"/>
            <a:ext cx="1188720" cy="521208"/>
          </a:xfrm>
          <a:prstGeom prst="rect">
            <a:avLst/>
          </a:prstGeom>
          <a:solidFill>
            <a:srgbClr val="22C2CE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/>
              <a:t>15.2</a:t>
            </a:r>
            <a:r>
              <a:rPr lang="en-US" dirty="0">
                <a:solidFill>
                  <a:prstClr val="black"/>
                </a:solidFill>
                <a:latin typeface="Arial"/>
              </a:rPr>
              <a:t>%</a:t>
            </a:r>
          </a:p>
        </p:txBody>
      </p:sp>
      <p:sp>
        <p:nvSpPr>
          <p:cNvPr id="108" name="Text Box 20"/>
          <p:cNvSpPr txBox="1">
            <a:spLocks noChangeArrowheads="1"/>
          </p:cNvSpPr>
          <p:nvPr/>
        </p:nvSpPr>
        <p:spPr bwMode="ltGray">
          <a:xfrm>
            <a:off x="10514575" y="3142807"/>
            <a:ext cx="1188720" cy="5212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/>
              <a:t>18.2</a:t>
            </a:r>
            <a:r>
              <a:rPr lang="en-US" dirty="0">
                <a:solidFill>
                  <a:prstClr val="black"/>
                </a:solidFill>
                <a:latin typeface="Arial"/>
              </a:rPr>
              <a:t>%</a:t>
            </a:r>
          </a:p>
        </p:txBody>
      </p:sp>
      <p:sp>
        <p:nvSpPr>
          <p:cNvPr id="109" name="Text Box 20"/>
          <p:cNvSpPr txBox="1">
            <a:spLocks noChangeArrowheads="1"/>
          </p:cNvSpPr>
          <p:nvPr/>
        </p:nvSpPr>
        <p:spPr bwMode="ltGray">
          <a:xfrm>
            <a:off x="10514575" y="2592871"/>
            <a:ext cx="1188720" cy="511886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/>
              <a:t>19.8</a:t>
            </a:r>
            <a:r>
              <a:rPr lang="en-US" dirty="0">
                <a:solidFill>
                  <a:prstClr val="black"/>
                </a:solidFill>
                <a:latin typeface="Arial"/>
              </a:rPr>
              <a:t>%</a:t>
            </a:r>
          </a:p>
        </p:txBody>
      </p:sp>
      <p:sp>
        <p:nvSpPr>
          <p:cNvPr id="110" name="Text Box 20"/>
          <p:cNvSpPr txBox="1">
            <a:spLocks noChangeArrowheads="1"/>
          </p:cNvSpPr>
          <p:nvPr/>
        </p:nvSpPr>
        <p:spPr bwMode="ltGray">
          <a:xfrm>
            <a:off x="10521882" y="5417252"/>
            <a:ext cx="1188720" cy="52120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b="1" dirty="0">
                <a:solidFill>
                  <a:schemeClr val="bg1"/>
                </a:solidFill>
                <a:latin typeface="Arial"/>
              </a:rPr>
              <a:t>11.7%</a:t>
            </a:r>
          </a:p>
        </p:txBody>
      </p:sp>
      <p:sp>
        <p:nvSpPr>
          <p:cNvPr id="116" name="Text Box 20"/>
          <p:cNvSpPr txBox="1">
            <a:spLocks noChangeArrowheads="1"/>
          </p:cNvSpPr>
          <p:nvPr/>
        </p:nvSpPr>
        <p:spPr bwMode="ltGray">
          <a:xfrm>
            <a:off x="9261605" y="4837717"/>
            <a:ext cx="1188720" cy="521208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>
                <a:solidFill>
                  <a:schemeClr val="bg1"/>
                </a:solidFill>
              </a:rPr>
              <a:t>$288</a:t>
            </a:r>
          </a:p>
        </p:txBody>
      </p:sp>
      <p:sp>
        <p:nvSpPr>
          <p:cNvPr id="117" name="Text Box 20"/>
          <p:cNvSpPr txBox="1">
            <a:spLocks noChangeArrowheads="1"/>
          </p:cNvSpPr>
          <p:nvPr/>
        </p:nvSpPr>
        <p:spPr bwMode="ltGray">
          <a:xfrm>
            <a:off x="9253371" y="4258182"/>
            <a:ext cx="1188720" cy="5212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$</a:t>
            </a:r>
            <a:r>
              <a:rPr lang="en-US" dirty="0"/>
              <a:t>2,030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8" name="Text Box 20"/>
          <p:cNvSpPr txBox="1">
            <a:spLocks noChangeArrowheads="1"/>
          </p:cNvSpPr>
          <p:nvPr/>
        </p:nvSpPr>
        <p:spPr bwMode="ltGray">
          <a:xfrm>
            <a:off x="9261605" y="5417252"/>
            <a:ext cx="1188720" cy="521208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b="1" dirty="0">
                <a:solidFill>
                  <a:schemeClr val="bg1"/>
                </a:solidFill>
                <a:latin typeface="Arial"/>
              </a:rPr>
              <a:t>$828</a:t>
            </a:r>
          </a:p>
        </p:txBody>
      </p:sp>
      <p:sp>
        <p:nvSpPr>
          <p:cNvPr id="119" name="Text Box 20"/>
          <p:cNvSpPr txBox="1">
            <a:spLocks noChangeArrowheads="1"/>
          </p:cNvSpPr>
          <p:nvPr/>
        </p:nvSpPr>
        <p:spPr bwMode="ltGray">
          <a:xfrm>
            <a:off x="9253371" y="3704176"/>
            <a:ext cx="1188720" cy="521208"/>
          </a:xfrm>
          <a:prstGeom prst="rect">
            <a:avLst/>
          </a:prstGeom>
          <a:solidFill>
            <a:srgbClr val="22C2CE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$</a:t>
            </a:r>
            <a:r>
              <a:rPr lang="en-US" dirty="0"/>
              <a:t>3,995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0" name="Text Box 20"/>
          <p:cNvSpPr txBox="1">
            <a:spLocks noChangeArrowheads="1"/>
          </p:cNvSpPr>
          <p:nvPr/>
        </p:nvSpPr>
        <p:spPr bwMode="ltGray">
          <a:xfrm>
            <a:off x="9253371" y="3144918"/>
            <a:ext cx="1188720" cy="5212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$</a:t>
            </a:r>
            <a:r>
              <a:rPr lang="en-US" dirty="0"/>
              <a:t>7,661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1" name="Text Box 20"/>
          <p:cNvSpPr txBox="1">
            <a:spLocks noChangeArrowheads="1"/>
          </p:cNvSpPr>
          <p:nvPr/>
        </p:nvSpPr>
        <p:spPr bwMode="ltGray">
          <a:xfrm>
            <a:off x="9253371" y="2594982"/>
            <a:ext cx="1188720" cy="52120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anchor="ctr" anchorCtr="1">
            <a:noAutofit/>
          </a:bodyPr>
          <a:lstStyle/>
          <a:p>
            <a:pPr algn="ctr" eaLnBrk="0" hangingPunct="0">
              <a:defRPr/>
            </a:pPr>
            <a:r>
              <a:rPr lang="en-US" dirty="0">
                <a:solidFill>
                  <a:prstClr val="black"/>
                </a:solidFill>
              </a:rPr>
              <a:t>$</a:t>
            </a:r>
            <a:r>
              <a:rPr lang="en-US" dirty="0"/>
              <a:t>23,961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0" name="Rectangle 2"/>
          <p:cNvSpPr txBox="1">
            <a:spLocks noChangeArrowheads="1"/>
          </p:cNvSpPr>
          <p:nvPr/>
        </p:nvSpPr>
        <p:spPr bwMode="gray">
          <a:xfrm>
            <a:off x="8318297" y="5518246"/>
            <a:ext cx="1743502" cy="84042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chemeClr val="accent5"/>
                </a:solidFill>
              </a:rPr>
              <a:t>Total: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81000" y="6477000"/>
            <a:ext cx="1013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As Partnership retiree membership increases, they will be reported separately.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47336" y="6305587"/>
            <a:ext cx="1013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baseline="30000" dirty="0"/>
              <a:t>1</a:t>
            </a:r>
            <a:r>
              <a:rPr lang="en-US" sz="900" i="1" dirty="0"/>
              <a:t> Per Member Per Month </a:t>
            </a:r>
          </a:p>
        </p:txBody>
      </p:sp>
      <p:sp>
        <p:nvSpPr>
          <p:cNvPr id="38" name="Rectangle 2"/>
          <p:cNvSpPr txBox="1">
            <a:spLocks noChangeArrowheads="1"/>
          </p:cNvSpPr>
          <p:nvPr/>
        </p:nvSpPr>
        <p:spPr bwMode="gray">
          <a:xfrm>
            <a:off x="9255381" y="2112180"/>
            <a:ext cx="1194944" cy="84042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accent5"/>
                </a:solidFill>
              </a:rPr>
              <a:t>PMPM </a:t>
            </a:r>
            <a:r>
              <a:rPr lang="en-US" sz="1800" baseline="30000" dirty="0">
                <a:solidFill>
                  <a:schemeClr val="accent5"/>
                </a:solidFill>
              </a:rPr>
              <a:t>1</a:t>
            </a:r>
          </a:p>
        </p:txBody>
      </p:sp>
      <p:sp>
        <p:nvSpPr>
          <p:cNvPr id="39" name="Rectangle 2"/>
          <p:cNvSpPr txBox="1">
            <a:spLocks noChangeArrowheads="1"/>
          </p:cNvSpPr>
          <p:nvPr/>
        </p:nvSpPr>
        <p:spPr bwMode="gray">
          <a:xfrm>
            <a:off x="10469460" y="1564236"/>
            <a:ext cx="1233835" cy="98441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accent5"/>
                </a:solidFill>
              </a:rPr>
              <a:t>PMPM </a:t>
            </a:r>
            <a:r>
              <a:rPr lang="en-US" sz="1800" baseline="30000" dirty="0">
                <a:solidFill>
                  <a:schemeClr val="accent5"/>
                </a:solidFill>
              </a:rPr>
              <a:t>1</a:t>
            </a:r>
            <a:r>
              <a:rPr lang="en-US" sz="1800" dirty="0">
                <a:solidFill>
                  <a:schemeClr val="accent5"/>
                </a:solidFill>
              </a:rPr>
              <a:t> Change from Prior Year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71906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Enrollment: Retirees</a:t>
            </a:r>
            <a:br>
              <a:rPr lang="en-US" dirty="0"/>
            </a:br>
            <a:r>
              <a:rPr lang="en-US" sz="3200" i="1" dirty="0"/>
              <a:t>July 2024 –  June 2025 </a:t>
            </a:r>
            <a:endParaRPr lang="en-US" sz="3000" i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770955"/>
              </p:ext>
            </p:extLst>
          </p:nvPr>
        </p:nvGraphicFramePr>
        <p:xfrm>
          <a:off x="3276600" y="4388536"/>
          <a:ext cx="5638801" cy="178460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301261">
                  <a:extLst>
                    <a:ext uri="{9D8B030D-6E8A-4147-A177-3AD203B41FA5}">
                      <a16:colId xmlns:a16="http://schemas.microsoft.com/office/drawing/2014/main" val="569685335"/>
                    </a:ext>
                  </a:extLst>
                </a:gridCol>
                <a:gridCol w="1084385">
                  <a:extLst>
                    <a:ext uri="{9D8B030D-6E8A-4147-A177-3AD203B41FA5}">
                      <a16:colId xmlns:a16="http://schemas.microsoft.com/office/drawing/2014/main" val="1981112980"/>
                    </a:ext>
                  </a:extLst>
                </a:gridCol>
                <a:gridCol w="1195754">
                  <a:extLst>
                    <a:ext uri="{9D8B030D-6E8A-4147-A177-3AD203B41FA5}">
                      <a16:colId xmlns:a16="http://schemas.microsoft.com/office/drawing/2014/main" val="2288032093"/>
                    </a:ext>
                  </a:extLst>
                </a:gridCol>
                <a:gridCol w="973016">
                  <a:extLst>
                    <a:ext uri="{9D8B030D-6E8A-4147-A177-3AD203B41FA5}">
                      <a16:colId xmlns:a16="http://schemas.microsoft.com/office/drawing/2014/main" val="4033531218"/>
                    </a:ext>
                  </a:extLst>
                </a:gridCol>
                <a:gridCol w="1084385">
                  <a:extLst>
                    <a:ext uri="{9D8B030D-6E8A-4147-A177-3AD203B41FA5}">
                      <a16:colId xmlns:a16="http://schemas.microsoft.com/office/drawing/2014/main" val="3385200141"/>
                    </a:ext>
                  </a:extLst>
                </a:gridCol>
              </a:tblGrid>
              <a:tr h="144021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dirty="0">
                          <a:latin typeface="+mn-lt"/>
                        </a:rPr>
                        <a:t>Average Retiree and Dependent Counts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89199996"/>
                  </a:ext>
                </a:extLst>
              </a:tr>
              <a:tr h="2448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Status 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Retiree Count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Dependent Count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Total Count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PEPM</a:t>
                      </a:r>
                      <a:r>
                        <a:rPr lang="en-US" sz="1400" b="1" u="none" strike="noStrike" baseline="30000" dirty="0">
                          <a:effectLst/>
                          <a:latin typeface="+mn-lt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2241475116"/>
                  </a:ext>
                </a:extLst>
              </a:tr>
              <a:tr h="224672">
                <a:tc>
                  <a:txBody>
                    <a:bodyPr/>
                    <a:lstStyle/>
                    <a:p>
                      <a:pPr algn="l" fontAlgn="ctr">
                        <a:lnSpc>
                          <a:spcPct val="90000"/>
                        </a:lnSpc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Non-Medicare Retirees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16,157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14,927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31,084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$1,948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29580868"/>
                  </a:ext>
                </a:extLst>
              </a:tr>
              <a:tr h="224672">
                <a:tc>
                  <a:txBody>
                    <a:bodyPr/>
                    <a:lstStyle/>
                    <a:p>
                      <a:pPr algn="l" fontAlgn="ctr">
                        <a:lnSpc>
                          <a:spcPct val="90000"/>
                        </a:lnSpc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Medicare Retirees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44,716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16,105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60,821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$1,575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65325932"/>
                  </a:ext>
                </a:extLst>
              </a:tr>
            </a:tbl>
          </a:graphicData>
        </a:graphic>
      </p:graphicFrame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859711622"/>
              </p:ext>
            </p:extLst>
          </p:nvPr>
        </p:nvGraphicFramePr>
        <p:xfrm>
          <a:off x="2859406" y="1371600"/>
          <a:ext cx="6473189" cy="3352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6477000"/>
            <a:ext cx="1013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baseline="30000" dirty="0"/>
              <a:t>1</a:t>
            </a:r>
            <a:r>
              <a:rPr lang="en-US" sz="900" i="1" dirty="0"/>
              <a:t> Per Employee Per Month – these numbers include State and Partnership retirees.  As Partnership retiree membership increases, they will be reported separately. </a:t>
            </a:r>
          </a:p>
        </p:txBody>
      </p:sp>
    </p:spTree>
    <p:extLst>
      <p:ext uri="{BB962C8B-B14F-4D97-AF65-F5344CB8AC3E}">
        <p14:creationId xmlns:p14="http://schemas.microsoft.com/office/powerpoint/2010/main" val="189958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Plan Paid By Setting – </a:t>
            </a:r>
            <a:r>
              <a:rPr lang="en-US" sz="2800" dirty="0"/>
              <a:t>State Plan Active Population</a:t>
            </a:r>
            <a:br>
              <a:rPr lang="en-US" sz="3200" dirty="0"/>
            </a:br>
            <a:r>
              <a:rPr lang="en-US" sz="2200" i="1" dirty="0"/>
              <a:t>July 2024 – June 2025 (Current Period) ; July 2023 –  June 2024 (Prior Period)</a:t>
            </a:r>
            <a:br>
              <a:rPr lang="en-US" sz="2200" i="1" dirty="0"/>
            </a:br>
            <a:endParaRPr lang="en-US" sz="31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6477000"/>
            <a:ext cx="1013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Other includes ancillary claims such as Home Health, Hospice, Durable Medical Equipment (DME), Ambulance etc.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674239613"/>
              </p:ext>
            </p:extLst>
          </p:nvPr>
        </p:nvGraphicFramePr>
        <p:xfrm>
          <a:off x="5943600" y="1143000"/>
          <a:ext cx="62484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728443125"/>
              </p:ext>
            </p:extLst>
          </p:nvPr>
        </p:nvGraphicFramePr>
        <p:xfrm>
          <a:off x="228600" y="1371600"/>
          <a:ext cx="60198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816178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Plan Paid By Setting – </a:t>
            </a:r>
            <a:r>
              <a:rPr lang="en-US" sz="2800" dirty="0"/>
              <a:t>State Plan Non-Medicare Retirees</a:t>
            </a:r>
            <a:br>
              <a:rPr lang="en-US" sz="2800" dirty="0"/>
            </a:br>
            <a:r>
              <a:rPr lang="en-US" sz="2200" i="1" dirty="0"/>
              <a:t>July 2024 – June 2025 (Current Period) ; July 2023 –  June 2024 (Prior Period)</a:t>
            </a:r>
            <a:br>
              <a:rPr lang="en-US" sz="2200" i="1" dirty="0"/>
            </a:br>
            <a:endParaRPr lang="en-US" sz="3200" i="1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378793038"/>
              </p:ext>
            </p:extLst>
          </p:nvPr>
        </p:nvGraphicFramePr>
        <p:xfrm>
          <a:off x="228600" y="1447800"/>
          <a:ext cx="60198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1000" y="6477000"/>
            <a:ext cx="1013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Other includes ancillary claims such as Home Health, Hospice, Durable Medical Equipment (DME), Ambulance etc.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939419414"/>
              </p:ext>
            </p:extLst>
          </p:nvPr>
        </p:nvGraphicFramePr>
        <p:xfrm>
          <a:off x="5943600" y="1143000"/>
          <a:ext cx="62484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627801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Plan Paid By Setting – </a:t>
            </a:r>
            <a:r>
              <a:rPr lang="en-US" sz="2800" dirty="0"/>
              <a:t>State Plan Medicare Retirees</a:t>
            </a:r>
            <a:br>
              <a:rPr lang="en-US" sz="3200" dirty="0">
                <a:highlight>
                  <a:srgbClr val="FFFF00"/>
                </a:highlight>
              </a:rPr>
            </a:br>
            <a:r>
              <a:rPr lang="en-US" sz="2200" i="1" dirty="0"/>
              <a:t>July 2024 – June 2025 (Current Period) ; July 2023 –  June 2024 (Prior Period)</a:t>
            </a:r>
            <a:br>
              <a:rPr lang="en-US" sz="2200" i="1" dirty="0"/>
            </a:br>
            <a:endParaRPr lang="en-US" sz="3000" i="1" dirty="0">
              <a:highlight>
                <a:srgbClr val="FFFF00"/>
              </a:highlight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301765645"/>
              </p:ext>
            </p:extLst>
          </p:nvPr>
        </p:nvGraphicFramePr>
        <p:xfrm>
          <a:off x="228600" y="1447800"/>
          <a:ext cx="60198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1000" y="6477000"/>
            <a:ext cx="1013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Other includes ancillary claims such as Home Health, Hospice, Durable Medical Equipment (DME), Ambulance etc.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159662553"/>
              </p:ext>
            </p:extLst>
          </p:nvPr>
        </p:nvGraphicFramePr>
        <p:xfrm>
          <a:off x="5943600" y="1143000"/>
          <a:ext cx="62484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223036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Plan Paid By Setting – </a:t>
            </a:r>
            <a:r>
              <a:rPr lang="en-US" sz="2800" dirty="0"/>
              <a:t>Partnership Plan (includes retirees)</a:t>
            </a:r>
            <a:br>
              <a:rPr lang="en-US" sz="2800" dirty="0"/>
            </a:br>
            <a:r>
              <a:rPr lang="en-US" sz="2200" i="1" dirty="0"/>
              <a:t>July 2024 – June 2025 (Current Period) ; July 2023 –  June 2024 (Prior Period)</a:t>
            </a:r>
            <a:br>
              <a:rPr lang="en-US" sz="2200" i="1" dirty="0"/>
            </a:br>
            <a:endParaRPr lang="en-US" sz="3000" i="1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258527819"/>
              </p:ext>
            </p:extLst>
          </p:nvPr>
        </p:nvGraphicFramePr>
        <p:xfrm>
          <a:off x="228600" y="1447800"/>
          <a:ext cx="60198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1000" y="6477000"/>
            <a:ext cx="10134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Other includes ancillary claims such as Home Health, Hospice, Durable Medical Equipment (DME), Ambulance etc.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568223556"/>
              </p:ext>
            </p:extLst>
          </p:nvPr>
        </p:nvGraphicFramePr>
        <p:xfrm>
          <a:off x="5943600" y="1143000"/>
          <a:ext cx="62484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263658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Plan Paid By Age and Gender – </a:t>
            </a:r>
            <a:r>
              <a:rPr lang="en-US" sz="2800" dirty="0"/>
              <a:t>State Plan Active Population</a:t>
            </a:r>
            <a:br>
              <a:rPr lang="en-US" sz="4000" dirty="0"/>
            </a:br>
            <a:r>
              <a:rPr lang="en-US" sz="3200" i="1" dirty="0"/>
              <a:t>July 2024 –  June 2025 </a:t>
            </a:r>
            <a:endParaRPr lang="en-US" sz="3000" i="1" dirty="0"/>
          </a:p>
        </p:txBody>
      </p:sp>
      <p:graphicFrame>
        <p:nvGraphicFramePr>
          <p:cNvPr id="10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9736394"/>
              </p:ext>
            </p:extLst>
          </p:nvPr>
        </p:nvGraphicFramePr>
        <p:xfrm>
          <a:off x="6274136" y="1109048"/>
          <a:ext cx="5843281" cy="4735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1157078984"/>
              </p:ext>
            </p:extLst>
          </p:nvPr>
        </p:nvGraphicFramePr>
        <p:xfrm>
          <a:off x="306417" y="1472891"/>
          <a:ext cx="5785896" cy="4537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821128"/>
              </p:ext>
            </p:extLst>
          </p:nvPr>
        </p:nvGraphicFramePr>
        <p:xfrm>
          <a:off x="3657601" y="5105400"/>
          <a:ext cx="8229601" cy="94835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666999">
                  <a:extLst>
                    <a:ext uri="{9D8B030D-6E8A-4147-A177-3AD203B41FA5}">
                      <a16:colId xmlns:a16="http://schemas.microsoft.com/office/drawing/2014/main" val="232445776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588897208"/>
                    </a:ext>
                  </a:extLst>
                </a:gridCol>
                <a:gridCol w="934393">
                  <a:extLst>
                    <a:ext uri="{9D8B030D-6E8A-4147-A177-3AD203B41FA5}">
                      <a16:colId xmlns:a16="http://schemas.microsoft.com/office/drawing/2014/main" val="2198254535"/>
                    </a:ext>
                  </a:extLst>
                </a:gridCol>
                <a:gridCol w="589607">
                  <a:extLst>
                    <a:ext uri="{9D8B030D-6E8A-4147-A177-3AD203B41FA5}">
                      <a16:colId xmlns:a16="http://schemas.microsoft.com/office/drawing/2014/main" val="602270336"/>
                    </a:ext>
                  </a:extLst>
                </a:gridCol>
                <a:gridCol w="1057748">
                  <a:extLst>
                    <a:ext uri="{9D8B030D-6E8A-4147-A177-3AD203B41FA5}">
                      <a16:colId xmlns:a16="http://schemas.microsoft.com/office/drawing/2014/main" val="1555412262"/>
                    </a:ext>
                  </a:extLst>
                </a:gridCol>
                <a:gridCol w="542452">
                  <a:extLst>
                    <a:ext uri="{9D8B030D-6E8A-4147-A177-3AD203B41FA5}">
                      <a16:colId xmlns:a16="http://schemas.microsoft.com/office/drawing/2014/main" val="3420358235"/>
                    </a:ext>
                  </a:extLst>
                </a:gridCol>
                <a:gridCol w="1018368">
                  <a:extLst>
                    <a:ext uri="{9D8B030D-6E8A-4147-A177-3AD203B41FA5}">
                      <a16:colId xmlns:a16="http://schemas.microsoft.com/office/drawing/2014/main" val="3380718218"/>
                    </a:ext>
                  </a:extLst>
                </a:gridCol>
                <a:gridCol w="581834">
                  <a:extLst>
                    <a:ext uri="{9D8B030D-6E8A-4147-A177-3AD203B41FA5}">
                      <a16:colId xmlns:a16="http://schemas.microsoft.com/office/drawing/2014/main" val="1959951344"/>
                    </a:ext>
                  </a:extLst>
                </a:gridCol>
              </a:tblGrid>
              <a:tr h="315487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i="1" u="none" strike="noStrike" dirty="0">
                          <a:effectLst/>
                        </a:rPr>
                        <a:t>Age Band</a:t>
                      </a:r>
                      <a:endParaRPr lang="en-US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54544063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i="1" u="none" strike="noStrike" dirty="0">
                          <a:effectLst/>
                        </a:rPr>
                        <a:t>Percent Of Tot</a:t>
                      </a:r>
                      <a:endParaRPr lang="en-US" sz="12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6.5%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21.1%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15.1%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14.7%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22.3%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3.1%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24991984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i="1" u="none" strike="noStrike">
                          <a:effectLst/>
                        </a:rPr>
                        <a:t>Pct of Enrollment – Male</a:t>
                      </a:r>
                      <a:endParaRPr lang="en-US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52.1%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51.1%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49.1%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44.8%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45.0%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46.0%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57.2%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49868683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i="1" u="none" strike="noStrike">
                          <a:effectLst/>
                        </a:rPr>
                        <a:t>Pct of Enrollment - Female     </a:t>
                      </a:r>
                      <a:endParaRPr lang="en-US" sz="12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47.9%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48.9%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50.9%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55.2%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55.0%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54.0%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42.8%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7834428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0321353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13868453586107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19711963494388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19711963494388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59034970425744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59034970425744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59034970425744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59034970425744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NTAINEDIMAGEPATH" val="C:\Users\RSekovaite\AppData\Local\Temp\Templafy\PowerPointVsto\Assets\aa9a2165-067b-440e-ade4-5d6968833798.jpe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13868453662309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29224966294274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29224966294274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29224966294274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29224966294274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19711963494388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197119634943881"/>
</p:tagLst>
</file>

<file path=ppt/theme/theme1.xml><?xml version="1.0" encoding="utf-8"?>
<a:theme xmlns:a="http://schemas.openxmlformats.org/drawingml/2006/main" name="SEGAL Presentation">
  <a:themeElements>
    <a:clrScheme name="SEGAL NEW">
      <a:dk1>
        <a:sysClr val="windowText" lastClr="000000"/>
      </a:dk1>
      <a:lt1>
        <a:sysClr val="window" lastClr="FFFFFF"/>
      </a:lt1>
      <a:dk2>
        <a:srgbClr val="863399"/>
      </a:dk2>
      <a:lt2>
        <a:srgbClr val="005CB9"/>
      </a:lt2>
      <a:accent1>
        <a:srgbClr val="1DCAD3"/>
      </a:accent1>
      <a:accent2>
        <a:srgbClr val="E65300"/>
      </a:accent2>
      <a:accent3>
        <a:srgbClr val="3DAE2B"/>
      </a:accent3>
      <a:accent4>
        <a:srgbClr val="616365"/>
      </a:accent4>
      <a:accent5>
        <a:srgbClr val="001C71"/>
      </a:accent5>
      <a:accent6>
        <a:srgbClr val="EEAF30"/>
      </a:accent6>
      <a:hlink>
        <a:srgbClr val="005CB9"/>
      </a:hlink>
      <a:folHlink>
        <a:srgbClr val="863399"/>
      </a:folHlink>
    </a:clrScheme>
    <a:fontScheme name="New Segal">
      <a:majorFont>
        <a:latin typeface="Palatino Linotype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spcBef>
            <a:spcPts val="1200"/>
          </a:spcBef>
          <a:defRPr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NEW Segal Widescreen.potx" id="{B3157601-7D3C-43BE-9F61-5F0F4FDCE568}" vid="{A6EBD6CC-9A43-4554-A786-2CD863CD10B6}"/>
    </a:ext>
  </a:extLst>
</a:theme>
</file>

<file path=ppt/theme/theme2.xml><?xml version="1.0" encoding="utf-8"?>
<a:theme xmlns:a="http://schemas.openxmlformats.org/drawingml/2006/main" name="SEGAL Presentation Dark">
  <a:themeElements>
    <a:clrScheme name="SEGAL NEW">
      <a:dk1>
        <a:sysClr val="windowText" lastClr="000000"/>
      </a:dk1>
      <a:lt1>
        <a:sysClr val="window" lastClr="FFFFFF"/>
      </a:lt1>
      <a:dk2>
        <a:srgbClr val="863399"/>
      </a:dk2>
      <a:lt2>
        <a:srgbClr val="005CB9"/>
      </a:lt2>
      <a:accent1>
        <a:srgbClr val="1DCAD3"/>
      </a:accent1>
      <a:accent2>
        <a:srgbClr val="E65300"/>
      </a:accent2>
      <a:accent3>
        <a:srgbClr val="3DAE2B"/>
      </a:accent3>
      <a:accent4>
        <a:srgbClr val="616365"/>
      </a:accent4>
      <a:accent5>
        <a:srgbClr val="001C71"/>
      </a:accent5>
      <a:accent6>
        <a:srgbClr val="EEAF30"/>
      </a:accent6>
      <a:hlink>
        <a:srgbClr val="005CB9"/>
      </a:hlink>
      <a:folHlink>
        <a:srgbClr val="863399"/>
      </a:folHlink>
    </a:clrScheme>
    <a:fontScheme name="New Segal">
      <a:majorFont>
        <a:latin typeface="Palatino Linotype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Segal Widescreen.potx" id="{B3157601-7D3C-43BE-9F61-5F0F4FDCE568}" vid="{C3019B78-9EA8-4BB4-97D6-B7872F32D148}"/>
    </a:ext>
  </a:extLst>
</a:theme>
</file>

<file path=ppt/theme/theme3.xml><?xml version="1.0" encoding="utf-8"?>
<a:theme xmlns:a="http://schemas.openxmlformats.org/drawingml/2006/main" name="Office Theme">
  <a:themeElements>
    <a:clrScheme name="SEGAL NEW">
      <a:dk1>
        <a:sysClr val="windowText" lastClr="000000"/>
      </a:dk1>
      <a:lt1>
        <a:sysClr val="window" lastClr="FFFFFF"/>
      </a:lt1>
      <a:dk2>
        <a:srgbClr val="863399"/>
      </a:dk2>
      <a:lt2>
        <a:srgbClr val="005CB9"/>
      </a:lt2>
      <a:accent1>
        <a:srgbClr val="1DCAD3"/>
      </a:accent1>
      <a:accent2>
        <a:srgbClr val="E65300"/>
      </a:accent2>
      <a:accent3>
        <a:srgbClr val="3DAE2B"/>
      </a:accent3>
      <a:accent4>
        <a:srgbClr val="616365"/>
      </a:accent4>
      <a:accent5>
        <a:srgbClr val="001C71"/>
      </a:accent5>
      <a:accent6>
        <a:srgbClr val="EEAF30"/>
      </a:accent6>
      <a:hlink>
        <a:srgbClr val="005CB9"/>
      </a:hlink>
      <a:folHlink>
        <a:srgbClr val="863399"/>
      </a:folHlink>
    </a:clrScheme>
    <a:fontScheme name="New Segal">
      <a:majorFont>
        <a:latin typeface="Palatino Linotype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item4.xml>��< ? x m l   v e r s i o n = " 1 . 0 "   e n c o d i n g = " u t f - 1 6 " ? >  
 < p r o p e r t i e s   x m l n s = " h t t p : / / w w w . i m a n a g e . c o m / w o r k / x m l s c h e m a " >  
     < d o c u m e n t i d > E A S T ! 1 0 1 8 7 2 2 1 . 1 < / d o c u m e n t i d >  
     < s e n d e r i d > D S E A R L E S < / s e n d e r i d >  
     < s e n d e r e m a i l > D S E A R L E S @ S E G A L C O . C O M < / s e n d e r e m a i l >  
     < l a s t m o d i f i e d > 2 0 2 5 - 0 9 - 1 1 T 1 4 : 5 0 : 4 2 . 0 0 0 0 0 0 0 - 0 4 : 0 0 < / l a s t m o d i f i e d >  
     < d a t a b a s e > E A S T < / d a t a b a s e >  
 < / p r o p e r t i e s > 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990E5FAC93364786CF4A39AB830C8E" ma:contentTypeVersion="12" ma:contentTypeDescription="Create a new document." ma:contentTypeScope="" ma:versionID="26a930d7aa21280ca17da9b20141fc8d">
  <xsd:schema xmlns:xsd="http://www.w3.org/2001/XMLSchema" xmlns:xs="http://www.w3.org/2001/XMLSchema" xmlns:p="http://schemas.microsoft.com/office/2006/metadata/properties" xmlns:ns3="7163b034-a54d-4e70-9c5b-c2f712f5f69c" xmlns:ns4="3edf880a-8505-426a-8747-a7c679b868f6" targetNamespace="http://schemas.microsoft.com/office/2006/metadata/properties" ma:root="true" ma:fieldsID="53eccfd7e89abb731f6445665abfb11e" ns3:_="" ns4:_="">
    <xsd:import namespace="7163b034-a54d-4e70-9c5b-c2f712f5f69c"/>
    <xsd:import namespace="3edf880a-8505-426a-8747-a7c679b868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63b034-a54d-4e70-9c5b-c2f712f5f6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df880a-8505-426a-8747-a7c679b868f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98C322-E15A-4C41-9744-CB698E149A80}">
  <ds:schemaRefs>
    <ds:schemaRef ds:uri="http://purl.org/dc/terms/"/>
    <ds:schemaRef ds:uri="3edf880a-8505-426a-8747-a7c679b868f6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7163b034-a54d-4e70-9c5b-c2f712f5f69c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EED47EF-C2F2-4034-925F-152324E76D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63b034-a54d-4e70-9c5b-c2f712f5f69c"/>
    <ds:schemaRef ds:uri="3edf880a-8505-426a-8747-a7c679b868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D9B512-BD2C-4575-87CB-3B8BE591EA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13110</TotalTime>
  <Words>4013</Words>
  <Application>Microsoft Office PowerPoint</Application>
  <PresentationFormat>Widescreen</PresentationFormat>
  <Paragraphs>1365</Paragraphs>
  <Slides>32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Palatino Linotype</vt:lpstr>
      <vt:lpstr>Symbol</vt:lpstr>
      <vt:lpstr>SEGAL Presentation</vt:lpstr>
      <vt:lpstr>SEGAL Presentation Dark</vt:lpstr>
      <vt:lpstr>Connecticut Health Plan</vt:lpstr>
      <vt:lpstr>PowerPoint Presentation</vt:lpstr>
      <vt:lpstr>Enrollment: Actives July 2024 –  June 2025 </vt:lpstr>
      <vt:lpstr>Enrollment: Retirees July 2024 –  June 2025 </vt:lpstr>
      <vt:lpstr>Plan Paid By Setting – State Plan Active Population July 2024 – June 2025 (Current Period) ; July 2023 –  June 2024 (Prior Period) </vt:lpstr>
      <vt:lpstr>Plan Paid By Setting – State Plan Non-Medicare Retirees July 2024 – June 2025 (Current Period) ; July 2023 –  June 2024 (Prior Period) </vt:lpstr>
      <vt:lpstr>Plan Paid By Setting – State Plan Medicare Retirees July 2024 – June 2025 (Current Period) ; July 2023 –  June 2024 (Prior Period) </vt:lpstr>
      <vt:lpstr>Plan Paid By Setting – Partnership Plan (includes retirees) July 2024 – June 2025 (Current Period) ; July 2023 –  June 2024 (Prior Period) </vt:lpstr>
      <vt:lpstr>Plan Paid By Age and Gender – State Plan Active Population July 2024 –  June 2025 </vt:lpstr>
      <vt:lpstr>Plan Paid By Age and Gender – State Plan Non-Medicare  July 2024 –  June 2025 </vt:lpstr>
      <vt:lpstr>PowerPoint Presentation</vt:lpstr>
      <vt:lpstr>Plan Paid By Age and Gender – Partnership Plan (incl. retirees) July 2024 –  June 2025 </vt:lpstr>
      <vt:lpstr>Emergency Room Visits - State Plan Active Population July 2024 – June 2025 (Current Period) ; July 2023 –  June 2024 (Prior Period)</vt:lpstr>
      <vt:lpstr>Emergency Room Visits - State Plan Non-Medicare Retirees July 2024 – June 2025 (Current Period) ; July 2023 –  June 2024 (Prior Period)</vt:lpstr>
      <vt:lpstr>Emergency Room Visits - State Plan Medicare Retirees July 2024 – June 2025 (Current Period) ; July 2023 –  June 2024 (Prior Period)</vt:lpstr>
      <vt:lpstr>Emergency Room Visits - Partnership Plan (includes retirees) July 2024 – June 2025 (Current Period) ; July 2023 –  June 2024 (Prior Period)</vt:lpstr>
      <vt:lpstr>Top 15 Drugs – State Plan Active Population  July 2024 – June 2025 By Plan Paid</vt:lpstr>
      <vt:lpstr>Top 15 Drugs – State Plan Non-Medicare Retirees  July 2024 – June 2025 By Plan Paid</vt:lpstr>
      <vt:lpstr>Top 15 Drugs – State Plan Medicare Retirees  July 2024 – June 2025 By Plan Paid</vt:lpstr>
      <vt:lpstr>Top 15 Drugs – Partnership Plan (includes retirees)  July 2024 – June 2025 By Plan Paid</vt:lpstr>
      <vt:lpstr>Top 15 Prescription Drug Disease Indications State Plan Active Population January 2024 – December 2024 By Plan Paid</vt:lpstr>
      <vt:lpstr>Top 15 Prescription Drug Disease Indications State Plan Non-Medicare Retirees July 2024 – June 2025 By Plan Paid</vt:lpstr>
      <vt:lpstr>Top 15 Prescription Drug Disease Indications State Plan Medicare Retirees July 2024 – June 2025 By Plan Paid</vt:lpstr>
      <vt:lpstr>Top 15 Prescription Drug Disease Indications Partnership Plan (includes retirees) July 2024 – June 2025 By Plan Paid</vt:lpstr>
      <vt:lpstr>Top 15 Medical Diagnosis Categories State Plan Active Population July 2024 – June 2025 By Plan Paid</vt:lpstr>
      <vt:lpstr>Top 15 Medical Diagnosis Categories State Plan Non-Medicare Retirees July 2024 – June 2025 By Plan Paid</vt:lpstr>
      <vt:lpstr>Top 15 Medical Diagnosis Categories State Plan Medicare Retirees July 2024 – June 2025 By Plan Paid</vt:lpstr>
      <vt:lpstr>Top 15 Medical Diagnosis Categories Partnership Plan (includes retirees) July 2024 – June 2025 By Plan Paid</vt:lpstr>
      <vt:lpstr>Distribution of Medical Claims By Membership July 2024 – June 2025 By Plan Paid– State Plan Active Population</vt:lpstr>
      <vt:lpstr>Distribution of Medical Claims By Membership July 2024 – June 2025 By Plan Paid– State Plan Non-Medicare Population</vt:lpstr>
      <vt:lpstr>Distribution of Medical Claims By Membership  July 2024 – June 2025 By Plan Paid– State Plan Medicare Population</vt:lpstr>
      <vt:lpstr>Distribution of Medical Claims By Membership July 2024 – June 2025 By Plan Paid– Partnership Plan (includes retirees)</vt:lpstr>
    </vt:vector>
  </TitlesOfParts>
  <Company>The Segal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Coulter, Sunday</dc:creator>
  <cp:lastModifiedBy>Lirovich, Ketrin</cp:lastModifiedBy>
  <cp:revision>422</cp:revision>
  <dcterms:created xsi:type="dcterms:W3CDTF">2019-10-29T19:51:33Z</dcterms:created>
  <dcterms:modified xsi:type="dcterms:W3CDTF">2025-09-11T18:50:42Z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2021-01-04T15:09:34.0518215Z</vt:lpwstr>
  </property>
  <property fmtid="{D5CDD505-2E9C-101B-9397-08002B2CF9AE}" pid="3" name="CustomerId">
    <vt:lpwstr>segalco</vt:lpwstr>
  </property>
  <property fmtid="{D5CDD505-2E9C-101B-9397-08002B2CF9AE}" pid="4" name="TemplateId">
    <vt:lpwstr>637138684356595672</vt:lpwstr>
  </property>
  <property fmtid="{D5CDD505-2E9C-101B-9397-08002B2CF9AE}" pid="5" name="UserProfileId">
    <vt:lpwstr>637211694979867145</vt:lpwstr>
  </property>
  <property fmtid="{D5CDD505-2E9C-101B-9397-08002B2CF9AE}" pid="6" name="ContentTypeId">
    <vt:lpwstr>0x01010012990E5FAC93364786CF4A39AB830C8E</vt:lpwstr>
  </property>
</Properties>
</file>