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65"/>
  </p:notesMasterIdLst>
  <p:handoutMasterIdLst>
    <p:handoutMasterId r:id="rId66"/>
  </p:handoutMasterIdLst>
  <p:sldIdLst>
    <p:sldId id="410" r:id="rId5"/>
    <p:sldId id="383" r:id="rId6"/>
    <p:sldId id="416" r:id="rId7"/>
    <p:sldId id="408" r:id="rId8"/>
    <p:sldId id="462" r:id="rId9"/>
    <p:sldId id="473" r:id="rId10"/>
    <p:sldId id="472" r:id="rId11"/>
    <p:sldId id="463" r:id="rId12"/>
    <p:sldId id="466" r:id="rId13"/>
    <p:sldId id="422" r:id="rId14"/>
    <p:sldId id="419" r:id="rId15"/>
    <p:sldId id="423" r:id="rId16"/>
    <p:sldId id="465" r:id="rId17"/>
    <p:sldId id="469" r:id="rId18"/>
    <p:sldId id="407" r:id="rId19"/>
    <p:sldId id="421" r:id="rId20"/>
    <p:sldId id="444" r:id="rId21"/>
    <p:sldId id="418" r:id="rId22"/>
    <p:sldId id="470" r:id="rId23"/>
    <p:sldId id="476" r:id="rId24"/>
    <p:sldId id="404" r:id="rId25"/>
    <p:sldId id="426" r:id="rId26"/>
    <p:sldId id="446" r:id="rId27"/>
    <p:sldId id="471" r:id="rId28"/>
    <p:sldId id="424" r:id="rId29"/>
    <p:sldId id="427" r:id="rId30"/>
    <p:sldId id="477" r:id="rId31"/>
    <p:sldId id="447" r:id="rId32"/>
    <p:sldId id="428" r:id="rId33"/>
    <p:sldId id="474" r:id="rId34"/>
    <p:sldId id="391" r:id="rId35"/>
    <p:sldId id="468" r:id="rId36"/>
    <p:sldId id="433" r:id="rId37"/>
    <p:sldId id="445" r:id="rId38"/>
    <p:sldId id="431" r:id="rId39"/>
    <p:sldId id="475" r:id="rId40"/>
    <p:sldId id="461" r:id="rId41"/>
    <p:sldId id="434" r:id="rId42"/>
    <p:sldId id="397" r:id="rId43"/>
    <p:sldId id="458" r:id="rId44"/>
    <p:sldId id="412" r:id="rId45"/>
    <p:sldId id="438" r:id="rId46"/>
    <p:sldId id="459" r:id="rId47"/>
    <p:sldId id="460" r:id="rId48"/>
    <p:sldId id="437" r:id="rId49"/>
    <p:sldId id="457" r:id="rId50"/>
    <p:sldId id="413" r:id="rId51"/>
    <p:sldId id="450" r:id="rId52"/>
    <p:sldId id="451" r:id="rId53"/>
    <p:sldId id="440" r:id="rId54"/>
    <p:sldId id="441" r:id="rId55"/>
    <p:sldId id="442" r:id="rId56"/>
    <p:sldId id="453" r:id="rId57"/>
    <p:sldId id="454" r:id="rId58"/>
    <p:sldId id="443" r:id="rId59"/>
    <p:sldId id="414" r:id="rId60"/>
    <p:sldId id="448" r:id="rId61"/>
    <p:sldId id="417" r:id="rId62"/>
    <p:sldId id="415" r:id="rId63"/>
    <p:sldId id="398"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12A9646-4554-8517-8F03-688EFD451782}" name="Rodriguez, Heidi" initials="RH" userId="S::Heidi.Rodriguez@ct.gov::7ba54e01-2737-4c50-856f-b6840652a7d4" providerId="AD"/>
  <p188:author id="{B333DFB6-427F-4827-AF02-3D14F6581298}" name="Petit, Keith" initials="KP" userId="S::Keith.Petit@ct.gov::52b2c052-e176-4f47-bc66-03f87f5595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0557" autoAdjust="0"/>
  </p:normalViewPr>
  <p:slideViewPr>
    <p:cSldViewPr snapToGrid="0">
      <p:cViewPr varScale="1">
        <p:scale>
          <a:sx n="96" d="100"/>
          <a:sy n="96" d="100"/>
        </p:scale>
        <p:origin x="1014"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p:scale>
          <a:sx n="170" d="100"/>
          <a:sy n="170" d="100"/>
        </p:scale>
        <p:origin x="2664" y="-22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BEDD12-BCD5-485B-BCBC-34BB01D7923C}" type="datetimeFigureOut">
              <a:rPr lang="en-US" smtClean="0"/>
              <a:t>3/5/2025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3/5/2025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99327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latin typeface="+mn-lt"/>
            </a:endParaRPr>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420038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02749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166378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2935314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5011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81106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dirty="0">
              <a:latin typeface="Avenir Next LT Pro" panose="020B05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121480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381687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23300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709144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prstClr val="black"/>
              </a:solidFill>
              <a:latin typeface="Avenir Next LT Pro"/>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6345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43466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200" dirty="0">
              <a:solidFill>
                <a:schemeClr val="bg1"/>
              </a:solidFill>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418793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950285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2299042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655451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2269237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latin typeface="+mn-lt"/>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23027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29</a:t>
            </a:fld>
            <a:endParaRPr lang="en-US" dirty="0"/>
          </a:p>
        </p:txBody>
      </p:sp>
    </p:spTree>
    <p:extLst>
      <p:ext uri="{BB962C8B-B14F-4D97-AF65-F5344CB8AC3E}">
        <p14:creationId xmlns:p14="http://schemas.microsoft.com/office/powerpoint/2010/main" val="320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522219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6639-3015-16CF-FE83-D86C8E8AB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8BB8F7-F6B6-5EE6-231D-575E52B64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C5B4B-0297-6302-A0B0-8DB53F7C5C7D}"/>
              </a:ext>
            </a:extLst>
          </p:cNvPr>
          <p:cNvSpPr>
            <a:spLocks noGrp="1"/>
          </p:cNvSpPr>
          <p:nvPr>
            <p:ph type="body" idx="1"/>
          </p:nvPr>
        </p:nvSpPr>
        <p:spPr/>
        <p:txBody>
          <a:bodyPr/>
          <a:lstStyle/>
          <a:p>
            <a:endParaRPr lang="en-US" sz="1200" dirty="0">
              <a:latin typeface="+mn-lt"/>
            </a:endParaRPr>
          </a:p>
        </p:txBody>
      </p:sp>
      <p:sp>
        <p:nvSpPr>
          <p:cNvPr id="4" name="Slide Number Placeholder 3">
            <a:extLst>
              <a:ext uri="{FF2B5EF4-FFF2-40B4-BE49-F238E27FC236}">
                <a16:creationId xmlns:a16="http://schemas.microsoft.com/office/drawing/2014/main" id="{42213B13-9F65-CF58-6159-438E2F71DF32}"/>
              </a:ext>
            </a:extLst>
          </p:cNvPr>
          <p:cNvSpPr>
            <a:spLocks noGrp="1"/>
          </p:cNvSpPr>
          <p:nvPr>
            <p:ph type="sldNum" sz="quarter" idx="5"/>
          </p:nvPr>
        </p:nvSpPr>
        <p:spPr/>
        <p:txBody>
          <a:bodyPr/>
          <a:lstStyle/>
          <a:p>
            <a:fld id="{A89C7E07-3C67-C64C-8DA0-0404F6303970}" type="slidenum">
              <a:rPr lang="en-US" smtClean="0"/>
              <a:t>30</a:t>
            </a:fld>
            <a:endParaRPr lang="en-US" dirty="0"/>
          </a:p>
        </p:txBody>
      </p:sp>
    </p:spTree>
    <p:extLst>
      <p:ext uri="{BB962C8B-B14F-4D97-AF65-F5344CB8AC3E}">
        <p14:creationId xmlns:p14="http://schemas.microsoft.com/office/powerpoint/2010/main" val="393897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31</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32</a:t>
            </a:fld>
            <a:endParaRPr lang="en-US" dirty="0"/>
          </a:p>
        </p:txBody>
      </p:sp>
    </p:spTree>
    <p:extLst>
      <p:ext uri="{BB962C8B-B14F-4D97-AF65-F5344CB8AC3E}">
        <p14:creationId xmlns:p14="http://schemas.microsoft.com/office/powerpoint/2010/main" val="3954441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33</a:t>
            </a:fld>
            <a:endParaRPr lang="en-US" dirty="0"/>
          </a:p>
        </p:txBody>
      </p:sp>
    </p:spTree>
    <p:extLst>
      <p:ext uri="{BB962C8B-B14F-4D97-AF65-F5344CB8AC3E}">
        <p14:creationId xmlns:p14="http://schemas.microsoft.com/office/powerpoint/2010/main" val="669010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132406"/>
          </a:xfrm>
        </p:spPr>
        <p:txBody>
          <a:bodyPr/>
          <a:lstStyle/>
          <a:p>
            <a:pPr marL="0" indent="0">
              <a:buFont typeface="Arial" panose="020B0604020202020204" pitchFamily="34" charset="0"/>
              <a:buNone/>
            </a:pPr>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endParaRPr lang="en-US" sz="1100" dirty="0">
              <a:solidFill>
                <a:srgbClr val="000000"/>
              </a:solidFill>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34</a:t>
            </a:fld>
            <a:endParaRPr lang="en-US" dirty="0"/>
          </a:p>
        </p:txBody>
      </p:sp>
    </p:spTree>
    <p:extLst>
      <p:ext uri="{BB962C8B-B14F-4D97-AF65-F5344CB8AC3E}">
        <p14:creationId xmlns:p14="http://schemas.microsoft.com/office/powerpoint/2010/main" val="838555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000000"/>
              </a:solidFill>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35</a:t>
            </a:fld>
            <a:endParaRPr lang="en-US" dirty="0"/>
          </a:p>
        </p:txBody>
      </p:sp>
    </p:spTree>
    <p:extLst>
      <p:ext uri="{BB962C8B-B14F-4D97-AF65-F5344CB8AC3E}">
        <p14:creationId xmlns:p14="http://schemas.microsoft.com/office/powerpoint/2010/main" val="3160027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36</a:t>
            </a:fld>
            <a:endParaRPr lang="en-US" dirty="0"/>
          </a:p>
        </p:txBody>
      </p:sp>
    </p:spTree>
    <p:extLst>
      <p:ext uri="{BB962C8B-B14F-4D97-AF65-F5344CB8AC3E}">
        <p14:creationId xmlns:p14="http://schemas.microsoft.com/office/powerpoint/2010/main" val="2154691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37</a:t>
            </a:fld>
            <a:endParaRPr lang="en-US" dirty="0"/>
          </a:p>
        </p:txBody>
      </p:sp>
    </p:spTree>
    <p:extLst>
      <p:ext uri="{BB962C8B-B14F-4D97-AF65-F5344CB8AC3E}">
        <p14:creationId xmlns:p14="http://schemas.microsoft.com/office/powerpoint/2010/main" val="152685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38</a:t>
            </a:fld>
            <a:endParaRPr lang="en-US" dirty="0"/>
          </a:p>
        </p:txBody>
      </p:sp>
    </p:spTree>
    <p:extLst>
      <p:ext uri="{BB962C8B-B14F-4D97-AF65-F5344CB8AC3E}">
        <p14:creationId xmlns:p14="http://schemas.microsoft.com/office/powerpoint/2010/main" val="2772501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latin typeface="+mn-lt"/>
            </a:endParaRPr>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39</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23861837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872590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41</a:t>
            </a:fld>
            <a:endParaRPr lang="en-US" dirty="0"/>
          </a:p>
        </p:txBody>
      </p:sp>
    </p:spTree>
    <p:extLst>
      <p:ext uri="{BB962C8B-B14F-4D97-AF65-F5344CB8AC3E}">
        <p14:creationId xmlns:p14="http://schemas.microsoft.com/office/powerpoint/2010/main" val="518389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42</a:t>
            </a:fld>
            <a:endParaRPr lang="en-US" dirty="0"/>
          </a:p>
        </p:txBody>
      </p:sp>
    </p:spTree>
    <p:extLst>
      <p:ext uri="{BB962C8B-B14F-4D97-AF65-F5344CB8AC3E}">
        <p14:creationId xmlns:p14="http://schemas.microsoft.com/office/powerpoint/2010/main" val="21133314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43</a:t>
            </a:fld>
            <a:endParaRPr lang="en-US" dirty="0"/>
          </a:p>
        </p:txBody>
      </p:sp>
    </p:spTree>
    <p:extLst>
      <p:ext uri="{BB962C8B-B14F-4D97-AF65-F5344CB8AC3E}">
        <p14:creationId xmlns:p14="http://schemas.microsoft.com/office/powerpoint/2010/main" val="2487731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A89C7E07-3C67-C64C-8DA0-0404F6303970}" type="slidenum">
              <a:rPr lang="en-US">
                <a:solidFill>
                  <a:prstClr val="black"/>
                </a:solidFill>
                <a:latin typeface="Calibri" panose="020F0502020204030204"/>
              </a:rPr>
              <a:pPr defTabSz="931774">
                <a:defRPr/>
              </a:pPr>
              <a:t>44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3417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45</a:t>
            </a:fld>
            <a:endParaRPr lang="en-US" dirty="0"/>
          </a:p>
        </p:txBody>
      </p:sp>
    </p:spTree>
    <p:extLst>
      <p:ext uri="{BB962C8B-B14F-4D97-AF65-F5344CB8AC3E}">
        <p14:creationId xmlns:p14="http://schemas.microsoft.com/office/powerpoint/2010/main" val="2091059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mn-l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46</a:t>
            </a:fld>
            <a:endParaRPr lang="en-US" dirty="0"/>
          </a:p>
        </p:txBody>
      </p:sp>
    </p:spTree>
    <p:extLst>
      <p:ext uri="{BB962C8B-B14F-4D97-AF65-F5344CB8AC3E}">
        <p14:creationId xmlns:p14="http://schemas.microsoft.com/office/powerpoint/2010/main" val="2317670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47</a:t>
            </a:fld>
            <a:endParaRPr lang="en-US" dirty="0"/>
          </a:p>
        </p:txBody>
      </p:sp>
    </p:spTree>
    <p:extLst>
      <p:ext uri="{BB962C8B-B14F-4D97-AF65-F5344CB8AC3E}">
        <p14:creationId xmlns:p14="http://schemas.microsoft.com/office/powerpoint/2010/main" val="365232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37">
              <a:defRPr/>
            </a:pPr>
            <a:endParaRPr lang="en-US" sz="1000"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48</a:t>
            </a:fld>
            <a:endParaRPr lang="en-US" dirty="0"/>
          </a:p>
        </p:txBody>
      </p:sp>
    </p:spTree>
    <p:extLst>
      <p:ext uri="{BB962C8B-B14F-4D97-AF65-F5344CB8AC3E}">
        <p14:creationId xmlns:p14="http://schemas.microsoft.com/office/powerpoint/2010/main" val="2672755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49</a:t>
            </a:fld>
            <a:endParaRPr lang="en-US" dirty="0"/>
          </a:p>
        </p:txBody>
      </p:sp>
    </p:spTree>
    <p:extLst>
      <p:ext uri="{BB962C8B-B14F-4D97-AF65-F5344CB8AC3E}">
        <p14:creationId xmlns:p14="http://schemas.microsoft.com/office/powerpoint/2010/main" val="408629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1459"/>
            <a:ext cx="5608320" cy="403599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216938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50</a:t>
            </a:fld>
            <a:endParaRPr lang="en-US" dirty="0"/>
          </a:p>
        </p:txBody>
      </p:sp>
    </p:spTree>
    <p:extLst>
      <p:ext uri="{BB962C8B-B14F-4D97-AF65-F5344CB8AC3E}">
        <p14:creationId xmlns:p14="http://schemas.microsoft.com/office/powerpoint/2010/main" val="1744935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51</a:t>
            </a:fld>
            <a:endParaRPr lang="en-US" dirty="0"/>
          </a:p>
        </p:txBody>
      </p:sp>
    </p:spTree>
    <p:extLst>
      <p:ext uri="{BB962C8B-B14F-4D97-AF65-F5344CB8AC3E}">
        <p14:creationId xmlns:p14="http://schemas.microsoft.com/office/powerpoint/2010/main" val="338155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52</a:t>
            </a:fld>
            <a:endParaRPr lang="en-US" dirty="0"/>
          </a:p>
        </p:txBody>
      </p:sp>
    </p:spTree>
    <p:extLst>
      <p:ext uri="{BB962C8B-B14F-4D97-AF65-F5344CB8AC3E}">
        <p14:creationId xmlns:p14="http://schemas.microsoft.com/office/powerpoint/2010/main" val="416093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53</a:t>
            </a:fld>
            <a:endParaRPr lang="en-US" dirty="0"/>
          </a:p>
        </p:txBody>
      </p:sp>
    </p:spTree>
    <p:extLst>
      <p:ext uri="{BB962C8B-B14F-4D97-AF65-F5344CB8AC3E}">
        <p14:creationId xmlns:p14="http://schemas.microsoft.com/office/powerpoint/2010/main" val="1076584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54</a:t>
            </a:fld>
            <a:endParaRPr lang="en-US" dirty="0"/>
          </a:p>
        </p:txBody>
      </p:sp>
    </p:spTree>
    <p:extLst>
      <p:ext uri="{BB962C8B-B14F-4D97-AF65-F5344CB8AC3E}">
        <p14:creationId xmlns:p14="http://schemas.microsoft.com/office/powerpoint/2010/main" val="3621057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55</a:t>
            </a:fld>
            <a:endParaRPr lang="en-US" dirty="0"/>
          </a:p>
        </p:txBody>
      </p:sp>
    </p:spTree>
    <p:extLst>
      <p:ext uri="{BB962C8B-B14F-4D97-AF65-F5344CB8AC3E}">
        <p14:creationId xmlns:p14="http://schemas.microsoft.com/office/powerpoint/2010/main" val="18481392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56</a:t>
            </a:fld>
            <a:endParaRPr lang="en-US" dirty="0"/>
          </a:p>
        </p:txBody>
      </p:sp>
    </p:spTree>
    <p:extLst>
      <p:ext uri="{BB962C8B-B14F-4D97-AF65-F5344CB8AC3E}">
        <p14:creationId xmlns:p14="http://schemas.microsoft.com/office/powerpoint/2010/main" val="3506047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57</a:t>
            </a:fld>
            <a:endParaRPr lang="en-US" dirty="0"/>
          </a:p>
        </p:txBody>
      </p:sp>
    </p:spTree>
    <p:extLst>
      <p:ext uri="{BB962C8B-B14F-4D97-AF65-F5344CB8AC3E}">
        <p14:creationId xmlns:p14="http://schemas.microsoft.com/office/powerpoint/2010/main" val="1683317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58</a:t>
            </a:fld>
            <a:endParaRPr lang="en-US" dirty="0"/>
          </a:p>
        </p:txBody>
      </p:sp>
    </p:spTree>
    <p:extLst>
      <p:ext uri="{BB962C8B-B14F-4D97-AF65-F5344CB8AC3E}">
        <p14:creationId xmlns:p14="http://schemas.microsoft.com/office/powerpoint/2010/main" val="4026649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59</a:t>
            </a:fld>
            <a:endParaRPr lang="en-US" dirty="0"/>
          </a:p>
        </p:txBody>
      </p:sp>
    </p:spTree>
    <p:extLst>
      <p:ext uri="{BB962C8B-B14F-4D97-AF65-F5344CB8AC3E}">
        <p14:creationId xmlns:p14="http://schemas.microsoft.com/office/powerpoint/2010/main" val="135739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63F75-C7E2-DFEC-73EA-82F3685B5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A8D11-0BE1-E31B-F233-5CC51902D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373FAA-4776-FCB8-25EE-3D4820B388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3B8A0C-E29F-2E0A-9F9E-367E89603917}"/>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15792021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60</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6570C-CFBF-FDA7-BA1F-B357138DB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259507-CF1F-1615-E874-68ADA2ACB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6E264-1734-E329-C76E-036AB29303B0}"/>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82E60617-CAD4-5AD1-D72C-96FBB7DC21BE}"/>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73740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60736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1459"/>
            <a:ext cx="5608320" cy="4035998"/>
          </a:xfrm>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289606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dirty="0"/>
              <a:t>Click icon to add table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dirty="0"/>
              <a:t>Click icon to add picture</a:t>
            </a:r>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dirty="0"/>
              <a:t>Click icon to add picture</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dirty="0"/>
              <a:t>Click icon to add picture</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tstatelibrary.org/publicrecord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tstatelibrary.org/publicrecords/state" TargetMode="External"/><Relationship Id="rId4" Type="http://schemas.openxmlformats.org/officeDocument/2006/relationships/hyperlink" Target="https://atlas.ct.gov/Portal/pages/index.jsp?reportSubmission=true&amp;item=masterSchedules&amp;class=All&amp;recordclass=Agency+General+Schedules%3A+Fiscal&amp;recordtype=All&amp;keyword=A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sc.ct.gov/memo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mailto:osc.co-59@ct.gov"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osc.ct.gov/apd/memoranda/Asset%20Directive%204.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osc.ct.gov/apd/memoranda/assetmd3.ht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Inventory%20Policy%20-%20must%20assure%20that%20the%20State's%20resources%20are%20effectively%20utilized%20by%20not%20carrying%20excessive%20inventory%20levels.%20All%20inventory%20systems,%20including%20agencies%20wishing%20to%20use%20the%20Core-CT%20Inventory%20Module%20must%20have%20the%20system%20approved%20by%20the%20Office%20of%20the%20State%20Comptroller's%20Security%20and%20Asset%20Management%20Unit."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mailto:osc.assets@ct.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sc.ct.gov/2015memos/numbered/201505.htm"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osc.ct.gov/forms/"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osc.ct.gov/form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osc.ct.gov/memos/"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ct.gov/OPM/Fin-General/Policies/Acceptable-Use-of-State-Systems-May-2006"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portal.ct.gov/DAS/Insurance-and-Risk-Management/State-Insurance-Risk-Management-Board"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hyperlink" Target="https://portal.ct.gov/das/state-insurance-and-risk-management-board-overview?language=en_U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mailto:melissa.frank@ct.gov"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mailto:sherry-ann.chance@ct.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mailto:Doreen.lessard@assuredpartners.com" TargetMode="External"/><Relationship Id="rId7" Type="http://schemas.openxmlformats.org/officeDocument/2006/relationships/hyperlink" Target="mailto:co-853@ctauditors.gov"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mailto:osc.co-853@ct.gov" TargetMode="External"/><Relationship Id="rId5" Type="http://schemas.openxmlformats.org/officeDocument/2006/relationships/hyperlink" Target="mailto:newlossboston@fmglobal.com" TargetMode="External"/><Relationship Id="rId4" Type="http://schemas.openxmlformats.org/officeDocument/2006/relationships/hyperlink" Target="mailto:brian.tamms@assuredpartners.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osc.ct.gov/agencies/forms/index.html"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 Id="rId6" Type="http://schemas.openxmlformats.org/officeDocument/2006/relationships/hyperlink" Target="mailto:CO-853@ctauditors.gov" TargetMode="External"/><Relationship Id="rId5" Type="http://schemas.openxmlformats.org/officeDocument/2006/relationships/hyperlink" Target="mailto:osc.co-853@ct.gov" TargetMode="External"/><Relationship Id="rId4" Type="http://schemas.openxmlformats.org/officeDocument/2006/relationships/hyperlink" Target="mailto:osc.assets@ct.gov"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s://portal.ct.gov/DAS/Services/Doing-Business-with-the-State/Surplus-and-Auctions"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hyperlink" Target="https://www.cga.ct.gov/current/pub/chap_057.htm#sec_4a-4" TargetMode="Externa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hyperlink" Target="mailto:DAS.State.Surplus@ct.gov?subject=Surplus%20Agency%20Representative%20Contac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sc.ct.gov/forms/inter-unit-transfer-of-assets/"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hyperlink" Target="https://portal.ct.gov/das/procurement/state-surplus/das-state-surplus-information-page/state-surplus-for-agencies?language=en_US" TargetMode="Externa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portal.ct.gov/DAS/Procurement/State-Surplus/DAS-State-Surplus-Information-Page/State-Surplus-for-Agencies" TargetMode="External"/><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hyperlink" Target="https://portal.ct.gov/das/-/media/das/procurement-services/state-surplus/state-surplus-dps-38a-disposal-of-seized---found-property-form.xlsx?rev=f657e2ff883d423f81858a0eaeac3445&amp;hash=EDF3249EED43F68C0EBBE2BB7586B4F0" TargetMode="External"/><Relationship Id="rId4" Type="http://schemas.openxmlformats.org/officeDocument/2006/relationships/hyperlink" Target="https://portal.ct.gov/das/-/media/das/procurement-services/state-surplus/state-surplus-dps-38-disposal-of-surplus---scrap-property-form.xlsx?rev=08fd5857c2a346388890b718e6dfb124&amp;hash=D3CE9566ED93122D1AAA8744A5D9C4B9"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ct.gov/DAS/Procurement/State-Surplus/State-Surplus-Property-Auctions-for-State-Agencies-to-Scrap-All-Items/Documents" TargetMode="External"/><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hyperlink" Target="http://www.ct.gov/opm/lib/opm/secretary/disposal_of_digital_media_policy.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portal.ct.gov/despp/division-of-emergency-service-and-public-protection/forms"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5" Type="http://schemas.openxmlformats.org/officeDocument/2006/relationships/hyperlink" Target="https://portal.ct.gov/DEEP/Waste-Management-and-Disposal/Hazardous-Waste/Hazardous-Waste-Home" TargetMode="External"/><Relationship Id="rId4" Type="http://schemas.openxmlformats.org/officeDocument/2006/relationships/hyperlink" Target="mailto:DESPP.SLFU@ct.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osc.ct.gov/forms/"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hyperlink" Target="mailto:osc.co-59@ct.gov"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osc.assets@ct.gov"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4458859" y="1568963"/>
            <a:ext cx="5486400" cy="2684375"/>
          </a:xfrm>
        </p:spPr>
        <p:txBody>
          <a:bodyPr/>
          <a:lstStyle/>
          <a:p>
            <a:pPr algn="ctr"/>
            <a: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t>Property Control Manual</a:t>
            </a: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r>
              <a:rPr kumimoji="0" lang="en-US" sz="1600" b="1" i="1" u="none" strike="noStrike" kern="1200" cap="all" spc="700" normalizeH="0" baseline="0" noProof="0" dirty="0">
                <a:ln>
                  <a:noFill/>
                </a:ln>
                <a:solidFill>
                  <a:schemeClr val="tx2">
                    <a:lumMod val="75000"/>
                  </a:schemeClr>
                </a:solidFill>
                <a:effectLst/>
                <a:uLnTx/>
                <a:uFillTx/>
                <a:latin typeface="Avenir Next LT Pro"/>
                <a:ea typeface="+mj-ea"/>
                <a:cs typeface="+mj-cs"/>
              </a:rPr>
              <a:t>Revised January 2025</a:t>
            </a:r>
            <a:br>
              <a:rPr kumimoji="0" lang="en-US" sz="2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2800" b="1" i="0" u="none" strike="noStrike" kern="1200" cap="all" spc="700" normalizeH="0" baseline="0" noProof="0" dirty="0">
                <a:ln>
                  <a:noFill/>
                </a:ln>
                <a:solidFill>
                  <a:schemeClr val="tx2">
                    <a:lumMod val="75000"/>
                  </a:schemeClr>
                </a:solidFill>
                <a:effectLst/>
                <a:uLnTx/>
                <a:uFillTx/>
                <a:latin typeface="Avenir Next LT Pro"/>
                <a:ea typeface="+mj-ea"/>
                <a:cs typeface="+mj-cs"/>
              </a:rPr>
            </a:br>
            <a:r>
              <a:rPr kumimoji="0" lang="en-US" sz="2000" b="1" i="1" u="none" strike="noStrike" kern="1200" cap="all" spc="700" normalizeH="0" baseline="0" noProof="0" dirty="0">
                <a:ln>
                  <a:noFill/>
                </a:ln>
                <a:solidFill>
                  <a:schemeClr val="accent1">
                    <a:lumMod val="50000"/>
                  </a:schemeClr>
                </a:solidFill>
                <a:effectLst/>
                <a:uLnTx/>
                <a:uFillTx/>
                <a:latin typeface="Avenir Next LT Pro"/>
                <a:ea typeface="+mj-ea"/>
                <a:cs typeface="+mj-cs"/>
              </a:rPr>
              <a:t>effective July 2024</a:t>
            </a:r>
            <a:br>
              <a:rPr kumimoji="0" lang="en-US" sz="2000" b="1" i="1" u="none" strike="noStrike" kern="1200" cap="all" spc="700" normalizeH="0" baseline="0" noProof="0" dirty="0">
                <a:ln>
                  <a:noFill/>
                </a:ln>
                <a:solidFill>
                  <a:schemeClr val="accent1">
                    <a:lumMod val="50000"/>
                  </a:schemeClr>
                </a:solidFill>
                <a:effectLst/>
                <a:uLnTx/>
                <a:uFillTx/>
                <a:latin typeface="Avenir Next LT Pro"/>
                <a:ea typeface="+mj-ea"/>
                <a:cs typeface="+mj-cs"/>
              </a:rPr>
            </a:br>
            <a:br>
              <a:rPr kumimoji="0" lang="en-US" sz="1800" b="1" i="1" u="none" strike="noStrike" kern="1200" cap="all" spc="700" normalizeH="0" baseline="0" noProof="0" dirty="0">
                <a:ln>
                  <a:noFill/>
                </a:ln>
                <a:solidFill>
                  <a:schemeClr val="tx2">
                    <a:lumMod val="75000"/>
                  </a:schemeClr>
                </a:solidFill>
                <a:effectLst/>
                <a:uLnTx/>
                <a:uFillTx/>
                <a:latin typeface="Avenir Next LT Pro"/>
                <a:ea typeface="+mj-ea"/>
                <a:cs typeface="+mj-cs"/>
              </a:rPr>
            </a:br>
            <a:br>
              <a:rPr kumimoji="0" lang="en-US" sz="1600" b="1" i="0" u="none" strike="noStrike" kern="1200" cap="all" spc="700" normalizeH="0" baseline="0" noProof="0" dirty="0">
                <a:ln>
                  <a:noFill/>
                </a:ln>
                <a:solidFill>
                  <a:prstClr val="black"/>
                </a:solidFill>
                <a:effectLst/>
                <a:uLnTx/>
                <a:uFillTx/>
                <a:latin typeface="Avenir Next LT Pro"/>
                <a:ea typeface="+mj-ea"/>
                <a:cs typeface="+mj-cs"/>
              </a:rPr>
            </a:br>
            <a:endParaRPr lang="en-US" sz="1600" dirty="0"/>
          </a:p>
        </p:txBody>
      </p:sp>
      <p:pic>
        <p:nvPicPr>
          <p:cNvPr id="4" name="Picture 3">
            <a:extLst>
              <a:ext uri="{FF2B5EF4-FFF2-40B4-BE49-F238E27FC236}">
                <a16:creationId xmlns:a16="http://schemas.microsoft.com/office/drawing/2014/main" id="{008389AF-B886-4098-86B1-74D58CDC8E11}"/>
              </a:ext>
            </a:extLst>
          </p:cNvPr>
          <p:cNvPicPr>
            <a:picLocks noChangeAspect="1"/>
          </p:cNvPicPr>
          <p:nvPr/>
        </p:nvPicPr>
        <p:blipFill>
          <a:blip r:embed="rId3"/>
          <a:stretch>
            <a:fillRect/>
          </a:stretch>
        </p:blipFill>
        <p:spPr>
          <a:xfrm>
            <a:off x="8882744" y="3946849"/>
            <a:ext cx="2724538" cy="2684375"/>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898370" y="334230"/>
            <a:ext cx="5006042" cy="860239"/>
          </a:xfrm>
        </p:spPr>
        <p:txBody>
          <a:bodyPr/>
          <a:lstStyle/>
          <a:p>
            <a:pPr algn="ctr"/>
            <a:r>
              <a:rPr lang="en-US" sz="2800" dirty="0">
                <a:solidFill>
                  <a:schemeClr val="tx2">
                    <a:lumMod val="75000"/>
                  </a:schemeClr>
                </a:solidFill>
              </a:rPr>
              <a:t>Chapter 1 – </a:t>
            </a:r>
            <a:br>
              <a:rPr lang="en-US" sz="2800" dirty="0">
                <a:solidFill>
                  <a:schemeClr val="tx2">
                    <a:lumMod val="75000"/>
                  </a:schemeClr>
                </a:solidFill>
              </a:rPr>
            </a:br>
            <a:r>
              <a:rPr lang="en-US" sz="2800" dirty="0">
                <a:solidFill>
                  <a:schemeClr val="tx2">
                    <a:lumMod val="75000"/>
                  </a:schemeClr>
                </a:solidFill>
              </a:rPr>
              <a:t>Property Control Systems </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210394" y="2176758"/>
            <a:ext cx="6967241" cy="4491670"/>
          </a:xfrm>
        </p:spPr>
        <p:txBody>
          <a:bodyPr tIns="457200">
            <a:normAutofit/>
          </a:bodyPr>
          <a:lstStyle/>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Avenir Next LT Pro Light"/>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pPr marL="228600" marR="0" lvl="0" indent="0" algn="l" defTabSz="914400" rtl="0" eaLnBrk="1" fontAlgn="auto" latinLnBrk="0" hangingPunct="1">
              <a:lnSpc>
                <a:spcPct val="120000"/>
              </a:lnSpc>
              <a:spcBef>
                <a:spcPts val="1000"/>
              </a:spcBef>
              <a:spcAft>
                <a:spcPts val="0"/>
              </a:spcAft>
              <a:buClrTx/>
              <a:buSzTx/>
              <a:buNone/>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endParaRPr lang="en-US" dirty="0"/>
          </a:p>
        </p:txBody>
      </p:sp>
      <p:sp>
        <p:nvSpPr>
          <p:cNvPr id="4" name="Rectangle 3">
            <a:extLst>
              <a:ext uri="{FF2B5EF4-FFF2-40B4-BE49-F238E27FC236}">
                <a16:creationId xmlns:a16="http://schemas.microsoft.com/office/drawing/2014/main" id="{E3B9442C-301B-4059-8317-436B9074F6EC}"/>
              </a:ext>
            </a:extLst>
          </p:cNvPr>
          <p:cNvSpPr/>
          <p:nvPr/>
        </p:nvSpPr>
        <p:spPr>
          <a:xfrm>
            <a:off x="210392" y="1436915"/>
            <a:ext cx="6787567" cy="52997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u="sng" dirty="0">
                <a:solidFill>
                  <a:schemeClr val="bg1"/>
                </a:solidFill>
                <a:latin typeface="Avenir Next LT Pro" panose="020B0504020202020204" pitchFamily="34" charset="0"/>
              </a:rPr>
              <a:t>Property Record (Assets and Inventory)</a:t>
            </a:r>
          </a:p>
          <a:p>
            <a:r>
              <a:rPr lang="en-US" sz="1200" b="1" dirty="0">
                <a:solidFill>
                  <a:schemeClr val="bg1"/>
                </a:solidFill>
                <a:latin typeface="Avenir Next LT Pro" panose="020B0504020202020204" pitchFamily="34" charset="0"/>
              </a:rPr>
              <a:t>  </a:t>
            </a:r>
          </a:p>
          <a:p>
            <a:r>
              <a:rPr lang="en-US" sz="1200" b="1" dirty="0">
                <a:solidFill>
                  <a:schemeClr val="bg1"/>
                </a:solidFill>
                <a:latin typeface="Avenir Next LT Pro" panose="020B0504020202020204" pitchFamily="34" charset="0"/>
              </a:rPr>
              <a:t>Off-Site Copy of Property Record (Assets and Inventory):</a:t>
            </a:r>
          </a:p>
          <a:p>
            <a:endParaRPr lang="en-US" sz="1200" b="1"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Detailed property records must be filed off-site in case of a partial or total loss of the building that contains property records. </a:t>
            </a:r>
          </a:p>
          <a:p>
            <a:pPr marL="283464" lvl="1"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Copy of records can be either an electronic or hard copy.</a:t>
            </a:r>
          </a:p>
          <a:p>
            <a:pPr marL="283464" lvl="1"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L="283464" lvl="1" indent="-171450">
              <a:buFont typeface="Arial" panose="020B0604020202020204" pitchFamily="34" charset="0"/>
              <a:buChar char="•"/>
            </a:pPr>
            <a:r>
              <a:rPr lang="en-US" sz="1200" dirty="0">
                <a:solidFill>
                  <a:schemeClr val="bg1"/>
                </a:solidFill>
                <a:latin typeface="Avenir Next LT Pro" panose="020B0504020202020204" pitchFamily="34" charset="0"/>
              </a:rPr>
              <a:t>Core-CT Assets and Inventory modules’ property records are backed up and stored off-site. </a:t>
            </a:r>
          </a:p>
          <a:p>
            <a:pPr marL="171450" indent="-171450">
              <a:buFont typeface="Arial" panose="020B0604020202020204" pitchFamily="34" charset="0"/>
              <a:buChar char="•"/>
            </a:pPr>
            <a:endParaRPr lang="en-US" sz="1200" dirty="0">
              <a:solidFill>
                <a:schemeClr val="bg1"/>
              </a:solidFill>
              <a:latin typeface="Avenir Next LT Pro" panose="020B05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chemeClr val="bg1"/>
                </a:solidFill>
                <a:effectLst/>
                <a:uLnTx/>
                <a:uFillTx/>
                <a:latin typeface="Avenir Next LT Pro" panose="020B0504020202020204" pitchFamily="34" charset="0"/>
              </a:rPr>
              <a:t>Record Retention and Destruction of Records:</a:t>
            </a:r>
          </a:p>
          <a:p>
            <a:pPr marL="0" marR="0">
              <a:spcBef>
                <a:spcPts val="0"/>
              </a:spcBef>
              <a:spcAft>
                <a:spcPts val="0"/>
              </a:spcAft>
            </a:pPr>
            <a:r>
              <a:rPr lang="en-US" sz="1200" b="1" kern="1200" dirty="0">
                <a:solidFill>
                  <a:srgbClr val="FFFFFF"/>
                </a:solidFill>
                <a:effectLst/>
                <a:latin typeface="Avenir Next LT Pro" panose="020B0504020202020204" pitchFamily="34" charset="0"/>
                <a:ea typeface="Times New Roman" panose="02020603050405020304" pitchFamily="18" charset="0"/>
                <a:cs typeface="Times New Roman" panose="02020603050405020304" pitchFamily="18" charset="0"/>
              </a:rPr>
              <a:t>of Records:</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Periodically, agencies should conduct an analytical review of documents (books, records, papers, etc.) for mandates that require the retention of this data.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Agencies must review the record retention schedules available on the Connecticut State Library Website (</a:t>
            </a:r>
            <a:r>
              <a:rPr lang="en-US" sz="1200" u="sng"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3"/>
              </a:rPr>
              <a:t>https://ctstatelibrary.org/publicrecords/</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As required by statute, prior approval must be obtained from the Public Records Administrator to destroy any public record.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solidFill>
                  <a:srgbClr val="000000"/>
                </a:solidFill>
                <a:latin typeface="Avenir Next LT Pro" panose="020B0504020202020204" pitchFamily="34" charset="0"/>
                <a:ea typeface="Times New Roman" panose="02020603050405020304" pitchFamily="18" charset="0"/>
                <a:cs typeface="Times New Roman" panose="02020603050405020304" pitchFamily="18" charset="0"/>
              </a:rPr>
              <a:t>For retention policies and procedures for fiscal records, go to</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hlinkClick r:id="rId4"/>
              </a:rPr>
              <a:t>Connecticut State Library retention policies and procedures - Fiscal Records</a:t>
            </a:r>
            <a:r>
              <a:rPr lang="en-US" sz="1200" dirty="0">
                <a:solidFill>
                  <a:srgbClr val="000000"/>
                </a:solidFill>
                <a:latin typeface="Avenir Next LT Pro" panose="020B05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5" name="Rectangle 4">
            <a:extLst>
              <a:ext uri="{FF2B5EF4-FFF2-40B4-BE49-F238E27FC236}">
                <a16:creationId xmlns:a16="http://schemas.microsoft.com/office/drawing/2014/main" id="{035915B1-4D5F-4287-AEC0-1A1E570D8940}"/>
              </a:ext>
            </a:extLst>
          </p:cNvPr>
          <p:cNvSpPr/>
          <p:nvPr/>
        </p:nvSpPr>
        <p:spPr>
          <a:xfrm>
            <a:off x="7277878" y="5042262"/>
            <a:ext cx="4703728" cy="169443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algn="ctr">
              <a:spcBef>
                <a:spcPts val="0"/>
              </a:spcBef>
              <a:spcAft>
                <a:spcPts val="0"/>
              </a:spcAft>
            </a:pPr>
            <a:r>
              <a:rPr lang="en-US" sz="1600" b="1" i="1" dirty="0">
                <a:solidFill>
                  <a:srgbClr val="000000"/>
                </a:solidFill>
                <a:latin typeface="Avenir Next LT Pro" panose="020B0504020202020204" pitchFamily="34" charset="0"/>
              </a:rPr>
              <a:t>P</a:t>
            </a:r>
            <a:r>
              <a:rPr lang="en-US" sz="1600" b="1" i="1" dirty="0">
                <a:solidFill>
                  <a:srgbClr val="000000"/>
                </a:solidFill>
                <a:effectLst/>
                <a:latin typeface="Avenir Next LT Pro" panose="020B0504020202020204" pitchFamily="34" charset="0"/>
              </a:rPr>
              <a:t>lease direct questions pertaining to record retention, schedules, and destruction of records to either your Records Management Liaison Officer or the Public Records Administrator at </a:t>
            </a:r>
          </a:p>
          <a:p>
            <a:pPr marL="342900" marR="0" algn="ctr">
              <a:spcBef>
                <a:spcPts val="0"/>
              </a:spcBef>
              <a:spcAft>
                <a:spcPts val="0"/>
              </a:spcAft>
            </a:pPr>
            <a:r>
              <a:rPr lang="en-US" sz="1600" b="1" i="1" dirty="0">
                <a:solidFill>
                  <a:srgbClr val="000000"/>
                </a:solidFill>
                <a:effectLst/>
                <a:latin typeface="Avenir Next LT Pro" panose="020B0504020202020204" pitchFamily="34" charset="0"/>
              </a:rPr>
              <a:t>860-757-6540.</a:t>
            </a:r>
            <a:endParaRPr lang="en-US" sz="1600" i="1" dirty="0">
              <a:solidFill>
                <a:srgbClr val="000000"/>
              </a:solidFill>
              <a:effectLst/>
              <a:latin typeface="Avenir Next LT Pro" panose="020B0504020202020204" pitchFamily="34" charset="0"/>
            </a:endParaRPr>
          </a:p>
        </p:txBody>
      </p:sp>
      <p:sp>
        <p:nvSpPr>
          <p:cNvPr id="6" name="Rectangle 5">
            <a:extLst>
              <a:ext uri="{FF2B5EF4-FFF2-40B4-BE49-F238E27FC236}">
                <a16:creationId xmlns:a16="http://schemas.microsoft.com/office/drawing/2014/main" id="{F008D4D2-D462-4863-9036-E4EA667B9F04}"/>
              </a:ext>
            </a:extLst>
          </p:cNvPr>
          <p:cNvSpPr/>
          <p:nvPr/>
        </p:nvSpPr>
        <p:spPr>
          <a:xfrm>
            <a:off x="7277878" y="3352800"/>
            <a:ext cx="4703728" cy="145433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US" sz="1400" b="1" i="1" dirty="0">
                <a:solidFill>
                  <a:srgbClr val="000000"/>
                </a:solidFill>
                <a:effectLst/>
                <a:latin typeface="Avenir Next LT Pro" panose="020B0504020202020204" pitchFamily="34" charset="0"/>
              </a:rPr>
              <a:t>Do not destroy any public record without the proper authorization. The RC-108 form, "Records Disposal Authorization", can be downloaded from the </a:t>
            </a:r>
            <a:r>
              <a:rPr lang="en-US" sz="1400" b="1" i="1" dirty="0">
                <a:solidFill>
                  <a:srgbClr val="2E75B5"/>
                </a:solidFill>
                <a:effectLst/>
                <a:latin typeface="Avenir Next LT Pro" panose="020B0504020202020204" pitchFamily="34" charset="0"/>
                <a:hlinkClick r:id="rId5"/>
              </a:rPr>
              <a:t>Connecticut State Library. (ctstatelibrary.org)</a:t>
            </a:r>
            <a:endParaRPr lang="en-US" sz="1400" i="1" dirty="0">
              <a:solidFill>
                <a:schemeClr val="bg1"/>
              </a:solidFill>
              <a:latin typeface="Avenir Next LT Pro" panose="020B0504020202020204" pitchFamily="34" charset="0"/>
            </a:endParaRPr>
          </a:p>
        </p:txBody>
      </p:sp>
      <p:cxnSp>
        <p:nvCxnSpPr>
          <p:cNvPr id="8" name="Straight Connector 7">
            <a:extLst>
              <a:ext uri="{FF2B5EF4-FFF2-40B4-BE49-F238E27FC236}">
                <a16:creationId xmlns:a16="http://schemas.microsoft.com/office/drawing/2014/main" id="{A565035D-533E-4D50-AE58-D6168690F171}"/>
              </a:ext>
            </a:extLst>
          </p:cNvPr>
          <p:cNvCxnSpPr/>
          <p:nvPr/>
        </p:nvCxnSpPr>
        <p:spPr>
          <a:xfrm>
            <a:off x="653143" y="1375954"/>
            <a:ext cx="57912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38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2565606" y="258612"/>
            <a:ext cx="8000482"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3891516" y="2094801"/>
            <a:ext cx="8125157" cy="1729038"/>
          </a:xfrm>
          <a:solidFill>
            <a:schemeClr val="accent2">
              <a:lumMod val="60000"/>
              <a:lumOff val="40000"/>
            </a:schemeClr>
          </a:solidFill>
        </p:spPr>
        <p:txBody>
          <a:bodyPr>
            <a:noAutofit/>
          </a:bodyPr>
          <a:lstStyle/>
          <a:p>
            <a:pPr marL="173736">
              <a:lnSpc>
                <a:spcPct val="100000"/>
              </a:lnSpc>
              <a:spcBef>
                <a:spcPts val="0"/>
              </a:spcBef>
              <a:defRPr/>
            </a:pPr>
            <a:endParaRPr lang="en-US" sz="1400" dirty="0">
              <a:solidFill>
                <a:srgbClr val="000000"/>
              </a:solidFill>
              <a:effectLst/>
              <a:latin typeface="Avenir Next LT Pro" panose="020B0504020202020204" pitchFamily="34" charset="0"/>
            </a:endParaRPr>
          </a:p>
          <a:p>
            <a:pPr marL="173736">
              <a:lnSpc>
                <a:spcPct val="100000"/>
              </a:lnSpc>
              <a:spcBef>
                <a:spcPts val="0"/>
              </a:spcBef>
              <a:defRPr/>
            </a:pPr>
            <a:r>
              <a:rPr lang="en-US" sz="1600" u="sng" dirty="0">
                <a:solidFill>
                  <a:srgbClr val="000000"/>
                </a:solidFill>
                <a:effectLst/>
                <a:latin typeface="Avenir Next LT Pro" panose="020B0504020202020204" pitchFamily="34" charset="0"/>
              </a:rPr>
              <a:t>The cost of personal property acquired through purchase </a:t>
            </a:r>
            <a:r>
              <a:rPr lang="en-US" sz="1600" dirty="0">
                <a:solidFill>
                  <a:srgbClr val="000000"/>
                </a:solidFill>
                <a:effectLst/>
                <a:latin typeface="Avenir Next LT Pro" panose="020B0504020202020204" pitchFamily="34" charset="0"/>
              </a:rPr>
              <a:t>-</a:t>
            </a:r>
            <a:r>
              <a:rPr lang="en-US" sz="1600" b="0" dirty="0">
                <a:solidFill>
                  <a:srgbClr val="000000"/>
                </a:solidFill>
                <a:effectLst/>
                <a:latin typeface="Avenir Next LT Pro" panose="020B0504020202020204" pitchFamily="34" charset="0"/>
              </a:rPr>
              <a:t> includes ancillary costs such as freight and transportation charges, site preparation expenditures, professional fees, and legal claims directly attributable to asset</a:t>
            </a:r>
            <a:r>
              <a:rPr lang="en-US" sz="1600" b="0" dirty="0">
                <a:solidFill>
                  <a:srgbClr val="000000"/>
                </a:solidFill>
                <a:latin typeface="Avenir Next LT Pro" panose="020B0504020202020204" pitchFamily="34" charset="0"/>
              </a:rPr>
              <a:t> </a:t>
            </a:r>
            <a:r>
              <a:rPr lang="en-US" sz="1600" b="0" dirty="0">
                <a:solidFill>
                  <a:srgbClr val="000000"/>
                </a:solidFill>
                <a:effectLst/>
                <a:latin typeface="Avenir Next LT Pro" panose="020B0504020202020204" pitchFamily="34" charset="0"/>
              </a:rPr>
              <a:t>acquisition. </a:t>
            </a:r>
          </a:p>
          <a:p>
            <a:pPr marL="173736">
              <a:lnSpc>
                <a:spcPct val="100000"/>
              </a:lnSpc>
              <a:spcBef>
                <a:spcPts val="0"/>
              </a:spcBef>
              <a:defRPr/>
            </a:pPr>
            <a:r>
              <a:rPr lang="en-US" sz="1600" b="0" dirty="0">
                <a:solidFill>
                  <a:srgbClr val="000000"/>
                </a:solidFill>
                <a:latin typeface="Avenir Next LT Pro" panose="020B0504020202020204" pitchFamily="34" charset="0"/>
              </a:rPr>
              <a:t>	</a:t>
            </a:r>
          </a:p>
          <a:p>
            <a:pPr marL="1145286" lvl="1" indent="-285750">
              <a:lnSpc>
                <a:spcPct val="100000"/>
              </a:lnSpc>
              <a:spcBef>
                <a:spcPts val="0"/>
              </a:spcBef>
              <a:defRPr/>
            </a:pPr>
            <a:r>
              <a:rPr lang="en-US" sz="1600" dirty="0">
                <a:solidFill>
                  <a:srgbClr val="000000"/>
                </a:solidFill>
                <a:effectLst/>
                <a:latin typeface="Avenir Next LT Pro" panose="020B0504020202020204" pitchFamily="34" charset="0"/>
              </a:rPr>
              <a:t>The cost does not include warranties or training on the use of the property. </a:t>
            </a:r>
          </a:p>
          <a:p>
            <a:pPr marL="859536" lvl="1" indent="0">
              <a:lnSpc>
                <a:spcPct val="100000"/>
              </a:lnSpc>
              <a:spcBef>
                <a:spcPts val="0"/>
              </a:spcBef>
              <a:buNone/>
              <a:defRPr/>
            </a:pPr>
            <a:endParaRPr lang="en-US" sz="1400" dirty="0">
              <a:solidFill>
                <a:srgbClr val="000000"/>
              </a:solidFill>
              <a:effectLst/>
              <a:latin typeface="Avenir Next LT Pro" panose="020B0504020202020204" pitchFamily="34" charset="0"/>
            </a:endParaRPr>
          </a:p>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2" name="Rectangle 1">
            <a:extLst>
              <a:ext uri="{FF2B5EF4-FFF2-40B4-BE49-F238E27FC236}">
                <a16:creationId xmlns:a16="http://schemas.microsoft.com/office/drawing/2014/main" id="{4714318F-5DD1-4732-8975-DF7538BB9DE0}"/>
              </a:ext>
            </a:extLst>
          </p:cNvPr>
          <p:cNvSpPr/>
          <p:nvPr/>
        </p:nvSpPr>
        <p:spPr>
          <a:xfrm>
            <a:off x="2860158" y="1560943"/>
            <a:ext cx="2169042" cy="4275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algn="ctr">
              <a:lnSpc>
                <a:spcPct val="100000"/>
              </a:lnSpc>
              <a:spcBef>
                <a:spcPts val="0"/>
              </a:spcBef>
              <a:defRPr/>
            </a:pPr>
            <a:r>
              <a:rPr lang="en-US" b="1" dirty="0">
                <a:solidFill>
                  <a:schemeClr val="bg1"/>
                </a:solidFill>
                <a:latin typeface="Avenir Next LT Pro"/>
              </a:rPr>
              <a:t>Purchase</a:t>
            </a:r>
            <a:endParaRPr lang="en-US" sz="1800" b="1" dirty="0">
              <a:solidFill>
                <a:schemeClr val="bg1"/>
              </a:solidFill>
              <a:latin typeface="Avenir Next LT Pro"/>
            </a:endParaRPr>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7" name="Rectangle 6">
            <a:extLst>
              <a:ext uri="{FF2B5EF4-FFF2-40B4-BE49-F238E27FC236}">
                <a16:creationId xmlns:a16="http://schemas.microsoft.com/office/drawing/2014/main" id="{13CD6C2D-9675-4B19-A37A-31B15C0D1F42}"/>
              </a:ext>
            </a:extLst>
          </p:cNvPr>
          <p:cNvSpPr/>
          <p:nvPr/>
        </p:nvSpPr>
        <p:spPr>
          <a:xfrm>
            <a:off x="5276850" y="4161369"/>
            <a:ext cx="6667500" cy="1877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0000"/>
              </a:lnSpc>
              <a:spcBef>
                <a:spcPts val="0"/>
              </a:spcBef>
              <a:defRPr/>
            </a:pPr>
            <a:r>
              <a:rPr lang="en-US" sz="1600" b="1" u="sng" dirty="0">
                <a:solidFill>
                  <a:srgbClr val="000000"/>
                </a:solidFill>
                <a:latin typeface="Avenir Next LT Pro" panose="020B0504020202020204" pitchFamily="34" charset="0"/>
              </a:rPr>
              <a:t>The cost of land and buildings acquired through purchase </a:t>
            </a:r>
            <a:r>
              <a:rPr lang="en-US" sz="1600" dirty="0">
                <a:solidFill>
                  <a:srgbClr val="000000"/>
                </a:solidFill>
                <a:latin typeface="Avenir Next LT Pro" panose="020B0504020202020204" pitchFamily="34" charset="0"/>
              </a:rPr>
              <a:t>– includes the contract price and ancillary related costs as taxes and other liens assumed, title search costs, legal fees, surveying, filling, grading, drainage, and other costs of preparation for the use intended. If acquired by donation or for de </a:t>
            </a:r>
            <a:r>
              <a:rPr lang="en-US" sz="1600" dirty="0" err="1">
                <a:solidFill>
                  <a:srgbClr val="000000"/>
                </a:solidFill>
                <a:latin typeface="Avenir Next LT Pro" panose="020B0504020202020204" pitchFamily="34" charset="0"/>
              </a:rPr>
              <a:t>minimus</a:t>
            </a:r>
            <a:r>
              <a:rPr lang="en-US" sz="1600" dirty="0">
                <a:solidFill>
                  <a:srgbClr val="000000"/>
                </a:solidFill>
                <a:latin typeface="Avenir Next LT Pro" panose="020B0504020202020204" pitchFamily="34" charset="0"/>
              </a:rPr>
              <a:t> exchange ($1) then the asset needs to be valued according to GASB Statement #72 and a fair market value needs to be determined for the asset.</a:t>
            </a:r>
          </a:p>
        </p:txBody>
      </p:sp>
      <p:sp>
        <p:nvSpPr>
          <p:cNvPr id="8" name="Rectangle 7">
            <a:extLst>
              <a:ext uri="{FF2B5EF4-FFF2-40B4-BE49-F238E27FC236}">
                <a16:creationId xmlns:a16="http://schemas.microsoft.com/office/drawing/2014/main" id="{195FABD2-6D22-4470-9301-0DB30A49CCBB}"/>
              </a:ext>
            </a:extLst>
          </p:cNvPr>
          <p:cNvSpPr/>
          <p:nvPr/>
        </p:nvSpPr>
        <p:spPr>
          <a:xfrm>
            <a:off x="967564" y="944170"/>
            <a:ext cx="5029200" cy="49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Acquisition Methods:</a:t>
            </a:r>
          </a:p>
        </p:txBody>
      </p:sp>
    </p:spTree>
    <p:extLst>
      <p:ext uri="{BB962C8B-B14F-4D97-AF65-F5344CB8AC3E}">
        <p14:creationId xmlns:p14="http://schemas.microsoft.com/office/powerpoint/2010/main" val="13033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996966" y="289335"/>
            <a:ext cx="8508876" cy="648455"/>
          </a:xfrm>
        </p:spPr>
        <p:txBody>
          <a:bodyPr/>
          <a:lstStyle/>
          <a:p>
            <a:pPr algn="ctr"/>
            <a:r>
              <a:rPr lang="en-US" sz="3200" dirty="0">
                <a:solidFill>
                  <a:schemeClr val="tx2">
                    <a:lumMod val="75000"/>
                  </a:schemeClr>
                </a:solidFill>
              </a:rPr>
              <a:t>Chapter 2 - Acquisitions of Property </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6473950" y="1498052"/>
            <a:ext cx="5284381" cy="50427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1" u="sng" dirty="0">
                <a:solidFill>
                  <a:srgbClr val="000000"/>
                </a:solidFill>
                <a:effectLst/>
                <a:latin typeface="Avenir Next LT Pro" panose="020B0504020202020204" pitchFamily="34" charset="0"/>
              </a:rPr>
              <a:t>Acquisitions through Capital Equipment Purchases Fund</a:t>
            </a:r>
            <a:r>
              <a:rPr lang="en-US" sz="1400" u="sng" dirty="0">
                <a:solidFill>
                  <a:srgbClr val="000000"/>
                </a:solidFill>
                <a:effectLst/>
                <a:latin typeface="Avenir Next LT Pro" panose="020B0504020202020204" pitchFamily="34" charset="0"/>
              </a:rPr>
              <a:t> </a:t>
            </a:r>
          </a:p>
          <a:p>
            <a:pPr marL="345186" indent="-171450">
              <a:lnSpc>
                <a:spcPct val="100000"/>
              </a:lnSpc>
              <a:spcBef>
                <a:spcPts val="0"/>
              </a:spcBef>
              <a:defRPr/>
            </a:pPr>
            <a:endParaRPr lang="en-US" sz="1400" dirty="0">
              <a:solidFill>
                <a:srgbClr val="000000"/>
              </a:solidFill>
              <a:latin typeface="Avenir Next LT Pro" panose="020B0504020202020204" pitchFamily="34" charset="0"/>
            </a:endParaRPr>
          </a:p>
          <a:p>
            <a:pPr marL="285750" indent="-285750">
              <a:buFont typeface="Arial" panose="020B0604020202020204" pitchFamily="34" charset="0"/>
              <a:buChar char="•"/>
              <a:defRPr/>
            </a:pPr>
            <a:r>
              <a:rPr lang="en-US" sz="1400" dirty="0">
                <a:solidFill>
                  <a:srgbClr val="000000"/>
                </a:solidFill>
                <a:effectLst/>
                <a:latin typeface="Avenir Next LT Pro" panose="020B0504020202020204" pitchFamily="34" charset="0"/>
              </a:rPr>
              <a:t>Account for these assets like </a:t>
            </a:r>
            <a:r>
              <a:rPr lang="en-US" sz="1400" dirty="0">
                <a:solidFill>
                  <a:srgbClr val="000000"/>
                </a:solidFill>
                <a:latin typeface="Avenir Next LT Pro" panose="020B0504020202020204" pitchFamily="34" charset="0"/>
              </a:rPr>
              <a:t>an</a:t>
            </a:r>
            <a:r>
              <a:rPr lang="en-US" sz="1400" dirty="0">
                <a:solidFill>
                  <a:srgbClr val="000000"/>
                </a:solidFill>
                <a:effectLst/>
                <a:latin typeface="Avenir Next LT Pro" panose="020B0504020202020204" pitchFamily="34" charset="0"/>
              </a:rPr>
              <a:t>y other capital purchase- Fund 12051</a:t>
            </a:r>
          </a:p>
          <a:p>
            <a:pPr>
              <a:defRPr/>
            </a:pPr>
            <a:endParaRPr lang="en-US" sz="1200" dirty="0">
              <a:solidFill>
                <a:schemeClr val="bg1"/>
              </a:solidFill>
              <a:latin typeface="Avenir Next LT Pro" panose="020B0504020202020204" pitchFamily="34" charset="0"/>
            </a:endParaRPr>
          </a:p>
          <a:p>
            <a:pPr marL="285750" indent="-285750">
              <a:buFont typeface="Arial" panose="020B0604020202020204" pitchFamily="34" charset="0"/>
              <a:buChar char="•"/>
              <a:defRPr/>
            </a:pPr>
            <a:r>
              <a:rPr lang="en-US" sz="1400" dirty="0">
                <a:solidFill>
                  <a:schemeClr val="bg1"/>
                </a:solidFill>
                <a:latin typeface="Avenir Next LT Pro" panose="020B0504020202020204" pitchFamily="34" charset="0"/>
              </a:rPr>
              <a:t>Data processing equipment purchased using Capital Equipment Purchase Fund dollars: </a:t>
            </a:r>
          </a:p>
          <a:p>
            <a:pPr marL="802386" lvl="1" indent="-171450">
              <a:buFont typeface="Arial" panose="020B0604020202020204" pitchFamily="34" charset="0"/>
              <a:buChar char="•"/>
              <a:defRPr/>
            </a:pPr>
            <a:r>
              <a:rPr lang="en-US" sz="1400" dirty="0">
                <a:solidFill>
                  <a:schemeClr val="bg1"/>
                </a:solidFill>
                <a:latin typeface="Avenir Next LT Pro" panose="020B0504020202020204" pitchFamily="34" charset="0"/>
              </a:rPr>
              <a:t>Code as minor equipment </a:t>
            </a:r>
          </a:p>
          <a:p>
            <a:pPr marL="802386" lvl="1" indent="-171450">
              <a:buFont typeface="Arial" panose="020B0604020202020204" pitchFamily="34" charset="0"/>
              <a:buChar char="•"/>
              <a:defRPr/>
            </a:pPr>
            <a:r>
              <a:rPr lang="en-US" sz="1400" dirty="0">
                <a:solidFill>
                  <a:schemeClr val="bg1"/>
                </a:solidFill>
                <a:latin typeface="Avenir Next LT Pro" panose="020B0504020202020204" pitchFamily="34" charset="0"/>
              </a:rPr>
              <a:t>Recommend such items be designated as controllable property. </a:t>
            </a:r>
          </a:p>
          <a:p>
            <a:pPr marL="802386" lvl="1" indent="-171450">
              <a:buFont typeface="Arial" panose="020B0604020202020204" pitchFamily="34" charset="0"/>
              <a:buChar char="•"/>
              <a:defRPr/>
            </a:pPr>
            <a:endParaRPr lang="en-US" sz="1400" i="1" dirty="0">
              <a:solidFill>
                <a:srgbClr val="000000"/>
              </a:solidFill>
              <a:latin typeface="Avenir Next LT Pro" panose="020B0504020202020204" pitchFamily="34" charset="0"/>
            </a:endParaRPr>
          </a:p>
          <a:p>
            <a:pPr marL="283464" indent="-283464">
              <a:buFont typeface="Arial" panose="020B0604020202020204" pitchFamily="34" charset="0"/>
              <a:buChar char="•"/>
              <a:defRP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tate agencies may purchase necessary data processing equipment that has a unit price of less than the capital threshold using the Capital Equipment Purchase Fund, provided such equipment has a useful life of not less than five years. </a:t>
            </a:r>
            <a:r>
              <a:rPr lang="en-US" sz="1400" b="1" dirty="0">
                <a:solidFill>
                  <a:srgbClr val="000000"/>
                </a:solidFill>
                <a:effectLst/>
                <a:latin typeface="Avenir Next LT Pro" panose="020B0504020202020204" pitchFamily="34" charset="0"/>
              </a:rPr>
              <a:t>See Office of the State Comptroller </a:t>
            </a:r>
            <a:r>
              <a:rPr lang="en-US" sz="1400" b="1" dirty="0">
                <a:solidFill>
                  <a:srgbClr val="000000"/>
                </a:solidFill>
                <a:effectLst/>
                <a:latin typeface="Avenir Next LT Pro" panose="020B0504020202020204" pitchFamily="34" charset="0"/>
                <a:hlinkClick r:id="rId3"/>
              </a:rPr>
              <a:t>Memorandum No. 2015-05.</a:t>
            </a:r>
            <a:endParaRPr lang="en-US" sz="1400" b="1" dirty="0">
              <a:solidFill>
                <a:srgbClr val="000000"/>
              </a:solidFill>
              <a:effectLst/>
              <a:latin typeface="Avenir Next LT Pro" panose="020B0504020202020204" pitchFamily="34" charset="0"/>
            </a:endParaRPr>
          </a:p>
          <a:p>
            <a:pPr marL="345186" indent="-171450">
              <a:lnSpc>
                <a:spcPct val="100000"/>
              </a:lnSpc>
              <a:spcBef>
                <a:spcPts val="0"/>
              </a:spcBef>
              <a:defRPr/>
            </a:pPr>
            <a:endParaRPr kumimoji="0" lang="en-US" sz="1200" i="0" strike="noStrike" kern="1200" cap="none" spc="0" normalizeH="0" baseline="0" noProof="0" dirty="0">
              <a:ln>
                <a:noFill/>
              </a:ln>
              <a:solidFill>
                <a:schemeClr val="bg1"/>
              </a:solidFill>
              <a:effectLst/>
              <a:uLnTx/>
              <a:uFillTx/>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CC20F452-46A9-4E84-8FD1-6F247B0B1726}"/>
              </a:ext>
            </a:extLst>
          </p:cNvPr>
          <p:cNvCxnSpPr>
            <a:cxnSpLocks/>
          </p:cNvCxnSpPr>
          <p:nvPr/>
        </p:nvCxnSpPr>
        <p:spPr>
          <a:xfrm>
            <a:off x="3284704" y="1023826"/>
            <a:ext cx="79334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DD0CF8C-BEBE-429B-9FFA-08EA490F71E6}"/>
              </a:ext>
            </a:extLst>
          </p:cNvPr>
          <p:cNvSpPr/>
          <p:nvPr/>
        </p:nvSpPr>
        <p:spPr>
          <a:xfrm>
            <a:off x="433669" y="142006"/>
            <a:ext cx="2288589" cy="1360491"/>
          </a:xfrm>
          <a:custGeom>
            <a:avLst/>
            <a:gdLst>
              <a:gd name="connsiteX0" fmla="*/ 0 w 2235327"/>
              <a:gd name="connsiteY0" fmla="*/ 0 h 423044"/>
              <a:gd name="connsiteX1" fmla="*/ 2235327 w 2235327"/>
              <a:gd name="connsiteY1" fmla="*/ 0 h 423044"/>
              <a:gd name="connsiteX2" fmla="*/ 2235327 w 2235327"/>
              <a:gd name="connsiteY2" fmla="*/ 423044 h 423044"/>
              <a:gd name="connsiteX3" fmla="*/ 0 w 2235327"/>
              <a:gd name="connsiteY3" fmla="*/ 423044 h 423044"/>
              <a:gd name="connsiteX4" fmla="*/ 0 w 2235327"/>
              <a:gd name="connsiteY4" fmla="*/ 0 h 423044"/>
              <a:gd name="connsiteX0" fmla="*/ 0 w 2235327"/>
              <a:gd name="connsiteY0" fmla="*/ 625151 h 1048195"/>
              <a:gd name="connsiteX1" fmla="*/ 2216665 w 2235327"/>
              <a:gd name="connsiteY1" fmla="*/ 0 h 1048195"/>
              <a:gd name="connsiteX2" fmla="*/ 2235327 w 2235327"/>
              <a:gd name="connsiteY2" fmla="*/ 1048195 h 1048195"/>
              <a:gd name="connsiteX3" fmla="*/ 0 w 2235327"/>
              <a:gd name="connsiteY3" fmla="*/ 1048195 h 1048195"/>
              <a:gd name="connsiteX4" fmla="*/ 0 w 2235327"/>
              <a:gd name="connsiteY4" fmla="*/ 625151 h 1048195"/>
              <a:gd name="connsiteX0" fmla="*/ 0 w 2692527"/>
              <a:gd name="connsiteY0" fmla="*/ 625151 h 1244138"/>
              <a:gd name="connsiteX1" fmla="*/ 2216665 w 2692527"/>
              <a:gd name="connsiteY1" fmla="*/ 0 h 1244138"/>
              <a:gd name="connsiteX2" fmla="*/ 2692527 w 2692527"/>
              <a:gd name="connsiteY2" fmla="*/ 1244138 h 1244138"/>
              <a:gd name="connsiteX3" fmla="*/ 0 w 2692527"/>
              <a:gd name="connsiteY3" fmla="*/ 1048195 h 1244138"/>
              <a:gd name="connsiteX4" fmla="*/ 0 w 2692527"/>
              <a:gd name="connsiteY4" fmla="*/ 625151 h 1244138"/>
              <a:gd name="connsiteX0" fmla="*/ 0 w 2692527"/>
              <a:gd name="connsiteY0" fmla="*/ 625151 h 1468073"/>
              <a:gd name="connsiteX1" fmla="*/ 2216665 w 2692527"/>
              <a:gd name="connsiteY1" fmla="*/ 0 h 1468073"/>
              <a:gd name="connsiteX2" fmla="*/ 2692527 w 2692527"/>
              <a:gd name="connsiteY2" fmla="*/ 1244138 h 1468073"/>
              <a:gd name="connsiteX3" fmla="*/ 261257 w 2692527"/>
              <a:gd name="connsiteY3" fmla="*/ 1468073 h 1468073"/>
              <a:gd name="connsiteX4" fmla="*/ 0 w 2692527"/>
              <a:gd name="connsiteY4" fmla="*/ 625151 h 1468073"/>
              <a:gd name="connsiteX0" fmla="*/ 0 w 2505915"/>
              <a:gd name="connsiteY0" fmla="*/ 625151 h 1468073"/>
              <a:gd name="connsiteX1" fmla="*/ 2216665 w 2505915"/>
              <a:gd name="connsiteY1" fmla="*/ 0 h 1468073"/>
              <a:gd name="connsiteX2" fmla="*/ 2505915 w 2505915"/>
              <a:gd name="connsiteY2" fmla="*/ 908236 h 1468073"/>
              <a:gd name="connsiteX3" fmla="*/ 261257 w 2505915"/>
              <a:gd name="connsiteY3" fmla="*/ 1468073 h 1468073"/>
              <a:gd name="connsiteX4" fmla="*/ 0 w 2505915"/>
              <a:gd name="connsiteY4" fmla="*/ 625151 h 1468073"/>
              <a:gd name="connsiteX0" fmla="*/ 0 w 2505915"/>
              <a:gd name="connsiteY0" fmla="*/ 765110 h 1608032"/>
              <a:gd name="connsiteX1" fmla="*/ 1171637 w 2505915"/>
              <a:gd name="connsiteY1" fmla="*/ 0 h 1608032"/>
              <a:gd name="connsiteX2" fmla="*/ 2505915 w 2505915"/>
              <a:gd name="connsiteY2" fmla="*/ 1048195 h 1608032"/>
              <a:gd name="connsiteX3" fmla="*/ 261257 w 2505915"/>
              <a:gd name="connsiteY3" fmla="*/ 1608032 h 1608032"/>
              <a:gd name="connsiteX4" fmla="*/ 0 w 2505915"/>
              <a:gd name="connsiteY4" fmla="*/ 765110 h 1608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5915" h="1608032">
                <a:moveTo>
                  <a:pt x="0" y="765110"/>
                </a:moveTo>
                <a:lnTo>
                  <a:pt x="1171637" y="0"/>
                </a:lnTo>
                <a:lnTo>
                  <a:pt x="2505915" y="1048195"/>
                </a:lnTo>
                <a:lnTo>
                  <a:pt x="261257" y="1608032"/>
                </a:lnTo>
                <a:lnTo>
                  <a:pt x="0" y="765110"/>
                </a:lnTo>
                <a:close/>
              </a:path>
            </a:pathLst>
          </a:cu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16297BE-8F9B-4445-9D04-75C568183C2B}"/>
              </a:ext>
            </a:extLst>
          </p:cNvPr>
          <p:cNvSpPr/>
          <p:nvPr/>
        </p:nvSpPr>
        <p:spPr>
          <a:xfrm>
            <a:off x="1437418" y="2467516"/>
            <a:ext cx="4443619" cy="265858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5186" indent="-171450" algn="ctr">
              <a:lnSpc>
                <a:spcPct val="100000"/>
              </a:lnSpc>
              <a:spcBef>
                <a:spcPts val="0"/>
              </a:spcBef>
              <a:defRPr/>
            </a:pPr>
            <a:r>
              <a:rPr kumimoji="0" lang="en-US" sz="1200" b="1" i="0" u="sng" strike="noStrike" kern="1200" cap="none" spc="0" normalizeH="0" baseline="0" noProof="0" dirty="0">
                <a:ln>
                  <a:noFill/>
                </a:ln>
                <a:solidFill>
                  <a:schemeClr val="bg1"/>
                </a:solidFill>
                <a:effectLst/>
                <a:uLnTx/>
                <a:uFillTx/>
                <a:latin typeface="Avenir Next LT Pro"/>
                <a:ea typeface="+mn-ea"/>
                <a:cs typeface="+mn-cs"/>
              </a:rPr>
              <a:t>Capital Equipment Purchase Fund (CEPF)</a:t>
            </a:r>
            <a:r>
              <a:rPr lang="en-US" sz="1200" b="1" u="sng" dirty="0">
                <a:solidFill>
                  <a:schemeClr val="bg1"/>
                </a:solidFill>
                <a:latin typeface="Avenir Next LT Pro"/>
              </a:rPr>
              <a:t>: </a:t>
            </a:r>
          </a:p>
          <a:p>
            <a:pPr marL="345186" indent="-171450" algn="ctr">
              <a:lnSpc>
                <a:spcPct val="100000"/>
              </a:lnSpc>
              <a:spcBef>
                <a:spcPts val="0"/>
              </a:spcBef>
              <a:defRPr/>
            </a:pPr>
            <a:endParaRPr lang="en-US" sz="1200" b="1" u="sng" dirty="0">
              <a:solidFill>
                <a:schemeClr val="bg1"/>
              </a:solidFill>
              <a:latin typeface="Avenir Next LT Pro"/>
            </a:endParaRPr>
          </a:p>
          <a:p>
            <a:pPr>
              <a:lnSpc>
                <a:spcPct val="100000"/>
              </a:lnSpc>
              <a:spcBef>
                <a:spcPts val="0"/>
              </a:spcBef>
              <a:defRPr/>
            </a:pPr>
            <a:r>
              <a:rPr lang="en-US" sz="1200" dirty="0">
                <a:solidFill>
                  <a:schemeClr val="bg1"/>
                </a:solidFill>
                <a:latin typeface="Avenir Next LT Pro"/>
              </a:rPr>
              <a:t>CGS Section 4a-9 </a:t>
            </a:r>
            <a:r>
              <a:rPr lang="en-US" sz="1200" dirty="0">
                <a:solidFill>
                  <a:srgbClr val="000000"/>
                </a:solidFill>
                <a:effectLst/>
                <a:latin typeface="Avenir Next LT Pro" panose="020B0504020202020204" pitchFamily="34" charset="0"/>
              </a:rPr>
              <a:t>The Secretary of the Office of Policy and Management administers the fund. </a:t>
            </a:r>
            <a:r>
              <a:rPr lang="en-US" sz="1200" i="1" dirty="0">
                <a:solidFill>
                  <a:srgbClr val="000000"/>
                </a:solidFill>
                <a:effectLst/>
                <a:latin typeface="Avenir Next LT Pro" panose="020B0504020202020204" pitchFamily="34" charset="0"/>
              </a:rPr>
              <a:t>"The fund shall be used for the purpose of acquiring, by purchase or the exercise of prepayment or purchase options in existing long-term leases entered into by the state, capital equipment with an anticipated remaining useful life of not less than five years from the date of purchase and (1) to the extent of not more than two million nine hundred thousand dollars, payment for projects under subsection (a) of section 4-67f, and (2) to the extent of not more than one hundred thousand dollars, payment for awards under subsection (b) of said section. </a:t>
            </a:r>
          </a:p>
        </p:txBody>
      </p:sp>
    </p:spTree>
    <p:extLst>
      <p:ext uri="{BB962C8B-B14F-4D97-AF65-F5344CB8AC3E}">
        <p14:creationId xmlns:p14="http://schemas.microsoft.com/office/powerpoint/2010/main" val="417416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152016" y="281126"/>
            <a:ext cx="7685698"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49864" y="885191"/>
            <a:ext cx="9966809" cy="2833635"/>
          </a:xfrm>
          <a:solidFill>
            <a:schemeClr val="accent2">
              <a:lumMod val="40000"/>
              <a:lumOff val="60000"/>
            </a:schemeClr>
          </a:solidFill>
        </p:spPr>
        <p:txBody>
          <a:bodyPr>
            <a:noAutofit/>
          </a:bodyPr>
          <a:lstStyle/>
          <a:p>
            <a:pPr marL="345186" indent="-171450">
              <a:lnSpc>
                <a:spcPct val="100000"/>
              </a:lnSpc>
              <a:spcBef>
                <a:spcPts val="0"/>
              </a:spcBef>
              <a:defRPr/>
            </a:pPr>
            <a:endParaRPr kumimoji="0" lang="en-US" sz="1800" b="1" i="0" u="sng"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defRPr/>
            </a:pPr>
            <a:r>
              <a:rPr kumimoji="0" lang="en-US" sz="1800" b="1" i="0" u="sng" strike="noStrike" kern="1200" cap="none" spc="0" normalizeH="0" baseline="0" noProof="0" dirty="0">
                <a:ln>
                  <a:noFill/>
                </a:ln>
                <a:solidFill>
                  <a:schemeClr val="bg1"/>
                </a:solidFill>
                <a:effectLst/>
                <a:uLnTx/>
                <a:uFillTx/>
                <a:latin typeface="Avenir Next LT Pro"/>
                <a:ea typeface="+mn-ea"/>
                <a:cs typeface="+mn-cs"/>
              </a:rPr>
              <a:t>Donation</a:t>
            </a:r>
            <a:r>
              <a:rPr lang="en-US" sz="1800" b="1" u="sng" dirty="0">
                <a:solidFill>
                  <a:schemeClr val="bg1"/>
                </a:solidFill>
                <a:latin typeface="Avenir Next LT Pro"/>
              </a:rPr>
              <a:t>:</a:t>
            </a:r>
            <a:r>
              <a:rPr kumimoji="0" lang="en-US" sz="1800" i="0" strike="noStrike" kern="1200" cap="none" spc="0" normalizeH="0" baseline="0" noProof="0" dirty="0">
                <a:ln>
                  <a:noFill/>
                </a:ln>
                <a:solidFill>
                  <a:schemeClr val="bg1"/>
                </a:solidFill>
                <a:effectLst/>
                <a:uLnTx/>
                <a:uFillTx/>
                <a:latin typeface="Avenir Next LT Pro"/>
                <a:ea typeface="+mn-ea"/>
                <a:cs typeface="+mn-cs"/>
              </a:rPr>
              <a:t> </a:t>
            </a:r>
          </a:p>
          <a:p>
            <a:pPr marL="345186" indent="-171450">
              <a:lnSpc>
                <a:spcPct val="100000"/>
              </a:lnSpc>
              <a:spcBef>
                <a:spcPts val="0"/>
              </a:spcBef>
              <a:defRPr/>
            </a:pPr>
            <a:endParaRPr kumimoji="0" lang="en-US" sz="1200" i="0"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strike="noStrike" kern="1200" cap="none" spc="0" normalizeH="0" baseline="0" noProof="0" dirty="0">
                <a:ln>
                  <a:noFill/>
                </a:ln>
                <a:solidFill>
                  <a:schemeClr val="bg1"/>
                </a:solidFill>
                <a:effectLst/>
                <a:uLnTx/>
                <a:uFillTx/>
                <a:latin typeface="Avenir Next LT Pro"/>
                <a:ea typeface="+mn-ea"/>
                <a:cs typeface="+mn-cs"/>
              </a:rPr>
              <a:t>Property</a:t>
            </a:r>
            <a:r>
              <a:rPr kumimoji="0" lang="en-US" sz="1400" b="0" i="0" u="none" strike="noStrike" kern="1200" cap="none" spc="0" normalizeH="0" baseline="0" noProof="0" dirty="0">
                <a:ln>
                  <a:noFill/>
                </a:ln>
                <a:solidFill>
                  <a:schemeClr val="bg1"/>
                </a:solidFill>
                <a:effectLst/>
                <a:uLnTx/>
                <a:uFillTx/>
                <a:latin typeface="Avenir Next LT Pro"/>
                <a:ea typeface="+mn-ea"/>
                <a:cs typeface="+mn-cs"/>
              </a:rPr>
              <a:t> acquired by donation is capitalized if it meets the established criteria. </a:t>
            </a:r>
          </a:p>
          <a:p>
            <a:pPr marL="345186" indent="-171450">
              <a:lnSpc>
                <a:spcPct val="100000"/>
              </a:lnSpc>
              <a:spcBef>
                <a:spcPts val="0"/>
              </a:spcBef>
              <a:buFont typeface="Arial" panose="020B0604020202020204" pitchFamily="34" charset="0"/>
              <a:buChar char="•"/>
              <a:defRPr/>
            </a:pPr>
            <a:endParaRPr kumimoji="0" lang="en-US" sz="1400" b="0" i="0" u="none"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schemeClr val="bg1"/>
                </a:solidFill>
                <a:effectLst/>
                <a:uLnTx/>
                <a:uFillTx/>
                <a:latin typeface="Avenir Next LT Pro" panose="020B0504020202020204" pitchFamily="34" charset="0"/>
              </a:rPr>
              <a:t>T</a:t>
            </a:r>
            <a:r>
              <a:rPr lang="en-US" sz="1400" b="0" dirty="0">
                <a:solidFill>
                  <a:schemeClr val="bg1"/>
                </a:solidFill>
                <a:effectLst/>
                <a:latin typeface="Avenir Next LT Pro" panose="020B0504020202020204" pitchFamily="34" charset="0"/>
              </a:rPr>
              <a:t>he asset is recorded at the </a:t>
            </a:r>
            <a:r>
              <a:rPr lang="en-US" sz="1400" dirty="0">
                <a:solidFill>
                  <a:schemeClr val="bg1"/>
                </a:solidFill>
                <a:effectLst/>
                <a:latin typeface="Avenir Next LT Pro" panose="020B0504020202020204" pitchFamily="34" charset="0"/>
              </a:rPr>
              <a:t>acquisition value </a:t>
            </a:r>
            <a:r>
              <a:rPr lang="en-US" sz="1400" b="0" dirty="0">
                <a:solidFill>
                  <a:schemeClr val="bg1"/>
                </a:solidFill>
                <a:effectLst/>
                <a:latin typeface="Avenir Next LT Pro" panose="020B0504020202020204" pitchFamily="34" charset="0"/>
              </a:rPr>
              <a:t>which is:</a:t>
            </a:r>
          </a:p>
          <a:p>
            <a:pPr marL="345186" indent="-171450">
              <a:lnSpc>
                <a:spcPct val="100000"/>
              </a:lnSpc>
              <a:spcBef>
                <a:spcPts val="0"/>
              </a:spcBef>
              <a:buFont typeface="Arial" panose="020B0604020202020204" pitchFamily="34" charset="0"/>
              <a:buChar char="•"/>
              <a:defRPr/>
            </a:pPr>
            <a:endParaRPr lang="en-US" sz="1400" b="0" dirty="0">
              <a:solidFill>
                <a:schemeClr val="bg1"/>
              </a:solidFill>
              <a:effectLst/>
              <a:latin typeface="Avenir Next LT Pro" panose="020B0504020202020204" pitchFamily="34" charset="0"/>
            </a:endParaRPr>
          </a:p>
          <a:p>
            <a:pPr marL="1030986" lvl="1" indent="-171450">
              <a:lnSpc>
                <a:spcPct val="100000"/>
              </a:lnSpc>
              <a:spcBef>
                <a:spcPts val="0"/>
              </a:spcBef>
              <a:defRPr/>
            </a:pPr>
            <a:r>
              <a:rPr lang="en-US" sz="1400" dirty="0">
                <a:latin typeface="Avenir Next LT Pro" panose="020B0504020202020204" pitchFamily="34" charset="0"/>
              </a:rPr>
              <a:t>The </a:t>
            </a:r>
            <a:r>
              <a:rPr lang="en-US" sz="1400" b="0" dirty="0">
                <a:solidFill>
                  <a:schemeClr val="bg1"/>
                </a:solidFill>
                <a:effectLst/>
                <a:latin typeface="Avenir Next LT Pro" panose="020B0504020202020204" pitchFamily="34" charset="0"/>
              </a:rPr>
              <a:t>price that would be paid to acquire an asset with equivalent service potential in an orderly market transaction at the acquisition date, or </a:t>
            </a:r>
          </a:p>
          <a:p>
            <a:pPr marL="1030986" lvl="1" indent="-171450">
              <a:lnSpc>
                <a:spcPct val="100000"/>
              </a:lnSpc>
              <a:spcBef>
                <a:spcPts val="0"/>
              </a:spcBef>
              <a:defRPr/>
            </a:pPr>
            <a:endParaRPr lang="en-US" sz="1400" b="0" dirty="0">
              <a:solidFill>
                <a:schemeClr val="bg1"/>
              </a:solidFill>
              <a:effectLst/>
              <a:latin typeface="Avenir Next LT Pro" panose="020B0504020202020204" pitchFamily="34" charset="0"/>
            </a:endParaRPr>
          </a:p>
          <a:p>
            <a:pPr marL="1030986" lvl="1" indent="-171450">
              <a:lnSpc>
                <a:spcPct val="100000"/>
              </a:lnSpc>
              <a:spcBef>
                <a:spcPts val="0"/>
              </a:spcBef>
              <a:defRPr/>
            </a:pPr>
            <a:r>
              <a:rPr lang="en-US" sz="1400" dirty="0">
                <a:latin typeface="Avenir Next LT Pro" panose="020B0504020202020204" pitchFamily="34" charset="0"/>
              </a:rPr>
              <a:t>T</a:t>
            </a:r>
            <a:r>
              <a:rPr lang="en-US" sz="1400" b="0" dirty="0">
                <a:solidFill>
                  <a:schemeClr val="bg1"/>
                </a:solidFill>
                <a:effectLst/>
                <a:latin typeface="Avenir Next LT Pro" panose="020B0504020202020204" pitchFamily="34" charset="0"/>
              </a:rPr>
              <a:t>he amount </a:t>
            </a:r>
            <a:r>
              <a:rPr lang="en-US" sz="1400" dirty="0">
                <a:latin typeface="Avenir Next LT Pro" panose="020B0504020202020204" pitchFamily="34" charset="0"/>
              </a:rPr>
              <a:t>to replace the item if it had to be covered by insurance</a:t>
            </a:r>
            <a:r>
              <a:rPr lang="en-US" sz="1400" b="0" dirty="0">
                <a:solidFill>
                  <a:schemeClr val="bg1"/>
                </a:solidFill>
                <a:effectLst/>
                <a:latin typeface="Avenir Next LT Pro" panose="020B0504020202020204" pitchFamily="34" charset="0"/>
              </a:rPr>
              <a:t>.</a:t>
            </a:r>
            <a:endParaRPr lang="en-US" dirty="0"/>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2" name="Rectangle 1">
            <a:extLst>
              <a:ext uri="{FF2B5EF4-FFF2-40B4-BE49-F238E27FC236}">
                <a16:creationId xmlns:a16="http://schemas.microsoft.com/office/drawing/2014/main" id="{1124EA95-F64C-468F-B2D6-A90B0E0FBA34}"/>
              </a:ext>
            </a:extLst>
          </p:cNvPr>
          <p:cNvSpPr/>
          <p:nvPr/>
        </p:nvSpPr>
        <p:spPr>
          <a:xfrm>
            <a:off x="5518298" y="4125433"/>
            <a:ext cx="6673702" cy="2732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a:solidFill>
                  <a:schemeClr val="bg1"/>
                </a:solidFill>
                <a:latin typeface="Avenir Next LT Pro" panose="020B0504020202020204" pitchFamily="34" charset="0"/>
              </a:rPr>
              <a:t>Per GASB Statement 34 &amp; GASB Statement 60 </a:t>
            </a:r>
          </a:p>
          <a:p>
            <a:endParaRPr lang="en-US" sz="10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a:t>
            </a:r>
            <a:r>
              <a:rPr lang="en-US" sz="1600" b="1" dirty="0">
                <a:solidFill>
                  <a:schemeClr val="bg1"/>
                </a:solidFill>
                <a:latin typeface="Avenir Next LT Pro" panose="020B0504020202020204" pitchFamily="34" charset="0"/>
              </a:rPr>
              <a:t>Assets that should be measured at acquisition value:</a:t>
            </a:r>
          </a:p>
          <a:p>
            <a:endParaRPr lang="en-US" sz="1600" dirty="0">
              <a:solidFill>
                <a:schemeClr val="bg1"/>
              </a:solidFill>
              <a:latin typeface="Avenir Next LT Pro" panose="020B0504020202020204" pitchFamily="34" charset="0"/>
            </a:endParaRPr>
          </a:p>
          <a:p>
            <a:r>
              <a:rPr lang="en-US" sz="1600" dirty="0">
                <a:solidFill>
                  <a:schemeClr val="bg1"/>
                </a:solidFill>
                <a:latin typeface="Avenir Next LT Pro" panose="020B0504020202020204" pitchFamily="34" charset="0"/>
              </a:rPr>
              <a:t>		</a:t>
            </a:r>
            <a:r>
              <a:rPr lang="en-US" sz="1400" dirty="0">
                <a:solidFill>
                  <a:schemeClr val="bg1"/>
                </a:solidFill>
                <a:latin typeface="Avenir Next LT Pro" panose="020B0504020202020204" pitchFamily="34" charset="0"/>
              </a:rPr>
              <a:t>a. Donated Capital Assets</a:t>
            </a:r>
          </a:p>
          <a:p>
            <a:endParaRPr lang="en-US" sz="14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b. Donated works of art, historical treasures and 			similar assets</a:t>
            </a:r>
          </a:p>
          <a:p>
            <a:endParaRPr lang="en-US" sz="1400" dirty="0">
              <a:solidFill>
                <a:schemeClr val="bg1"/>
              </a:solidFill>
              <a:latin typeface="Avenir Next LT Pro" panose="020B0504020202020204" pitchFamily="34" charset="0"/>
            </a:endParaRPr>
          </a:p>
          <a:p>
            <a:r>
              <a:rPr lang="en-US" sz="1400" dirty="0">
                <a:solidFill>
                  <a:schemeClr val="bg1"/>
                </a:solidFill>
                <a:latin typeface="Avenir Next LT Pro" panose="020B0504020202020204" pitchFamily="34" charset="0"/>
              </a:rPr>
              <a:t>		c. Capital assets that a government receives in a 			service concession arrangement. </a:t>
            </a:r>
          </a:p>
        </p:txBody>
      </p:sp>
    </p:spTree>
    <p:extLst>
      <p:ext uri="{BB962C8B-B14F-4D97-AF65-F5344CB8AC3E}">
        <p14:creationId xmlns:p14="http://schemas.microsoft.com/office/powerpoint/2010/main" val="48423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70236" y="116472"/>
            <a:ext cx="7685698" cy="493225"/>
          </a:xfrm>
        </p:spPr>
        <p:txBody>
          <a:bodyPr/>
          <a:lstStyle/>
          <a:p>
            <a:pPr algn="ctr"/>
            <a:r>
              <a:rPr lang="en-US" sz="3200" u="sng" dirty="0">
                <a:solidFill>
                  <a:schemeClr val="tx2">
                    <a:lumMod val="75000"/>
                  </a:schemeClr>
                </a:solidFill>
              </a:rPr>
              <a:t>Chapter 2 – Acquisitions of Property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80726" y="1424345"/>
            <a:ext cx="9935947" cy="2451593"/>
          </a:xfrm>
        </p:spPr>
        <p:txBody>
          <a:bodyPr>
            <a:normAutofit/>
          </a:bodyPr>
          <a:lstStyle/>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6" name="Rectangle 5">
            <a:extLst>
              <a:ext uri="{FF2B5EF4-FFF2-40B4-BE49-F238E27FC236}">
                <a16:creationId xmlns:a16="http://schemas.microsoft.com/office/drawing/2014/main" id="{1007602D-7049-45D4-AA0E-0BB37007BB6B}"/>
              </a:ext>
            </a:extLst>
          </p:cNvPr>
          <p:cNvSpPr/>
          <p:nvPr/>
        </p:nvSpPr>
        <p:spPr>
          <a:xfrm>
            <a:off x="3061699" y="1663352"/>
            <a:ext cx="8404261" cy="1847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b="0" i="1" dirty="0">
                <a:solidFill>
                  <a:srgbClr val="000000"/>
                </a:solidFill>
                <a:effectLst/>
                <a:latin typeface="Avenir Next LT Pro" panose="020B0504020202020204" pitchFamily="34" charset="0"/>
              </a:rPr>
              <a:t>CGS Sec. 10-402 The Department of Economic and Community development may establish and administer a state art collection. DECD shall establish policies and procedures with respect to the activities of the art collection and perform every other matter and thing requisite to the proper management, maintenance, support and control of the Connecticut art collection.</a:t>
            </a:r>
          </a:p>
        </p:txBody>
      </p:sp>
      <p:sp>
        <p:nvSpPr>
          <p:cNvPr id="7" name="Rectangle 6">
            <a:extLst>
              <a:ext uri="{FF2B5EF4-FFF2-40B4-BE49-F238E27FC236}">
                <a16:creationId xmlns:a16="http://schemas.microsoft.com/office/drawing/2014/main" id="{DAEA180D-B979-42F4-866B-F9FB93ED40D4}"/>
              </a:ext>
            </a:extLst>
          </p:cNvPr>
          <p:cNvSpPr/>
          <p:nvPr/>
        </p:nvSpPr>
        <p:spPr>
          <a:xfrm>
            <a:off x="1697954" y="759903"/>
            <a:ext cx="4989925" cy="659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u="sng" dirty="0">
                <a:solidFill>
                  <a:schemeClr val="bg1"/>
                </a:solidFill>
                <a:latin typeface="Avenir Next LT Pro" panose="020B0504020202020204" pitchFamily="34" charset="0"/>
              </a:rPr>
              <a:t>Art Acquisitions</a:t>
            </a:r>
          </a:p>
        </p:txBody>
      </p:sp>
      <p:sp>
        <p:nvSpPr>
          <p:cNvPr id="2" name="Rectangle 1">
            <a:extLst>
              <a:ext uri="{FF2B5EF4-FFF2-40B4-BE49-F238E27FC236}">
                <a16:creationId xmlns:a16="http://schemas.microsoft.com/office/drawing/2014/main" id="{CFDB1E68-CFAD-4A27-A434-7F629938E9A0}"/>
              </a:ext>
            </a:extLst>
          </p:cNvPr>
          <p:cNvSpPr/>
          <p:nvPr/>
        </p:nvSpPr>
        <p:spPr>
          <a:xfrm>
            <a:off x="6096000" y="3875937"/>
            <a:ext cx="6096000" cy="2992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Art can be acquired through purchase, donation or commission.</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If art meets the capitalization threshold, it is capitalized and recorded annually on the CO-59 form.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Art does not depreciate.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Books in circulation are deemed to have a 5-year depreciation schedule. However, books that are part of a historical collection are considered a historical item (art) and will not depreciate.  </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237065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43262" y="231284"/>
            <a:ext cx="8254047" cy="652294"/>
          </a:xfrm>
        </p:spPr>
        <p:txBody>
          <a:bodyPr/>
          <a:lstStyle/>
          <a:p>
            <a:r>
              <a:rPr lang="en-US" sz="2800" u="sng" dirty="0">
                <a:solidFill>
                  <a:schemeClr val="tx2">
                    <a:lumMod val="75000"/>
                  </a:schemeClr>
                </a:solidFill>
              </a:rPr>
              <a:t>Chapter 2 – Acquisitions of Property</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110645" y="883578"/>
            <a:ext cx="7205502" cy="5693866"/>
          </a:xfrm>
          <a:prstGeom prst="rect">
            <a:avLst/>
          </a:prstGeom>
          <a:solidFill>
            <a:schemeClr val="accent2">
              <a:lumMod val="60000"/>
              <a:lumOff val="40000"/>
            </a:schemeClr>
          </a:solidFill>
        </p:spPr>
        <p:txBody>
          <a:bodyPr wrap="square">
            <a:spAutoFit/>
          </a:bodyPr>
          <a:lstStyle/>
          <a:p>
            <a:pPr algn="ctr">
              <a:spcBef>
                <a:spcPts val="0"/>
              </a:spcBef>
              <a:defRPr/>
            </a:pPr>
            <a:r>
              <a:rPr kumimoji="0" lang="en-US" sz="1600" b="1" i="0" u="sng" strike="noStrike" kern="1200" cap="none" spc="0" normalizeH="0" baseline="0" noProof="0" dirty="0">
                <a:ln>
                  <a:noFill/>
                </a:ln>
                <a:solidFill>
                  <a:schemeClr val="bg1"/>
                </a:solidFill>
                <a:effectLst/>
                <a:uLnTx/>
                <a:uFillTx/>
                <a:latin typeface="Avenir Next LT Pro"/>
                <a:ea typeface="+mn-ea"/>
                <a:cs typeface="+mn-cs"/>
              </a:rPr>
              <a:t>Construction </a:t>
            </a: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 </a:t>
            </a:r>
          </a:p>
          <a:p>
            <a:pPr algn="ctr">
              <a:spcBef>
                <a:spcPts val="0"/>
              </a:spcBef>
              <a:defRPr/>
            </a:pPr>
            <a:endParaRPr kumimoji="0" lang="en-US" sz="800" i="0" strike="noStrike" kern="1200" cap="none" spc="0" normalizeH="0" baseline="0" noProof="0" dirty="0">
              <a:ln>
                <a:noFill/>
              </a:ln>
              <a:solidFill>
                <a:schemeClr val="bg1"/>
              </a:solidFill>
              <a:effectLst/>
              <a:uLnTx/>
              <a:uFillTx/>
              <a:latin typeface="Avenir Next LT Pro" panose="020B0504020202020204" pitchFamily="34" charset="0"/>
            </a:endParaRPr>
          </a:p>
          <a:p>
            <a:pPr>
              <a:spcBef>
                <a:spcPts val="0"/>
              </a:spcBef>
              <a:defRPr/>
            </a:pPr>
            <a:r>
              <a:rPr lang="en-US" sz="1400" dirty="0">
                <a:solidFill>
                  <a:schemeClr val="bg1"/>
                </a:solidFill>
                <a:effectLst/>
                <a:latin typeface="Avenir Next LT Pro" panose="020B0504020202020204" pitchFamily="34" charset="0"/>
              </a:rPr>
              <a:t>All costs of an asset acquired by contract must be recorded whenever any portion of construction work in-process is placed in the custody of the State agency.  </a:t>
            </a:r>
          </a:p>
          <a:p>
            <a:pPr>
              <a:spcBef>
                <a:spcPts val="0"/>
              </a:spcBef>
              <a:defRPr/>
            </a:pPr>
            <a:endParaRPr lang="en-US" sz="800" dirty="0">
              <a:solidFill>
                <a:schemeClr val="bg1"/>
              </a:solidFill>
              <a:latin typeface="Avenir Next LT Pro" panose="020B0504020202020204" pitchFamily="34" charset="0"/>
            </a:endParaRPr>
          </a:p>
          <a:p>
            <a:pPr>
              <a:spcBef>
                <a:spcPts val="0"/>
              </a:spcBef>
              <a:defRPr/>
            </a:pPr>
            <a:r>
              <a:rPr lang="en-US" sz="1400" b="1" dirty="0">
                <a:solidFill>
                  <a:schemeClr val="bg1"/>
                </a:solidFill>
                <a:effectLst/>
                <a:latin typeface="Avenir Next LT Pro" panose="020B0504020202020204" pitchFamily="34" charset="0"/>
              </a:rPr>
              <a:t>There are four stages of construction process:</a:t>
            </a:r>
          </a:p>
          <a:p>
            <a:pPr marL="0" lvl="1">
              <a:spcBef>
                <a:spcPts val="0"/>
              </a:spcBef>
              <a:defRPr/>
            </a:pPr>
            <a:endParaRPr lang="en-US" sz="800" dirty="0">
              <a:solidFill>
                <a:schemeClr val="bg1"/>
              </a:solidFill>
              <a:latin typeface="Avenir Next LT Pro" panose="020B0504020202020204" pitchFamily="34" charset="0"/>
            </a:endParaRPr>
          </a:p>
          <a:p>
            <a:pPr marL="228600" lvl="1" indent="-228600">
              <a:spcBef>
                <a:spcPts val="0"/>
              </a:spcBef>
              <a:buFont typeface="+mj-lt"/>
              <a:buAutoNum type="arabicParenR"/>
              <a:defRPr/>
            </a:pPr>
            <a:r>
              <a:rPr lang="en-US" sz="1600" b="1" dirty="0">
                <a:solidFill>
                  <a:schemeClr val="bg1"/>
                </a:solidFill>
                <a:latin typeface="Avenir Next LT Pro" panose="020B0504020202020204" pitchFamily="34" charset="0"/>
              </a:rPr>
              <a:t>Construction in Progress</a:t>
            </a:r>
          </a:p>
          <a:p>
            <a:pPr marL="457200" lvl="3">
              <a:buFont typeface="Arial" panose="020B0604020202020204" pitchFamily="34" charset="0"/>
              <a:buChar char="•"/>
              <a:defRPr/>
            </a:pPr>
            <a:r>
              <a:rPr lang="en-US" sz="1400" dirty="0">
                <a:solidFill>
                  <a:schemeClr val="bg1"/>
                </a:solidFill>
                <a:latin typeface="Avenir Next LT Pro" panose="020B0504020202020204" pitchFamily="34" charset="0"/>
              </a:rPr>
              <a:t>Building is not occupied.</a:t>
            </a: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chemeClr val="bg1"/>
                </a:solidFill>
                <a:latin typeface="Avenir Next LT Pro" panose="020B0504020202020204" pitchFamily="34" charset="0"/>
              </a:rPr>
              <a:t>In progress data is maintained at DAS or the agency administering the project. DAS or the agency administering the project will include the total of the Construction in Progress on their annual CO-59.</a:t>
            </a:r>
          </a:p>
          <a:p>
            <a:pPr marL="0" lvl="2">
              <a:defRPr/>
            </a:pPr>
            <a:endParaRPr lang="en-US" sz="800" dirty="0">
              <a:solidFill>
                <a:schemeClr val="bg1"/>
              </a:solidFill>
              <a:latin typeface="Avenir Next LT Pro" panose="020B0504020202020204" pitchFamily="34" charset="0"/>
            </a:endParaRPr>
          </a:p>
          <a:p>
            <a:pPr marL="0" lvl="1">
              <a:defRPr/>
            </a:pPr>
            <a:r>
              <a:rPr lang="en-US" sz="1600" b="1" dirty="0">
                <a:solidFill>
                  <a:schemeClr val="bg1"/>
                </a:solidFill>
                <a:latin typeface="Avenir Next LT Pro" panose="020B0504020202020204" pitchFamily="34" charset="0"/>
              </a:rPr>
              <a:t>2) Substantially</a:t>
            </a:r>
            <a:r>
              <a:rPr lang="en-US" sz="1600" b="1" dirty="0">
                <a:solidFill>
                  <a:schemeClr val="bg1"/>
                </a:solidFill>
                <a:effectLst/>
                <a:latin typeface="Avenir Next LT Pro" panose="020B0504020202020204" pitchFamily="34" charset="0"/>
              </a:rPr>
              <a:t> Complete </a:t>
            </a:r>
          </a:p>
          <a:p>
            <a:pPr marL="457200" lvl="3">
              <a:buFont typeface="Arial" panose="020B0604020202020204" pitchFamily="34" charset="0"/>
              <a:buChar char="•"/>
              <a:defRPr/>
            </a:pPr>
            <a:r>
              <a:rPr lang="en-US" sz="1400" dirty="0">
                <a:solidFill>
                  <a:srgbClr val="000000"/>
                </a:solidFill>
                <a:effectLst/>
                <a:latin typeface="Avenir Next LT Pro" panose="020B0504020202020204" pitchFamily="34" charset="0"/>
              </a:rPr>
              <a:t>A substantially complete or completely ready for use component portion of a capital project such as a new wing or floor. </a:t>
            </a:r>
          </a:p>
          <a:p>
            <a:pPr marL="457200" lvl="3">
              <a:defRPr/>
            </a:pPr>
            <a:endParaRPr lang="en-US" sz="800" dirty="0">
              <a:solidFill>
                <a:srgbClr val="000000"/>
              </a:solidFill>
              <a:latin typeface="Avenir Next LT Pro" panose="020B0504020202020204" pitchFamily="34" charset="0"/>
            </a:endParaRP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chemeClr val="bg1"/>
                </a:solidFill>
                <a:effectLst/>
                <a:latin typeface="Avenir Next LT Pro" panose="020B0504020202020204" pitchFamily="34" charset="0"/>
              </a:rPr>
              <a:t>Client agencies and DAS should receive a “</a:t>
            </a:r>
            <a:r>
              <a:rPr lang="en-US" sz="1400" b="1" dirty="0">
                <a:solidFill>
                  <a:schemeClr val="bg1"/>
                </a:solidFill>
                <a:effectLst/>
                <a:latin typeface="Avenir Next LT Pro" panose="020B0504020202020204" pitchFamily="34" charset="0"/>
              </a:rPr>
              <a:t>Temporary Certificate of Occupancy” </a:t>
            </a:r>
            <a:r>
              <a:rPr lang="en-US" sz="1400" dirty="0">
                <a:solidFill>
                  <a:schemeClr val="bg1"/>
                </a:solidFill>
                <a:effectLst/>
                <a:latin typeface="Avenir Next LT Pro" panose="020B0504020202020204" pitchFamily="34" charset="0"/>
              </a:rPr>
              <a:t>which is issued by the State Building Official and authorizes the use of portions of a partially constructed building.</a:t>
            </a:r>
          </a:p>
          <a:p>
            <a:pPr marL="457200" lvl="3">
              <a:defRPr/>
            </a:pPr>
            <a:endParaRPr lang="en-US" sz="800" dirty="0">
              <a:solidFill>
                <a:schemeClr val="bg1"/>
              </a:solidFill>
              <a:latin typeface="Avenir Next LT Pro" panose="020B0504020202020204" pitchFamily="34" charset="0"/>
            </a:endParaRPr>
          </a:p>
          <a:p>
            <a:pPr marL="457200" lvl="3">
              <a:buFont typeface="Arial" panose="020B0604020202020204" pitchFamily="34" charset="0"/>
              <a:buChar char="•"/>
              <a:defRPr/>
            </a:pPr>
            <a:r>
              <a:rPr lang="en-US" sz="1400" dirty="0">
                <a:solidFill>
                  <a:srgbClr val="000000"/>
                </a:solidFill>
                <a:latin typeface="Avenir Next LT Pro" panose="020B0504020202020204" pitchFamily="34" charset="0"/>
              </a:rPr>
              <a:t>Construction</a:t>
            </a:r>
            <a:r>
              <a:rPr lang="en-US" sz="1400" dirty="0">
                <a:solidFill>
                  <a:srgbClr val="000000"/>
                </a:solidFill>
                <a:effectLst/>
                <a:latin typeface="Avenir Next LT Pro" panose="020B0504020202020204" pitchFamily="34" charset="0"/>
              </a:rPr>
              <a:t> agency must delete the construction-in-progress costs associated with the completed section and add the estimated building cost included in the “</a:t>
            </a:r>
            <a:r>
              <a:rPr lang="en-US" sz="1400" b="1" dirty="0">
                <a:solidFill>
                  <a:srgbClr val="000000"/>
                </a:solidFill>
                <a:latin typeface="Avenir Next LT Pro" panose="020B0504020202020204" pitchFamily="34" charset="0"/>
              </a:rPr>
              <a:t>Certificate of Substantial Completion”</a:t>
            </a:r>
            <a:r>
              <a:rPr lang="en-US" sz="1400" dirty="0">
                <a:solidFill>
                  <a:srgbClr val="000000"/>
                </a:solidFill>
                <a:latin typeface="Avenir Next LT Pro" panose="020B0504020202020204" pitchFamily="34" charset="0"/>
              </a:rPr>
              <a:t> </a:t>
            </a:r>
            <a:r>
              <a:rPr lang="en-US" sz="1400" dirty="0">
                <a:solidFill>
                  <a:srgbClr val="000000"/>
                </a:solidFill>
                <a:effectLst/>
                <a:latin typeface="Avenir Next LT Pro" panose="020B0504020202020204" pitchFamily="34" charset="0"/>
              </a:rPr>
              <a:t>letter from DAS to the CO-59.</a:t>
            </a:r>
          </a:p>
          <a:p>
            <a:pPr marL="457200" lvl="3">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457200" lvl="3">
              <a:buFont typeface="Arial" panose="020B0604020202020204" pitchFamily="34" charset="0"/>
              <a:buChar char="•"/>
              <a:defRPr/>
            </a:pPr>
            <a:r>
              <a:rPr lang="en-US" sz="1400" dirty="0">
                <a:solidFill>
                  <a:srgbClr val="000000"/>
                </a:solidFill>
                <a:latin typeface="Avenir Next LT Pro" panose="020B0504020202020204" pitchFamily="34" charset="0"/>
              </a:rPr>
              <a:t>The client agency will take custody when ready for occupancy and report that same portion on their CO-59 as Buildings. </a:t>
            </a:r>
            <a:endParaRPr lang="en-US" sz="1400" dirty="0">
              <a:solidFill>
                <a:schemeClr val="bg1"/>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46E95DD2-ABF3-400F-A70E-1A236E5AF453}"/>
              </a:ext>
            </a:extLst>
          </p:cNvPr>
          <p:cNvPicPr>
            <a:picLocks noChangeAspect="1"/>
          </p:cNvPicPr>
          <p:nvPr/>
        </p:nvPicPr>
        <p:blipFill>
          <a:blip r:embed="rId3"/>
          <a:stretch>
            <a:fillRect/>
          </a:stretch>
        </p:blipFill>
        <p:spPr>
          <a:xfrm>
            <a:off x="8041590" y="3714990"/>
            <a:ext cx="3572374" cy="2133898"/>
          </a:xfrm>
          <a:prstGeom prst="rect">
            <a:avLst/>
          </a:prstGeom>
        </p:spPr>
      </p:pic>
    </p:spTree>
    <p:extLst>
      <p:ext uri="{BB962C8B-B14F-4D97-AF65-F5344CB8AC3E}">
        <p14:creationId xmlns:p14="http://schemas.microsoft.com/office/powerpoint/2010/main" val="308822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089115" y="221626"/>
            <a:ext cx="7959414" cy="746847"/>
          </a:xfrm>
        </p:spPr>
        <p:txBody>
          <a:bodyPr/>
          <a:lstStyle/>
          <a:p>
            <a:r>
              <a:rPr lang="en-US" sz="3200" u="sng" dirty="0">
                <a:solidFill>
                  <a:schemeClr val="tx2">
                    <a:lumMod val="75000"/>
                  </a:schemeClr>
                </a:solidFill>
              </a:rPr>
              <a:t>Chapter 2 - Acquisitions of Property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295219" y="968473"/>
            <a:ext cx="8534831" cy="3562096"/>
          </a:xfrm>
          <a:solidFill>
            <a:schemeClr val="accent2">
              <a:lumMod val="60000"/>
              <a:lumOff val="40000"/>
            </a:schemeClr>
          </a:solidFill>
        </p:spPr>
        <p:txBody>
          <a:bodyPr>
            <a:noAutofit/>
          </a:bodyPr>
          <a:lstStyle/>
          <a:p>
            <a:pPr marL="0" indent="0">
              <a:lnSpc>
                <a:spcPct val="120000"/>
              </a:lnSpc>
              <a:spcBef>
                <a:spcPts val="0"/>
              </a:spcBef>
              <a:buNone/>
              <a:defRPr/>
            </a:pPr>
            <a:r>
              <a:rPr lang="en-US" sz="1600" b="1" dirty="0">
                <a:effectLst/>
                <a:latin typeface="Avenir Next LT Pro" panose="020B0504020202020204" pitchFamily="34" charset="0"/>
                <a:ea typeface="Calibri" panose="020F0502020204030204" pitchFamily="34" charset="0"/>
                <a:cs typeface="Times New Roman" panose="02020603050405020304" pitchFamily="18" charset="0"/>
              </a:rPr>
              <a:t>3) </a:t>
            </a:r>
            <a:r>
              <a:rPr lang="en-US" sz="1600" b="1" dirty="0">
                <a:solidFill>
                  <a:schemeClr val="bg1"/>
                </a:solidFill>
                <a:effectLst/>
                <a:latin typeface="Avenir Next LT Pro" panose="020B0504020202020204" pitchFamily="34" charset="0"/>
              </a:rPr>
              <a:t>Completed </a:t>
            </a:r>
            <a:endParaRPr lang="en-US" sz="1600" dirty="0">
              <a:solidFill>
                <a:srgbClr val="000000"/>
              </a:solidFill>
              <a:effectLst/>
              <a:latin typeface="Avenir Next LT Pro" panose="020B0504020202020204" pitchFamily="34" charset="0"/>
            </a:endParaRPr>
          </a:p>
          <a:p>
            <a:pPr lvl="1">
              <a:lnSpc>
                <a:spcPct val="120000"/>
              </a:lnSpc>
              <a:spcBef>
                <a:spcPts val="0"/>
              </a:spcBef>
              <a:defRPr/>
            </a:pPr>
            <a:r>
              <a:rPr lang="en-US" sz="1400" dirty="0">
                <a:solidFill>
                  <a:srgbClr val="000000"/>
                </a:solidFill>
                <a:latin typeface="Avenir Next LT Pro" panose="020B0504020202020204" pitchFamily="34" charset="0"/>
              </a:rPr>
              <a:t>DAS</a:t>
            </a:r>
            <a:r>
              <a:rPr lang="en-US" sz="1400" dirty="0">
                <a:solidFill>
                  <a:srgbClr val="000000"/>
                </a:solidFill>
                <a:effectLst/>
                <a:latin typeface="Avenir Next LT Pro" panose="020B0504020202020204" pitchFamily="34" charset="0"/>
              </a:rPr>
              <a:t>, Division of Construction Services, prepares a </a:t>
            </a:r>
            <a:r>
              <a:rPr lang="en-US" sz="1400" b="1" dirty="0">
                <a:solidFill>
                  <a:srgbClr val="000000"/>
                </a:solidFill>
                <a:effectLst/>
                <a:latin typeface="Avenir Next LT Pro" panose="020B0504020202020204" pitchFamily="34" charset="0"/>
              </a:rPr>
              <a:t>"Certificate of Completion"</a:t>
            </a:r>
            <a:r>
              <a:rPr lang="en-US" sz="1400" dirty="0">
                <a:solidFill>
                  <a:srgbClr val="000000"/>
                </a:solidFill>
                <a:effectLst/>
                <a:latin typeface="Avenir Next LT Pro" panose="020B0504020202020204" pitchFamily="34" charset="0"/>
              </a:rPr>
              <a:t> </a:t>
            </a:r>
            <a:r>
              <a:rPr lang="en-US" sz="1400" dirty="0">
                <a:solidFill>
                  <a:srgbClr val="000000"/>
                </a:solidFill>
                <a:latin typeface="Avenir Next LT Pro" panose="020B0504020202020204" pitchFamily="34" charset="0"/>
              </a:rPr>
              <a:t>providing</a:t>
            </a:r>
            <a:r>
              <a:rPr lang="en-US" sz="1400" dirty="0">
                <a:solidFill>
                  <a:srgbClr val="000000"/>
                </a:solidFill>
                <a:effectLst/>
                <a:latin typeface="Avenir Next LT Pro" panose="020B0504020202020204" pitchFamily="34" charset="0"/>
              </a:rPr>
              <a:t> the final construction contract cost, pending potential closeout or contingency costs</a:t>
            </a:r>
            <a:r>
              <a:rPr lang="en-US" sz="1400" dirty="0">
                <a:solidFill>
                  <a:srgbClr val="000000"/>
                </a:solidFill>
                <a:latin typeface="Avenir Next LT Pro" panose="020B0504020202020204" pitchFamily="34" charset="0"/>
              </a:rPr>
              <a:t> as well as additional project costs.</a:t>
            </a:r>
          </a:p>
          <a:p>
            <a:pPr lvl="1">
              <a:lnSpc>
                <a:spcPct val="120000"/>
              </a:lnSpc>
              <a:spcBef>
                <a:spcPts val="0"/>
              </a:spcBef>
              <a:defRPr/>
            </a:pPr>
            <a:endParaRPr lang="en-US" sz="1400" dirty="0">
              <a:solidFill>
                <a:srgbClr val="000000"/>
              </a:solidFill>
              <a:latin typeface="Avenir Next LT Pro" panose="020B0504020202020204" pitchFamily="34" charset="0"/>
            </a:endParaRPr>
          </a:p>
          <a:p>
            <a:pPr lvl="1">
              <a:lnSpc>
                <a:spcPct val="120000"/>
              </a:lnSpc>
              <a:spcBef>
                <a:spcPts val="0"/>
              </a:spcBef>
              <a:defRPr/>
            </a:pPr>
            <a:r>
              <a:rPr lang="en-US" sz="1400" dirty="0">
                <a:solidFill>
                  <a:srgbClr val="000000"/>
                </a:solidFill>
                <a:latin typeface="Avenir Next LT Pro" panose="020B0504020202020204" pitchFamily="34" charset="0"/>
              </a:rPr>
              <a:t>DAS or the constructing agency is issued a </a:t>
            </a:r>
            <a:r>
              <a:rPr lang="en-US" sz="1400" b="1" dirty="0">
                <a:solidFill>
                  <a:srgbClr val="000000"/>
                </a:solidFill>
                <a:latin typeface="Avenir Next LT Pro" panose="020B0504020202020204" pitchFamily="34" charset="0"/>
              </a:rPr>
              <a:t>“Certificate of Occupancy”</a:t>
            </a:r>
            <a:r>
              <a:rPr lang="en-US" sz="1400" dirty="0">
                <a:solidFill>
                  <a:srgbClr val="000000"/>
                </a:solidFill>
                <a:latin typeface="Avenir Next LT Pro" panose="020B0504020202020204" pitchFamily="34" charset="0"/>
              </a:rPr>
              <a:t> from the building inspector.</a:t>
            </a:r>
          </a:p>
          <a:p>
            <a:pPr lvl="1">
              <a:lnSpc>
                <a:spcPct val="120000"/>
              </a:lnSpc>
              <a:spcBef>
                <a:spcPts val="0"/>
              </a:spcBef>
              <a:defRPr/>
            </a:pPr>
            <a:endParaRPr lang="en-US" sz="1400" dirty="0">
              <a:solidFill>
                <a:srgbClr val="000000"/>
              </a:solidFill>
              <a:latin typeface="Avenir Next LT Pro" panose="020B0504020202020204" pitchFamily="34" charset="0"/>
            </a:endParaRPr>
          </a:p>
          <a:p>
            <a:pPr lvl="1">
              <a:lnSpc>
                <a:spcPct val="120000"/>
              </a:lnSpc>
              <a:spcBef>
                <a:spcPts val="0"/>
              </a:spcBef>
              <a:defRPr/>
            </a:pPr>
            <a:r>
              <a:rPr lang="en-US" sz="1400" dirty="0">
                <a:solidFill>
                  <a:srgbClr val="000000"/>
                </a:solidFill>
                <a:effectLst/>
                <a:latin typeface="Avenir Next LT Pro" panose="020B0504020202020204" pitchFamily="34" charset="0"/>
              </a:rPr>
              <a:t>Project costs previously reported to the OSC should be adjusted, as part of the CO-59 reporting process, to reflect the final costs. A </a:t>
            </a:r>
            <a:r>
              <a:rPr lang="en-US" sz="1400" b="1" dirty="0">
                <a:solidFill>
                  <a:srgbClr val="000000"/>
                </a:solidFill>
                <a:effectLst/>
                <a:latin typeface="Avenir Next LT Pro" panose="020B0504020202020204" pitchFamily="34" charset="0"/>
              </a:rPr>
              <a:t>“Project Cost Memorandum</a:t>
            </a:r>
            <a:r>
              <a:rPr lang="en-US" sz="1400" dirty="0">
                <a:solidFill>
                  <a:srgbClr val="000000"/>
                </a:solidFill>
                <a:effectLst/>
                <a:latin typeface="Avenir Next LT Pro" panose="020B0504020202020204" pitchFamily="34" charset="0"/>
              </a:rPr>
              <a:t>" should be attached to the </a:t>
            </a:r>
            <a:r>
              <a:rPr lang="en-US" sz="1400" b="1" dirty="0">
                <a:solidFill>
                  <a:srgbClr val="000000"/>
                </a:solidFill>
                <a:effectLst/>
                <a:latin typeface="Avenir Next LT Pro" panose="020B0504020202020204" pitchFamily="34" charset="0"/>
              </a:rPr>
              <a:t>"Certificate of Completion" </a:t>
            </a:r>
            <a:r>
              <a:rPr lang="en-US" sz="1400" dirty="0">
                <a:solidFill>
                  <a:srgbClr val="000000"/>
                </a:solidFill>
                <a:effectLst/>
                <a:latin typeface="Avenir Next LT Pro" panose="020B0504020202020204" pitchFamily="34" charset="0"/>
              </a:rPr>
              <a:t>to inform the receiving agency of the actual cost of the building</a:t>
            </a:r>
            <a:r>
              <a:rPr lang="en-US" sz="1400" dirty="0">
                <a:solidFill>
                  <a:srgbClr val="000000"/>
                </a:solidFill>
                <a:latin typeface="Avenir Next LT Pro" panose="020B0504020202020204" pitchFamily="34" charset="0"/>
              </a:rPr>
              <a:t> which should be reported on the CO-59 going forward. </a:t>
            </a:r>
            <a:endParaRPr lang="en-US" sz="1400" dirty="0">
              <a:solidFill>
                <a:srgbClr val="000000"/>
              </a:solidFill>
              <a:effectLst/>
              <a:latin typeface="Avenir Next LT Pro" panose="020B0504020202020204" pitchFamily="34" charset="0"/>
            </a:endParaRPr>
          </a:p>
          <a:p>
            <a:pPr marL="400050" lvl="2" indent="0">
              <a:lnSpc>
                <a:spcPct val="120000"/>
              </a:lnSpc>
              <a:spcBef>
                <a:spcPts val="0"/>
              </a:spcBef>
              <a:buNone/>
              <a:defRPr/>
            </a:pPr>
            <a:endParaRPr lang="en-US" sz="1400" dirty="0">
              <a:solidFill>
                <a:srgbClr val="000000"/>
              </a:solidFill>
              <a:effectLst/>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effectLst/>
              <a:latin typeface="Avenir Next LT Pro" panose="020B0504020202020204" pitchFamily="34" charset="0"/>
            </a:endParaRPr>
          </a:p>
          <a:p>
            <a:pPr marL="685800" lvl="2" indent="-285750">
              <a:lnSpc>
                <a:spcPct val="120000"/>
              </a:lnSpc>
              <a:spcBef>
                <a:spcPts val="0"/>
              </a:spcBef>
              <a:defRPr/>
            </a:pPr>
            <a:endParaRPr lang="en-US" sz="1300" dirty="0">
              <a:solidFill>
                <a:srgbClr val="000000"/>
              </a:solidFill>
              <a:effectLst/>
              <a:latin typeface="Avenir Next LT Pro" panose="020B050402020202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Isosceles Triangle 7">
            <a:extLst>
              <a:ext uri="{FF2B5EF4-FFF2-40B4-BE49-F238E27FC236}">
                <a16:creationId xmlns:a16="http://schemas.microsoft.com/office/drawing/2014/main" id="{43AB4ED5-3AA2-4F82-B485-DCC09E27DCB1}"/>
              </a:ext>
            </a:extLst>
          </p:cNvPr>
          <p:cNvSpPr/>
          <p:nvPr/>
        </p:nvSpPr>
        <p:spPr>
          <a:xfrm rot="13564362">
            <a:off x="1056145" y="2990409"/>
            <a:ext cx="1598554" cy="1138901"/>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CE7A0E7-E704-4BB5-904B-394DA37B668F}"/>
              </a:ext>
            </a:extLst>
          </p:cNvPr>
          <p:cNvSpPr/>
          <p:nvPr/>
        </p:nvSpPr>
        <p:spPr>
          <a:xfrm rot="10800000" flipV="1">
            <a:off x="3295219" y="4530569"/>
            <a:ext cx="8534831" cy="1941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defRPr/>
            </a:pPr>
            <a:r>
              <a:rPr lang="en-US" sz="1600" b="1" dirty="0">
                <a:solidFill>
                  <a:schemeClr val="bg1"/>
                </a:solidFill>
                <a:effectLst/>
                <a:latin typeface="Avenir Next LT Pro" panose="020B0504020202020204" pitchFamily="34" charset="0"/>
              </a:rPr>
              <a:t>4) Final Closeout/Reconciliation</a:t>
            </a:r>
          </a:p>
          <a:p>
            <a:pPr marL="0" indent="0">
              <a:lnSpc>
                <a:spcPct val="120000"/>
              </a:lnSpc>
              <a:spcBef>
                <a:spcPts val="0"/>
              </a:spcBef>
              <a:buNone/>
              <a:defRPr/>
            </a:pPr>
            <a:endParaRPr lang="en-US" sz="1300" b="1" u="sng" dirty="0">
              <a:solidFill>
                <a:schemeClr val="bg1"/>
              </a:solidFill>
              <a:latin typeface="Avenir Next LT Pro" panose="020B0504020202020204" pitchFamily="34" charset="0"/>
            </a:endParaRPr>
          </a:p>
          <a:p>
            <a:pPr marL="685800" indent="-285750">
              <a:lnSpc>
                <a:spcPct val="120000"/>
              </a:lnSpc>
              <a:spcBef>
                <a:spcPts val="0"/>
              </a:spcBef>
              <a:buFont typeface="Arial" panose="020B0604020202020204" pitchFamily="34" charset="0"/>
              <a:buChar char="•"/>
              <a:defRPr/>
            </a:pPr>
            <a:r>
              <a:rPr lang="en-US" sz="1400" dirty="0">
                <a:solidFill>
                  <a:schemeClr val="bg1"/>
                </a:solidFill>
                <a:latin typeface="Avenir Next LT Pro" panose="020B0504020202020204" pitchFamily="34" charset="0"/>
              </a:rPr>
              <a:t>A</a:t>
            </a:r>
            <a:r>
              <a:rPr lang="en-US" sz="1400" dirty="0">
                <a:solidFill>
                  <a:schemeClr val="bg1"/>
                </a:solidFill>
                <a:effectLst/>
                <a:latin typeface="Avenir Next LT Pro" panose="020B0504020202020204" pitchFamily="34" charset="0"/>
              </a:rPr>
              <a:t>ll project contingencies are resolved, and costs have been finalized. A reconciliation of all invoices and receipts should produce the total cost of the building.</a:t>
            </a:r>
          </a:p>
          <a:p>
            <a:pPr marL="685800" indent="-285750">
              <a:lnSpc>
                <a:spcPct val="120000"/>
              </a:lnSpc>
              <a:spcBef>
                <a:spcPts val="0"/>
              </a:spcBef>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685800" indent="-285750">
              <a:lnSpc>
                <a:spcPct val="120000"/>
              </a:lnSpc>
              <a:spcBef>
                <a:spcPts val="0"/>
              </a:spcBef>
              <a:buFont typeface="Arial" panose="020B0604020202020204" pitchFamily="34" charset="0"/>
              <a:buChar char="•"/>
              <a:defRPr/>
            </a:pPr>
            <a:r>
              <a:rPr lang="en-US" sz="1400" dirty="0">
                <a:solidFill>
                  <a:schemeClr val="bg1"/>
                </a:solidFill>
                <a:effectLst/>
                <a:latin typeface="Avenir Next LT Pro" panose="020B0504020202020204" pitchFamily="34" charset="0"/>
              </a:rPr>
              <a:t>If there is a difference between the project cost memorandum and the resolved final cost, the difference should be communicated to the client agency and OSC. </a:t>
            </a:r>
            <a:endParaRPr lang="en-US" sz="1400" dirty="0">
              <a:solidFill>
                <a:schemeClr val="bg1"/>
              </a:solidFill>
              <a:latin typeface="Avenir Next LT Pro" panose="020B0504020202020204" pitchFamily="34" charset="0"/>
            </a:endParaRPr>
          </a:p>
        </p:txBody>
      </p:sp>
      <p:pic>
        <p:nvPicPr>
          <p:cNvPr id="5" name="Picture 4">
            <a:extLst>
              <a:ext uri="{FF2B5EF4-FFF2-40B4-BE49-F238E27FC236}">
                <a16:creationId xmlns:a16="http://schemas.microsoft.com/office/drawing/2014/main" id="{D07C0BCD-2DE2-4D6A-AC84-5D2C266E76EE}"/>
              </a:ext>
            </a:extLst>
          </p:cNvPr>
          <p:cNvPicPr>
            <a:picLocks noChangeAspect="1"/>
          </p:cNvPicPr>
          <p:nvPr/>
        </p:nvPicPr>
        <p:blipFill>
          <a:blip r:embed="rId3"/>
          <a:stretch>
            <a:fillRect/>
          </a:stretch>
        </p:blipFill>
        <p:spPr>
          <a:xfrm>
            <a:off x="287676" y="79430"/>
            <a:ext cx="2671550" cy="2386368"/>
          </a:xfrm>
          <a:prstGeom prst="rect">
            <a:avLst/>
          </a:prstGeom>
        </p:spPr>
      </p:pic>
    </p:spTree>
    <p:extLst>
      <p:ext uri="{BB962C8B-B14F-4D97-AF65-F5344CB8AC3E}">
        <p14:creationId xmlns:p14="http://schemas.microsoft.com/office/powerpoint/2010/main" val="3739052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23935" y="106328"/>
            <a:ext cx="5156139" cy="893132"/>
          </a:xfrm>
        </p:spPr>
        <p:txBody>
          <a:bodyPr/>
          <a:lstStyle/>
          <a:p>
            <a:pPr algn="ctr"/>
            <a:r>
              <a:rPr lang="en-US" sz="3200" dirty="0">
                <a:solidFill>
                  <a:schemeClr val="tx2">
                    <a:lumMod val="75000"/>
                  </a:schemeClr>
                </a:solidFill>
              </a:rPr>
              <a:t>Chapter 2 – </a:t>
            </a:r>
            <a:br>
              <a:rPr lang="en-US" sz="3200" dirty="0">
                <a:solidFill>
                  <a:schemeClr val="tx2">
                    <a:lumMod val="75000"/>
                  </a:schemeClr>
                </a:solidFill>
              </a:rPr>
            </a:br>
            <a:r>
              <a:rPr lang="en-US" sz="3200" dirty="0">
                <a:solidFill>
                  <a:schemeClr val="tx2">
                    <a:lumMod val="75000"/>
                  </a:schemeClr>
                </a:solidFill>
              </a:rPr>
              <a:t>Acquisitions of Property</a:t>
            </a:r>
          </a:p>
        </p:txBody>
      </p:sp>
      <p:sp>
        <p:nvSpPr>
          <p:cNvPr id="4" name="Rectangle 3">
            <a:extLst>
              <a:ext uri="{FF2B5EF4-FFF2-40B4-BE49-F238E27FC236}">
                <a16:creationId xmlns:a16="http://schemas.microsoft.com/office/drawing/2014/main" id="{B79ADCEC-D7EB-4BEF-8E70-87AA7B79F4F4}"/>
              </a:ext>
            </a:extLst>
          </p:cNvPr>
          <p:cNvSpPr/>
          <p:nvPr/>
        </p:nvSpPr>
        <p:spPr>
          <a:xfrm>
            <a:off x="5486401" y="2296197"/>
            <a:ext cx="6556744" cy="44554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Renovations: </a:t>
            </a:r>
          </a:p>
          <a:p>
            <a:pPr marL="171450" indent="-171450">
              <a:buFont typeface="Arial" panose="020B0604020202020204" pitchFamily="34" charset="0"/>
              <a:buChar char="•"/>
            </a:pPr>
            <a:r>
              <a:rPr lang="en-US" sz="1400" dirty="0">
                <a:solidFill>
                  <a:schemeClr val="bg1"/>
                </a:solidFill>
                <a:latin typeface="Avenir Next LT Pro" panose="020B0504020202020204" pitchFamily="34" charset="0"/>
              </a:rPr>
              <a:t>Any replacement to an asset that has not reached the end of its useful life and been fully depreciated will have remaining depreciation expensed. </a:t>
            </a:r>
          </a:p>
          <a:p>
            <a:endParaRPr lang="en-US" sz="1400" dirty="0">
              <a:solidFill>
                <a:schemeClr val="bg1"/>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-$100,000 - O</a:t>
            </a:r>
            <a:r>
              <a:rPr lang="en-US" sz="1300" dirty="0">
                <a:solidFill>
                  <a:srgbClr val="000000"/>
                </a:solidFill>
                <a:effectLst/>
                <a:latin typeface="Avenir Next LT Pro" panose="020B0504020202020204" pitchFamily="34" charset="0"/>
              </a:rPr>
              <a:t>riginal roof cost, 50% of useful life not depreciated, asset is </a:t>
            </a:r>
            <a:r>
              <a:rPr lang="en-US" sz="1400" dirty="0">
                <a:solidFill>
                  <a:srgbClr val="000000"/>
                </a:solidFill>
                <a:effectLst/>
                <a:latin typeface="Avenir Next LT Pro" panose="020B0504020202020204" pitchFamily="34" charset="0"/>
              </a:rPr>
              <a:t>retired, 	     </a:t>
            </a:r>
            <a:r>
              <a:rPr lang="en-US" sz="1300" b="1" dirty="0">
                <a:solidFill>
                  <a:srgbClr val="000000"/>
                </a:solidFill>
                <a:effectLst/>
                <a:latin typeface="Avenir Next LT Pro" panose="020B0504020202020204" pitchFamily="34" charset="0"/>
              </a:rPr>
              <a:t>remaining depreciation ($50,0000) is realized/expensed</a:t>
            </a:r>
            <a:r>
              <a:rPr lang="en-US" sz="1300" b="1" dirty="0">
                <a:solidFill>
                  <a:srgbClr val="000000"/>
                </a:solidFill>
                <a:latin typeface="Avenir Next LT Pro" panose="020B0504020202020204" pitchFamily="34" charset="0"/>
              </a:rPr>
              <a:t>.</a:t>
            </a:r>
            <a:endParaRPr lang="en-US" sz="1300" dirty="0">
              <a:solidFill>
                <a:srgbClr val="000000"/>
              </a:solidFill>
              <a:effectLst/>
              <a:latin typeface="Avenir Next LT Pro" panose="020B0504020202020204" pitchFamily="34" charset="0"/>
            </a:endParaRPr>
          </a:p>
          <a:p>
            <a:r>
              <a:rPr lang="en-US" sz="1400" dirty="0">
                <a:solidFill>
                  <a:srgbClr val="000000"/>
                </a:solidFill>
                <a:effectLst/>
                <a:latin typeface="Avenir Next LT Pro" panose="020B0504020202020204" pitchFamily="34" charset="0"/>
              </a:rPr>
              <a:t>    </a:t>
            </a:r>
            <a:r>
              <a:rPr lang="en-US" sz="1400" u="sng" dirty="0">
                <a:solidFill>
                  <a:srgbClr val="000000"/>
                </a:solidFill>
                <a:effectLst/>
                <a:latin typeface="Avenir Next LT Pro" panose="020B0504020202020204" pitchFamily="34" charset="0"/>
              </a:rPr>
              <a:t>$100,000</a:t>
            </a:r>
            <a:r>
              <a:rPr lang="en-US" sz="1400" dirty="0">
                <a:solidFill>
                  <a:srgbClr val="000000"/>
                </a:solidFill>
                <a:effectLst/>
                <a:latin typeface="Avenir Next LT Pro" panose="020B0504020202020204" pitchFamily="34" charset="0"/>
              </a:rPr>
              <a:t> - New roof with useful life of full 40 years (this cost is capitalized)</a:t>
            </a:r>
          </a:p>
          <a:p>
            <a:r>
              <a:rPr lang="en-US" sz="1400" dirty="0">
                <a:solidFill>
                  <a:srgbClr val="000000"/>
                </a:solidFill>
                <a:effectLst/>
                <a:latin typeface="Avenir Next LT Pro" panose="020B0504020202020204" pitchFamily="34" charset="0"/>
              </a:rPr>
              <a:t>    $      0        - Change to building value.</a:t>
            </a:r>
          </a:p>
          <a:p>
            <a:endParaRPr lang="en-US" sz="1400" dirty="0">
              <a:solidFill>
                <a:srgbClr val="000000"/>
              </a:solidFill>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If a building has a subcomponent of a roof, and the roof has reached the end of its useful life, the replacement cost of the roof will be capitalized as a component with the old roof component being retired.  The total building value will show the cost of the new roof, but the cost of the old roof will be removed, leading to a net 0 change in the building valuation.</a:t>
            </a:r>
          </a:p>
          <a:p>
            <a:endParaRPr lang="en-US" sz="1400" dirty="0">
              <a:solidFill>
                <a:srgbClr val="000000"/>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$100,000   - Cost of new roof (this cost is capitalized)</a:t>
            </a:r>
          </a:p>
          <a:p>
            <a:r>
              <a:rPr lang="en-US" sz="1400" u="sng" dirty="0">
                <a:solidFill>
                  <a:srgbClr val="000000"/>
                </a:solidFill>
                <a:effectLst/>
                <a:latin typeface="Avenir Next LT Pro" panose="020B0504020202020204" pitchFamily="34" charset="0"/>
              </a:rPr>
              <a:t>  -$100,000</a:t>
            </a:r>
            <a:r>
              <a:rPr lang="en-US" sz="1400" dirty="0">
                <a:solidFill>
                  <a:srgbClr val="000000"/>
                </a:solidFill>
                <a:effectLst/>
                <a:latin typeface="Avenir Next LT Pro" panose="020B0504020202020204" pitchFamily="34" charset="0"/>
              </a:rPr>
              <a:t>   - Cost of original depreciated roof (this asset is retired)</a:t>
            </a:r>
          </a:p>
          <a:p>
            <a:r>
              <a:rPr lang="en-US" sz="1400" dirty="0">
                <a:solidFill>
                  <a:srgbClr val="000000"/>
                </a:solidFill>
                <a:effectLst/>
                <a:latin typeface="Avenir Next LT Pro" panose="020B0504020202020204" pitchFamily="34" charset="0"/>
              </a:rPr>
              <a:t>    $       0        - Change to building value </a:t>
            </a:r>
          </a:p>
          <a:p>
            <a:endParaRPr lang="en-US" sz="1200" dirty="0">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3270D409-967F-4B98-8700-A32389FAC04A}"/>
              </a:ext>
            </a:extLst>
          </p:cNvPr>
          <p:cNvCxnSpPr>
            <a:cxnSpLocks/>
          </p:cNvCxnSpPr>
          <p:nvPr/>
        </p:nvCxnSpPr>
        <p:spPr>
          <a:xfrm>
            <a:off x="223935" y="1126617"/>
            <a:ext cx="515613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F6FE0E8-C17B-4F1A-BEC7-DE6EA5F5D6E5}"/>
              </a:ext>
            </a:extLst>
          </p:cNvPr>
          <p:cNvSpPr/>
          <p:nvPr/>
        </p:nvSpPr>
        <p:spPr>
          <a:xfrm>
            <a:off x="223935" y="1240531"/>
            <a:ext cx="5156139" cy="24414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Repair and Maintenance: </a:t>
            </a: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Repairs made to assets that have a useful life remaining will be expensed if it does not add lifespan or additional functionality. </a:t>
            </a:r>
          </a:p>
          <a:p>
            <a:endParaRPr lang="en-US" sz="14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Example: A $25,000 repair to an existing roof using patching that does not “significantly” extend the life of the roof should be expensed. </a:t>
            </a:r>
          </a:p>
        </p:txBody>
      </p:sp>
      <p:sp>
        <p:nvSpPr>
          <p:cNvPr id="8" name="Rectangle 7">
            <a:extLst>
              <a:ext uri="{FF2B5EF4-FFF2-40B4-BE49-F238E27FC236}">
                <a16:creationId xmlns:a16="http://schemas.microsoft.com/office/drawing/2014/main" id="{301987B5-1DA8-4212-9B09-2F1198E3F059}"/>
              </a:ext>
            </a:extLst>
          </p:cNvPr>
          <p:cNvSpPr/>
          <p:nvPr/>
        </p:nvSpPr>
        <p:spPr>
          <a:xfrm>
            <a:off x="223935" y="3795920"/>
            <a:ext cx="5156139" cy="295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bg1"/>
                </a:solidFill>
                <a:latin typeface="Avenir Next LT Pro" panose="020B0504020202020204" pitchFamily="34" charset="0"/>
              </a:rPr>
              <a:t>Improvement:</a:t>
            </a:r>
            <a:r>
              <a:rPr lang="en-US" sz="1600" dirty="0">
                <a:solidFill>
                  <a:schemeClr val="bg1"/>
                </a:solidFill>
                <a:latin typeface="Avenir Next LT Pro" panose="020B0504020202020204" pitchFamily="34" charset="0"/>
              </a:rPr>
              <a:t> </a:t>
            </a: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If a component is added that increases the functionality or extends the life of an asset, then the cost will be added to the assets. </a:t>
            </a:r>
          </a:p>
          <a:p>
            <a:pPr marL="285750" indent="-285750">
              <a:buFont typeface="Arial" panose="020B0604020202020204" pitchFamily="34" charset="0"/>
              <a:buChar char="•"/>
            </a:pPr>
            <a:endParaRPr lang="en-US" sz="1400"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Example: State installs a new roof with solar collection panels costing $750,000.</a:t>
            </a:r>
            <a:r>
              <a:rPr lang="en-US" sz="1400" dirty="0">
                <a:solidFill>
                  <a:srgbClr val="000000"/>
                </a:solidFill>
                <a:effectLst/>
                <a:latin typeface="Avenir Next LT Pro" panose="020B0504020202020204" pitchFamily="34" charset="0"/>
              </a:rPr>
              <a:t> </a:t>
            </a:r>
          </a:p>
          <a:p>
            <a:endParaRPr lang="en-US" sz="1400" dirty="0">
              <a:solidFill>
                <a:srgbClr val="000000"/>
              </a:solidFill>
              <a:latin typeface="Avenir Next LT Pro" panose="020B0504020202020204" pitchFamily="34" charset="0"/>
            </a:endParaRPr>
          </a:p>
          <a:p>
            <a:r>
              <a:rPr lang="en-US" sz="1400" dirty="0">
                <a:solidFill>
                  <a:srgbClr val="000000"/>
                </a:solidFill>
                <a:effectLst/>
                <a:latin typeface="Avenir Next LT Pro" panose="020B0504020202020204" pitchFamily="34" charset="0"/>
              </a:rPr>
              <a:t>      $750,000 for solar roof (new capitalization)</a:t>
            </a:r>
          </a:p>
          <a:p>
            <a:r>
              <a:rPr lang="en-US" sz="1400" dirty="0">
                <a:solidFill>
                  <a:srgbClr val="000000"/>
                </a:solidFill>
                <a:effectLst/>
                <a:latin typeface="Avenir Next LT Pro" panose="020B0504020202020204" pitchFamily="34" charset="0"/>
              </a:rPr>
              <a:t>    </a:t>
            </a:r>
            <a:r>
              <a:rPr lang="en-US" sz="1400" u="sng" dirty="0">
                <a:solidFill>
                  <a:srgbClr val="000000"/>
                </a:solidFill>
                <a:effectLst/>
                <a:latin typeface="Avenir Next LT Pro" panose="020B0504020202020204" pitchFamily="34" charset="0"/>
              </a:rPr>
              <a:t> -$100,000</a:t>
            </a:r>
            <a:r>
              <a:rPr lang="en-US" sz="1400" dirty="0">
                <a:solidFill>
                  <a:srgbClr val="000000"/>
                </a:solidFill>
                <a:effectLst/>
                <a:latin typeface="Avenir Next LT Pro" panose="020B0504020202020204" pitchFamily="34" charset="0"/>
              </a:rPr>
              <a:t> for removal of old roof (retired asset)</a:t>
            </a:r>
          </a:p>
          <a:p>
            <a:r>
              <a:rPr lang="en-US" sz="1400" dirty="0">
                <a:solidFill>
                  <a:srgbClr val="000000"/>
                </a:solidFill>
                <a:effectLst/>
                <a:latin typeface="Avenir Next LT Pro" panose="020B0504020202020204" pitchFamily="34" charset="0"/>
              </a:rPr>
              <a:t>      $650,000 add to the value of the building</a:t>
            </a:r>
          </a:p>
        </p:txBody>
      </p:sp>
      <p:sp>
        <p:nvSpPr>
          <p:cNvPr id="9" name="Rectangle: Rounded Corners 8">
            <a:extLst>
              <a:ext uri="{FF2B5EF4-FFF2-40B4-BE49-F238E27FC236}">
                <a16:creationId xmlns:a16="http://schemas.microsoft.com/office/drawing/2014/main" id="{07D75E32-1A44-425E-9D3F-F7A22D812CEB}"/>
              </a:ext>
            </a:extLst>
          </p:cNvPr>
          <p:cNvSpPr/>
          <p:nvPr/>
        </p:nvSpPr>
        <p:spPr>
          <a:xfrm>
            <a:off x="6096000" y="648586"/>
            <a:ext cx="3923415" cy="13822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00000"/>
                </a:solidFill>
                <a:effectLst/>
                <a:latin typeface="Avenir Next LT Pro" panose="020B0504020202020204" pitchFamily="34" charset="0"/>
              </a:rPr>
              <a:t>Note: </a:t>
            </a:r>
            <a:r>
              <a:rPr lang="en-US" sz="1600" i="1" dirty="0">
                <a:solidFill>
                  <a:srgbClr val="000000"/>
                </a:solidFill>
                <a:effectLst/>
                <a:latin typeface="Avenir Next LT Pro" panose="020B0504020202020204" pitchFamily="34" charset="0"/>
              </a:rPr>
              <a:t>For capital projects that do not require a </a:t>
            </a:r>
            <a:r>
              <a:rPr lang="en-US" sz="1600" b="1" i="1" dirty="0">
                <a:solidFill>
                  <a:srgbClr val="000000"/>
                </a:solidFill>
                <a:effectLst/>
                <a:latin typeface="Avenir Next LT Pro" panose="020B0504020202020204" pitchFamily="34" charset="0"/>
              </a:rPr>
              <a:t>“Certificate of Completion”, </a:t>
            </a:r>
            <a:r>
              <a:rPr lang="en-US" sz="1600" i="1" dirty="0">
                <a:solidFill>
                  <a:srgbClr val="000000"/>
                </a:solidFill>
                <a:effectLst/>
                <a:latin typeface="Avenir Next LT Pro" panose="020B0504020202020204" pitchFamily="34" charset="0"/>
              </a:rPr>
              <a:t>record the asset when final payment has been made</a:t>
            </a:r>
            <a:r>
              <a:rPr lang="en-US" sz="1800" i="1" dirty="0">
                <a:solidFill>
                  <a:srgbClr val="000000"/>
                </a:solidFill>
                <a:effectLst/>
                <a:latin typeface="Avenir Next LT Pro" panose="020B0504020202020204" pitchFamily="34" charset="0"/>
              </a:rPr>
              <a:t>. </a:t>
            </a:r>
          </a:p>
        </p:txBody>
      </p:sp>
    </p:spTree>
    <p:extLst>
      <p:ext uri="{BB962C8B-B14F-4D97-AF65-F5344CB8AC3E}">
        <p14:creationId xmlns:p14="http://schemas.microsoft.com/office/powerpoint/2010/main" val="420137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91165" y="589923"/>
            <a:ext cx="7687435" cy="614994"/>
          </a:xfrm>
        </p:spPr>
        <p:txBody>
          <a:bodyPr/>
          <a:lstStyle/>
          <a:p>
            <a:r>
              <a:rPr lang="en-US" sz="3200" dirty="0">
                <a:solidFill>
                  <a:schemeClr val="tx2">
                    <a:lumMod val="75000"/>
                  </a:schemeClr>
                </a:solidFill>
              </a:rPr>
              <a:t>Chapter 2 – Acquisitions of Property</a:t>
            </a:r>
          </a:p>
        </p:txBody>
      </p:sp>
      <p:sp>
        <p:nvSpPr>
          <p:cNvPr id="4" name="TextBox 3">
            <a:extLst>
              <a:ext uri="{FF2B5EF4-FFF2-40B4-BE49-F238E27FC236}">
                <a16:creationId xmlns:a16="http://schemas.microsoft.com/office/drawing/2014/main" id="{A275768E-E0ED-45DA-9FE5-6D37F02F98EB}"/>
              </a:ext>
            </a:extLst>
          </p:cNvPr>
          <p:cNvSpPr txBox="1"/>
          <p:nvPr/>
        </p:nvSpPr>
        <p:spPr>
          <a:xfrm>
            <a:off x="91164" y="1818480"/>
            <a:ext cx="8042819" cy="4739759"/>
          </a:xfrm>
          <a:prstGeom prst="rect">
            <a:avLst/>
          </a:prstGeom>
          <a:noFill/>
        </p:spPr>
        <p:txBody>
          <a:bodyPr wrap="square">
            <a:spAutoFit/>
          </a:bodyPr>
          <a:lstStyle/>
          <a:p>
            <a:pPr>
              <a:defRPr/>
            </a:pPr>
            <a:r>
              <a:rPr kumimoji="0" lang="en-US" sz="1600" b="1" i="0" u="sng" strike="noStrike" kern="1200" cap="none" spc="0" normalizeH="0" baseline="0" noProof="0" dirty="0">
                <a:ln>
                  <a:noFill/>
                </a:ln>
                <a:solidFill>
                  <a:srgbClr val="000000"/>
                </a:solidFill>
                <a:effectLst/>
                <a:uLnTx/>
                <a:uFillTx/>
                <a:latin typeface="Avenir Next LT Pro"/>
                <a:ea typeface="+mn-ea"/>
                <a:cs typeface="+mn-cs"/>
              </a:rPr>
              <a:t>Miscellaneous Acquisitions:</a:t>
            </a:r>
          </a:p>
          <a:p>
            <a:pPr>
              <a:defRPr/>
            </a:pPr>
            <a:endParaRPr kumimoji="0" lang="en-US" sz="1600" b="1" i="0" u="sng" strike="noStrike" kern="1200" cap="none" spc="0" normalizeH="0" baseline="0" noProof="0" dirty="0">
              <a:ln>
                <a:noFill/>
              </a:ln>
              <a:solidFill>
                <a:srgbClr val="000000"/>
              </a:solidFill>
              <a:effectLst/>
              <a:uLnTx/>
              <a:uFillTx/>
              <a:latin typeface="Avenir Next LT Pro"/>
              <a:ea typeface="+mn-ea"/>
              <a:cs typeface="+mn-cs"/>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Foreclosure</a:t>
            </a:r>
            <a:r>
              <a:rPr lang="en-US" sz="1200" dirty="0">
                <a:solidFill>
                  <a:schemeClr val="bg1"/>
                </a:solidFill>
                <a:latin typeface="Avenir Next LT Pro" panose="020B0504020202020204" pitchFamily="34" charset="0"/>
              </a:rPr>
              <a:t> –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Property acquired in this manner should be recorded at appraised value at time of acquisition. </a:t>
            </a:r>
          </a:p>
          <a:p>
            <a:pPr lvl="1">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Eminent Domain </a:t>
            </a:r>
            <a:r>
              <a:rPr lang="en-US" sz="1200"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The right of the State to appropriate private property for public use.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Should be recorded as acquired through purchase.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Cost includes amount paid to owner and other ancillary charges. </a:t>
            </a:r>
          </a:p>
          <a:p>
            <a:pPr marL="171450"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Acquisition Methods of Intangible Assets </a:t>
            </a:r>
            <a:r>
              <a:rPr lang="en-US" sz="1200" dirty="0">
                <a:solidFill>
                  <a:schemeClr val="bg1"/>
                </a:solidFill>
                <a:latin typeface="Avenir Next LT Pro" panose="020B0504020202020204" pitchFamily="34" charset="0"/>
              </a:rPr>
              <a:t>–</a:t>
            </a:r>
            <a:r>
              <a:rPr lang="en-US" sz="1200" b="1" i="1"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Acquisition cost of an intangible asset is based on actual cost or fair value and the capitalized amount is recorded.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All ancillary costs of the intangible asset are to be included in the total costs.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Donated intangible assets are recorded at fair value at the time of the acquisition plus ancillary charges required acquiring the asset.</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If acquisition costs are not readily available historical cost estimation methods can be used. </a:t>
            </a:r>
          </a:p>
          <a:p>
            <a:pPr marL="628650"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171450" indent="-171450">
              <a:buFont typeface="Arial" panose="020B0604020202020204" pitchFamily="34" charset="0"/>
              <a:buChar char="•"/>
              <a:defRPr/>
            </a:pPr>
            <a:r>
              <a:rPr lang="en-US" sz="1200" b="1" i="1" dirty="0">
                <a:solidFill>
                  <a:schemeClr val="bg1"/>
                </a:solidFill>
                <a:latin typeface="Avenir Next LT Pro" panose="020B0504020202020204" pitchFamily="34" charset="0"/>
              </a:rPr>
              <a:t>Easements </a:t>
            </a:r>
            <a:r>
              <a:rPr lang="en-US" sz="1200" dirty="0">
                <a:solidFill>
                  <a:schemeClr val="bg1"/>
                </a:solidFill>
                <a:latin typeface="Avenir Next LT Pro" panose="020B0504020202020204" pitchFamily="34" charset="0"/>
              </a:rPr>
              <a:t>– </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T</a:t>
            </a:r>
            <a:r>
              <a:rPr lang="en-US" sz="1200" b="0" i="0" dirty="0">
                <a:solidFill>
                  <a:schemeClr val="bg1"/>
                </a:solidFill>
                <a:effectLst/>
                <a:latin typeface="Avenir Next LT Pro" panose="020B0504020202020204" pitchFamily="34" charset="0"/>
              </a:rPr>
              <a:t>he right of one party to use the property of another party.</a:t>
            </a:r>
          </a:p>
          <a:p>
            <a:pPr marL="628650" lvl="1" indent="-171450">
              <a:buFont typeface="Arial" panose="020B0604020202020204" pitchFamily="34" charset="0"/>
              <a:buChar char="•"/>
              <a:defRPr/>
            </a:pPr>
            <a:r>
              <a:rPr lang="en-US" sz="1200" dirty="0">
                <a:solidFill>
                  <a:schemeClr val="bg1"/>
                </a:solidFill>
                <a:latin typeface="Avenir Next LT Pro" panose="020B0504020202020204" pitchFamily="34" charset="0"/>
              </a:rPr>
              <a:t>Intangible asset that has a useful life equal to the contractual agreement.</a:t>
            </a:r>
            <a:r>
              <a:rPr lang="en-US" sz="1200" dirty="0">
                <a:solidFill>
                  <a:schemeClr val="bg1"/>
                </a:solidFill>
                <a:effectLst/>
                <a:latin typeface="Avenir Next LT Pro" panose="020B0504020202020204" pitchFamily="34" charset="0"/>
              </a:rPr>
              <a:t> </a:t>
            </a:r>
            <a:endParaRPr lang="en-US" sz="1200" dirty="0">
              <a:solidFill>
                <a:schemeClr val="bg1"/>
              </a:solidFill>
              <a:latin typeface="Avenir Next LT Pro" panose="020B0504020202020204" pitchFamily="34" charset="0"/>
            </a:endParaRPr>
          </a:p>
          <a:p>
            <a:pPr marL="628650" lvl="1" indent="-17145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rPr>
              <a:t>When land is the primary purchase and easement is included: the easement should be included as part of the purchase price and reported as land owned by the State.</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800" b="0" i="1" u="none" strike="noStrike" kern="1200" cap="none" spc="0" normalizeH="0" baseline="0" noProof="0" dirty="0">
              <a:ln>
                <a:noFill/>
              </a:ln>
              <a:solidFill>
                <a:srgbClr val="000000"/>
              </a:solidFill>
              <a:effectLst/>
              <a:uLnTx/>
              <a:uFillTx/>
              <a:latin typeface="Avenir Next LT Pro Light"/>
              <a:ea typeface="+mn-ea"/>
              <a:cs typeface="+mn-cs"/>
            </a:endParaRPr>
          </a:p>
        </p:txBody>
      </p:sp>
      <p:cxnSp>
        <p:nvCxnSpPr>
          <p:cNvPr id="6" name="Straight Connector 5">
            <a:extLst>
              <a:ext uri="{FF2B5EF4-FFF2-40B4-BE49-F238E27FC236}">
                <a16:creationId xmlns:a16="http://schemas.microsoft.com/office/drawing/2014/main" id="{F9BCD51F-5EE7-48C7-A3A4-8F3314B0BEC0}"/>
              </a:ext>
            </a:extLst>
          </p:cNvPr>
          <p:cNvCxnSpPr>
            <a:cxnSpLocks/>
          </p:cNvCxnSpPr>
          <p:nvPr/>
        </p:nvCxnSpPr>
        <p:spPr>
          <a:xfrm>
            <a:off x="186612" y="1455576"/>
            <a:ext cx="669004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B24D873-BF6F-44AB-80B8-B608EF18AA62}"/>
              </a:ext>
            </a:extLst>
          </p:cNvPr>
          <p:cNvPicPr>
            <a:picLocks noChangeAspect="1"/>
          </p:cNvPicPr>
          <p:nvPr/>
        </p:nvPicPr>
        <p:blipFill>
          <a:blip r:embed="rId3"/>
          <a:stretch>
            <a:fillRect/>
          </a:stretch>
        </p:blipFill>
        <p:spPr>
          <a:xfrm>
            <a:off x="8133984" y="3429000"/>
            <a:ext cx="2657402" cy="2531288"/>
          </a:xfrm>
          <a:prstGeom prst="rect">
            <a:avLst/>
          </a:prstGeom>
        </p:spPr>
      </p:pic>
    </p:spTree>
    <p:extLst>
      <p:ext uri="{BB962C8B-B14F-4D97-AF65-F5344CB8AC3E}">
        <p14:creationId xmlns:p14="http://schemas.microsoft.com/office/powerpoint/2010/main" val="222391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02087" y="145742"/>
            <a:ext cx="2914940" cy="1491283"/>
          </a:xfrm>
        </p:spPr>
        <p:txBody>
          <a:bodyPr/>
          <a:lstStyle/>
          <a:p>
            <a:r>
              <a:rPr lang="en-US" sz="3200" dirty="0">
                <a:solidFill>
                  <a:schemeClr val="tx2">
                    <a:lumMod val="75000"/>
                  </a:schemeClr>
                </a:solidFill>
              </a:rPr>
              <a:t>Chapter 2 - Acquisitions of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2" name="Rectangle 1">
            <a:extLst>
              <a:ext uri="{FF2B5EF4-FFF2-40B4-BE49-F238E27FC236}">
                <a16:creationId xmlns:a16="http://schemas.microsoft.com/office/drawing/2014/main" id="{6D44595F-941F-47AD-9112-7678391E608B}"/>
              </a:ext>
            </a:extLst>
          </p:cNvPr>
          <p:cNvSpPr/>
          <p:nvPr/>
        </p:nvSpPr>
        <p:spPr>
          <a:xfrm>
            <a:off x="3274828" y="0"/>
            <a:ext cx="8917172"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1400" b="1" i="0" u="sng" strike="noStrike" kern="1200" cap="none" spc="0" normalizeH="0" baseline="0" noProof="0" dirty="0">
                <a:ln>
                  <a:noFill/>
                </a:ln>
                <a:solidFill>
                  <a:srgbClr val="000000"/>
                </a:solidFill>
                <a:effectLst/>
                <a:uLnTx/>
                <a:uFillTx/>
                <a:latin typeface="Avenir Next LT Pro"/>
                <a:ea typeface="+mn-ea"/>
                <a:cs typeface="+mn-cs"/>
              </a:rPr>
              <a:t>Property of the US government:</a:t>
            </a:r>
          </a:p>
          <a:p>
            <a:pPr lvl="1" indent="-285750">
              <a:buFont typeface="Arial" panose="020B0604020202020204" pitchFamily="34" charset="0"/>
              <a:buChar char="•"/>
              <a:defRPr/>
            </a:pPr>
            <a:r>
              <a:rPr kumimoji="0" lang="en-US" sz="1400" b="0" i="0" strike="noStrike" kern="1200" cap="none" spc="0" normalizeH="0" baseline="0" noProof="0" dirty="0">
                <a:ln>
                  <a:noFill/>
                </a:ln>
                <a:solidFill>
                  <a:srgbClr val="000000"/>
                </a:solidFill>
                <a:effectLst/>
                <a:uLnTx/>
                <a:uFillTx/>
                <a:latin typeface="Avenir Next LT Pro"/>
                <a:ea typeface="+mn-ea"/>
                <a:cs typeface="+mn-cs"/>
              </a:rPr>
              <a:t>Separate records should be maintained for all property of the United States Government for which the State is held accountable. These records should be segregated depending on type of information required for insurance purpose. </a:t>
            </a:r>
          </a:p>
          <a:p>
            <a:pPr marL="171450" lvl="1">
              <a:defRPr/>
            </a:pPr>
            <a:endParaRPr lang="en-US" sz="800" b="0" dirty="0">
              <a:solidFill>
                <a:srgbClr val="000000"/>
              </a:solidFill>
              <a:latin typeface="Avenir Next LT Pro"/>
            </a:endParaRPr>
          </a:p>
          <a:p>
            <a:pPr marL="457200" indent="-285750">
              <a:buFont typeface="Arial" panose="020B0604020202020204" pitchFamily="34" charset="0"/>
              <a:buChar char="•"/>
              <a:defRPr/>
            </a:pPr>
            <a:r>
              <a:rPr lang="en-US" sz="1400" b="0" dirty="0">
                <a:solidFill>
                  <a:srgbClr val="000000"/>
                </a:solidFill>
                <a:latin typeface="Avenir Next LT Pro"/>
              </a:rPr>
              <a:t>All items under this category will be retained at the agency. </a:t>
            </a:r>
          </a:p>
          <a:p>
            <a:pPr>
              <a:defRPr/>
            </a:pPr>
            <a:endParaRPr kumimoji="0" lang="en-US" sz="800" b="0" i="0" strike="noStrike" kern="1200" cap="none" spc="0" normalizeH="0" baseline="0" noProof="0" dirty="0">
              <a:ln>
                <a:noFill/>
              </a:ln>
              <a:solidFill>
                <a:srgbClr val="000000"/>
              </a:solidFill>
              <a:effectLst/>
              <a:uLnTx/>
              <a:uFillTx/>
              <a:latin typeface="Avenir Next LT Pro"/>
              <a:ea typeface="+mn-ea"/>
              <a:cs typeface="+mn-cs"/>
            </a:endParaRPr>
          </a:p>
          <a:p>
            <a:pPr marL="0" lvl="1">
              <a:defRPr/>
            </a:pPr>
            <a:r>
              <a:rPr kumimoji="0" lang="en-US" sz="1400" b="1" i="1" strike="noStrike" kern="1200" cap="none" spc="0" normalizeH="0" baseline="0" noProof="0" dirty="0">
                <a:ln>
                  <a:noFill/>
                </a:ln>
                <a:solidFill>
                  <a:srgbClr val="000000"/>
                </a:solidFill>
                <a:effectLst/>
                <a:uLnTx/>
                <a:uFillTx/>
                <a:latin typeface="Avenir Next LT Pro"/>
                <a:ea typeface="+mn-ea"/>
                <a:cs typeface="+mn-cs"/>
              </a:rPr>
              <a:t>a) On loan from Federal Agencies</a:t>
            </a:r>
            <a:r>
              <a:rPr lang="en-US" sz="1400" b="1" i="1" dirty="0">
                <a:solidFill>
                  <a:srgbClr val="000000"/>
                </a:solidFill>
                <a:latin typeface="Avenir Next LT Pro"/>
              </a:rPr>
              <a:t>:</a:t>
            </a:r>
            <a:endParaRPr lang="en-US" sz="1400" b="1" i="1" dirty="0">
              <a:latin typeface="Avenir Next LT Pro" panose="020B0504020202020204" pitchFamily="34" charset="0"/>
            </a:endParaRPr>
          </a:p>
          <a:p>
            <a:pPr marL="457200" lvl="2" indent="-342900">
              <a:buFont typeface="Arial" panose="020B0604020202020204" pitchFamily="34" charset="0"/>
              <a:buChar char="•"/>
              <a:defRPr/>
            </a:pPr>
            <a:r>
              <a:rPr lang="en-US" sz="1400" b="0" i="0" dirty="0">
                <a:solidFill>
                  <a:schemeClr val="bg1"/>
                </a:solidFill>
                <a:effectLst/>
                <a:latin typeface="Avenir Next LT Pro" panose="020B0504020202020204" pitchFamily="34" charset="0"/>
              </a:rPr>
              <a:t>The obligation of the State agency to the loaning agency of the federal government is spelled out in an agreement and varies with the nature of the materials on loan.</a:t>
            </a:r>
          </a:p>
          <a:p>
            <a:pPr lvl="1" indent="0">
              <a:buNone/>
              <a:defRPr/>
            </a:pPr>
            <a:endParaRPr kumimoji="0" lang="en-US" sz="800" b="0" i="1" strike="noStrike" kern="1200" cap="none" spc="0" normalizeH="0" baseline="0" noProof="0" dirty="0">
              <a:ln>
                <a:noFill/>
              </a:ln>
              <a:effectLst/>
              <a:uLnTx/>
              <a:uFillTx/>
              <a:latin typeface="Avenir Next LT Pro" panose="020B0504020202020204" pitchFamily="34" charset="0"/>
            </a:endParaRPr>
          </a:p>
          <a:p>
            <a:pPr marL="0" lvl="1" indent="-347472">
              <a:buNone/>
              <a:defRPr/>
            </a:pPr>
            <a:r>
              <a:rPr lang="en-US" sz="1400" b="1" i="1" dirty="0">
                <a:solidFill>
                  <a:srgbClr val="000000"/>
                </a:solidFill>
                <a:latin typeface="Avenir Next LT Pro"/>
              </a:rPr>
              <a:t>b) Items Purchased with Federal Funds: </a:t>
            </a:r>
          </a:p>
          <a:p>
            <a:pPr lvl="1" indent="-347472">
              <a:buFont typeface="Arial" panose="020B0604020202020204" pitchFamily="34" charset="0"/>
              <a:buChar char="•"/>
              <a:defRPr/>
            </a:pPr>
            <a:r>
              <a:rPr lang="en-US" sz="1400" i="1" dirty="0">
                <a:solidFill>
                  <a:srgbClr val="000000"/>
                </a:solidFill>
                <a:latin typeface="Avenir Next LT Pro"/>
              </a:rPr>
              <a:t>Assets purchased with Federal Funds</a:t>
            </a:r>
            <a:r>
              <a:rPr kumimoji="0" lang="en-US" sz="1400" i="0" u="none" strike="noStrike" kern="1200" cap="none" spc="0" normalizeH="0" baseline="0" noProof="0" dirty="0">
                <a:ln>
                  <a:noFill/>
                </a:ln>
                <a:solidFill>
                  <a:srgbClr val="000000"/>
                </a:solidFill>
                <a:effectLst/>
                <a:uLnTx/>
                <a:uFillTx/>
                <a:latin typeface="Avenir Next LT Pro"/>
                <a:ea typeface="+mn-ea"/>
                <a:cs typeface="+mn-cs"/>
              </a:rPr>
              <a:t> must be </a:t>
            </a: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tracked for the associated federal program.</a:t>
            </a:r>
          </a:p>
          <a:p>
            <a:pPr lvl="1" indent="-347472">
              <a:buFont typeface="Arial" panose="020B0604020202020204" pitchFamily="34" charset="0"/>
              <a:buChar char="•"/>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a:p>
            <a:pPr lvl="1" indent="-347472">
              <a:buFont typeface="Arial" panose="020B0604020202020204" pitchFamily="34" charset="0"/>
              <a:buChar char="•"/>
              <a:defRPr/>
            </a:pPr>
            <a:r>
              <a:rPr lang="en-US" sz="1400" dirty="0">
                <a:solidFill>
                  <a:srgbClr val="000000"/>
                </a:solidFill>
                <a:latin typeface="Avenir Next LT Pro"/>
              </a:rPr>
              <a:t>Before </a:t>
            </a:r>
            <a:r>
              <a:rPr kumimoji="0" lang="en-US" sz="1400" b="0" i="0" u="none" strike="noStrike" kern="1200" cap="none" spc="0" normalizeH="0" baseline="0" noProof="0" dirty="0">
                <a:ln>
                  <a:noFill/>
                </a:ln>
                <a:solidFill>
                  <a:srgbClr val="000000"/>
                </a:solidFill>
                <a:effectLst/>
                <a:uLnTx/>
                <a:uFillTx/>
                <a:latin typeface="Avenir Next LT Pro"/>
                <a:ea typeface="+mn-ea"/>
                <a:cs typeface="+mn-cs"/>
              </a:rPr>
              <a:t>assets purchased with Federal Funds can be transferred or sent to surplus, they must be released from their obligation under the federal program.</a:t>
            </a:r>
          </a:p>
          <a:p>
            <a:pPr marL="109728" lvl="1">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a:p>
            <a:pPr lvl="1" indent="-347472">
              <a:buFont typeface="Arial" panose="020B0604020202020204" pitchFamily="34" charset="0"/>
              <a:buChar char="•"/>
              <a:defRPr/>
            </a:pPr>
            <a:r>
              <a:rPr lang="en-US" sz="1400" b="1" i="1" dirty="0">
                <a:solidFill>
                  <a:schemeClr val="accent6">
                    <a:lumMod val="50000"/>
                  </a:schemeClr>
                </a:solidFill>
                <a:latin typeface="Avenir Next LT Pro"/>
              </a:rPr>
              <a:t>Agencies should </a:t>
            </a:r>
            <a:r>
              <a:rPr kumimoji="0" lang="en-US" sz="1400" b="1" i="1" u="none" strike="noStrike" kern="1200" cap="none" spc="0" normalizeH="0" baseline="0" noProof="0" dirty="0">
                <a:ln>
                  <a:noFill/>
                </a:ln>
                <a:solidFill>
                  <a:schemeClr val="accent6">
                    <a:lumMod val="50000"/>
                  </a:schemeClr>
                </a:solidFill>
                <a:effectLst/>
                <a:uLnTx/>
                <a:uFillTx/>
                <a:latin typeface="Avenir Next LT Pro"/>
                <a:ea typeface="+mn-ea"/>
                <a:cs typeface="+mn-cs"/>
              </a:rPr>
              <a:t>consult with their federal program administrator for more guidance on these items as well as follow</a:t>
            </a:r>
            <a:r>
              <a:rPr lang="en-US" sz="1400" b="1" i="1" dirty="0">
                <a:solidFill>
                  <a:schemeClr val="accent6">
                    <a:lumMod val="50000"/>
                  </a:schemeClr>
                </a:solidFill>
                <a:latin typeface="Avenir Next LT Pro"/>
              </a:rPr>
              <a:t> </a:t>
            </a:r>
            <a:r>
              <a:rPr kumimoji="0" lang="en-US" sz="1400" b="1" i="1" u="none" strike="noStrike" kern="1200" cap="none" spc="0" normalizeH="0" baseline="0" noProof="0" dirty="0">
                <a:ln>
                  <a:noFill/>
                </a:ln>
                <a:solidFill>
                  <a:schemeClr val="accent6">
                    <a:lumMod val="50000"/>
                  </a:schemeClr>
                </a:solidFill>
                <a:effectLst/>
                <a:uLnTx/>
                <a:uFillTx/>
                <a:latin typeface="Avenir Next LT Pro"/>
                <a:ea typeface="+mn-ea"/>
                <a:cs typeface="+mn-cs"/>
              </a:rPr>
              <a:t>all federal guidelines including those under 2 CFR 200. </a:t>
            </a:r>
          </a:p>
          <a:p>
            <a:pPr lvl="1" indent="0">
              <a:buNone/>
              <a:defRPr/>
            </a:pPr>
            <a:endParaRPr lang="en-US" sz="800" b="1" i="1" dirty="0">
              <a:solidFill>
                <a:schemeClr val="accent6">
                  <a:lumMod val="50000"/>
                </a:schemeClr>
              </a:solidFill>
              <a:latin typeface="Avenir Next LT Pro"/>
            </a:endParaRPr>
          </a:p>
          <a:p>
            <a:pPr marL="0" lvl="1" indent="-347472">
              <a:buNone/>
              <a:defRPr/>
            </a:pPr>
            <a:r>
              <a:rPr lang="en-US" sz="1400" b="1" i="1" dirty="0">
                <a:solidFill>
                  <a:srgbClr val="000000"/>
                </a:solidFill>
                <a:latin typeface="Avenir Next LT Pro"/>
              </a:rPr>
              <a:t>c) </a:t>
            </a:r>
            <a:r>
              <a:rPr kumimoji="0" lang="en-US" sz="1400" b="1" i="1" u="none" strike="noStrike" kern="1200" cap="none" spc="0" normalizeH="0" baseline="0" noProof="0" dirty="0">
                <a:ln>
                  <a:noFill/>
                </a:ln>
                <a:solidFill>
                  <a:srgbClr val="000000"/>
                </a:solidFill>
                <a:effectLst/>
                <a:uLnTx/>
                <a:uFillTx/>
                <a:latin typeface="Avenir Next LT Pro"/>
                <a:ea typeface="+mn-ea"/>
                <a:cs typeface="+mn-cs"/>
              </a:rPr>
              <a:t>Insurance Purposes: </a:t>
            </a:r>
          </a:p>
          <a:p>
            <a:pPr lvl="1" indent="-347472">
              <a:buFont typeface="Arial" panose="020B0604020202020204" pitchFamily="34" charset="0"/>
              <a:buChar char="•"/>
              <a:defRPr/>
            </a:pPr>
            <a:r>
              <a:rPr lang="en-US" sz="1400" dirty="0">
                <a:solidFill>
                  <a:srgbClr val="000000"/>
                </a:solidFill>
                <a:effectLst/>
                <a:latin typeface="Avenir Next LT Pro"/>
              </a:rPr>
              <a:t>In some cases, the stat</a:t>
            </a:r>
            <a:r>
              <a:rPr lang="en-US" sz="1400" dirty="0">
                <a:solidFill>
                  <a:srgbClr val="000000"/>
                </a:solidFill>
                <a:latin typeface="Avenir Next LT Pro"/>
              </a:rPr>
              <a:t>e must provide insurance in the name of the federal agency and against specified perils. </a:t>
            </a:r>
          </a:p>
          <a:p>
            <a:pPr lvl="2" indent="-347472">
              <a:buFont typeface="Arial" panose="020B0604020202020204" pitchFamily="34" charset="0"/>
              <a:buChar char="•"/>
              <a:defRPr/>
            </a:pPr>
            <a:r>
              <a:rPr lang="en-US" sz="1400" dirty="0">
                <a:solidFill>
                  <a:srgbClr val="000000"/>
                </a:solidFill>
                <a:latin typeface="Avenir Next LT Pro"/>
              </a:rPr>
              <a:t>State must bear the cost.</a:t>
            </a:r>
          </a:p>
          <a:p>
            <a:pPr lvl="2" indent="-347472">
              <a:buFont typeface="Arial" panose="020B0604020202020204" pitchFamily="34" charset="0"/>
              <a:buChar char="•"/>
              <a:defRPr/>
            </a:pPr>
            <a:r>
              <a:rPr lang="en-US" sz="1400" dirty="0">
                <a:solidFill>
                  <a:srgbClr val="000000"/>
                </a:solidFill>
                <a:latin typeface="Avenir Next LT Pro"/>
              </a:rPr>
              <a:t>State must forward the policy to the loaning agency of the federal government. </a:t>
            </a:r>
          </a:p>
          <a:p>
            <a:pPr marL="1024128" lvl="2">
              <a:defRPr/>
            </a:pPr>
            <a:endParaRPr lang="en-US" sz="800" dirty="0">
              <a:solidFill>
                <a:srgbClr val="000000"/>
              </a:solidFill>
              <a:latin typeface="Avenir Next LT Pro"/>
            </a:endParaRPr>
          </a:p>
          <a:p>
            <a:pPr lvl="1" indent="-347472">
              <a:buFont typeface="Arial" panose="020B0604020202020204" pitchFamily="34" charset="0"/>
              <a:buChar char="•"/>
              <a:defRPr/>
            </a:pPr>
            <a:r>
              <a:rPr lang="en-US" sz="1400" dirty="0">
                <a:solidFill>
                  <a:schemeClr val="bg1"/>
                </a:solidFill>
                <a:effectLst/>
                <a:latin typeface="Avenir Next LT Pro" panose="020B0504020202020204" pitchFamily="34" charset="0"/>
              </a:rPr>
              <a:t>In </a:t>
            </a:r>
            <a:r>
              <a:rPr lang="en-US" sz="1400" dirty="0">
                <a:solidFill>
                  <a:schemeClr val="bg1"/>
                </a:solidFill>
                <a:latin typeface="Avenir Next LT Pro" panose="020B0504020202020204" pitchFamily="34" charset="0"/>
              </a:rPr>
              <a:t>other cases, </a:t>
            </a:r>
            <a:r>
              <a:rPr lang="en-US" sz="1400" dirty="0">
                <a:solidFill>
                  <a:schemeClr val="bg1"/>
                </a:solidFill>
                <a:effectLst/>
                <a:latin typeface="Avenir Next LT Pro" panose="020B0504020202020204" pitchFamily="34" charset="0"/>
              </a:rPr>
              <a:t>State must insure the federal property against perils that are normally insured by the State within its own program. </a:t>
            </a:r>
          </a:p>
          <a:p>
            <a:pPr lvl="2" indent="-347472">
              <a:buFont typeface="Arial" panose="020B0604020202020204" pitchFamily="34" charset="0"/>
              <a:buChar char="•"/>
              <a:defRPr/>
            </a:pPr>
            <a:r>
              <a:rPr lang="en-US" sz="1400" dirty="0">
                <a:solidFill>
                  <a:schemeClr val="bg1"/>
                </a:solidFill>
                <a:effectLst/>
                <a:latin typeface="Avenir Next LT Pro" panose="020B0504020202020204" pitchFamily="34" charset="0"/>
              </a:rPr>
              <a:t>The federal agency will repay the State for this coverage when billed. </a:t>
            </a:r>
          </a:p>
          <a:p>
            <a:pPr marL="1371600" lvl="2" indent="-347472">
              <a:buFont typeface="Arial" panose="020B0604020202020204" pitchFamily="34" charset="0"/>
              <a:buChar char="•"/>
              <a:defRPr/>
            </a:pPr>
            <a:endParaRPr lang="en-US" sz="800" dirty="0">
              <a:solidFill>
                <a:schemeClr val="bg1"/>
              </a:solidFill>
              <a:effectLst/>
              <a:latin typeface="Avenir Next LT Pro" panose="020B0504020202020204" pitchFamily="34" charset="0"/>
            </a:endParaRPr>
          </a:p>
          <a:p>
            <a:pPr lvl="1" indent="-347472">
              <a:buFont typeface="Arial" panose="020B0604020202020204" pitchFamily="34" charset="0"/>
              <a:buChar char="•"/>
              <a:defRPr/>
            </a:pPr>
            <a:r>
              <a:rPr lang="en-US" sz="1400" b="0" i="0" dirty="0">
                <a:solidFill>
                  <a:schemeClr val="bg1"/>
                </a:solidFill>
                <a:effectLst/>
                <a:latin typeface="Avenir Next LT Pro" panose="020B0504020202020204" pitchFamily="34" charset="0"/>
              </a:rPr>
              <a:t>Other federal property requires no specific insurance.</a:t>
            </a:r>
          </a:p>
          <a:p>
            <a:pPr marL="109728" lvl="1">
              <a:defRPr/>
            </a:pPr>
            <a:endParaRPr lang="en-US" sz="800" b="0" i="0" dirty="0">
              <a:solidFill>
                <a:schemeClr val="bg1"/>
              </a:solidFill>
              <a:effectLst/>
              <a:latin typeface="Avenir Next LT Pro" panose="020B0504020202020204" pitchFamily="34" charset="0"/>
            </a:endParaRPr>
          </a:p>
          <a:p>
            <a:pPr lvl="1" indent="-347472">
              <a:buFont typeface="Arial" panose="020B0604020202020204" pitchFamily="34" charset="0"/>
              <a:buChar char="•"/>
              <a:defRPr/>
            </a:pPr>
            <a:r>
              <a:rPr lang="en-US" sz="1400" dirty="0">
                <a:solidFill>
                  <a:schemeClr val="bg1"/>
                </a:solidFill>
                <a:latin typeface="Avenir Next LT Pro" panose="020B0504020202020204" pitchFamily="34" charset="0"/>
              </a:rPr>
              <a:t>A</a:t>
            </a:r>
            <a:r>
              <a:rPr lang="en-US" sz="1400" b="0" i="0" dirty="0">
                <a:solidFill>
                  <a:schemeClr val="bg1"/>
                </a:solidFill>
                <a:effectLst/>
                <a:latin typeface="Avenir Next LT Pro" panose="020B0504020202020204" pitchFamily="34" charset="0"/>
              </a:rPr>
              <a:t> notation regarding the contractual obligation pertaining to insurance by the State should be made in the records. </a:t>
            </a:r>
            <a:endParaRPr kumimoji="0" lang="en-US" sz="140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10459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93724" y="1870745"/>
            <a:ext cx="8936169" cy="4797683"/>
          </a:xfrm>
        </p:spPr>
        <p:txBody>
          <a:bodyPr tIns="457200">
            <a:normAutofit fontScale="62500" lnSpcReduction="20000"/>
          </a:bodyPr>
          <a:lstStyle/>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Introduction</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Purpose</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Scope</a:t>
            </a:r>
          </a:p>
          <a:p>
            <a:pPr marL="1200150" marR="0" lvl="2"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800" b="0" i="1" u="none" strike="noStrike" kern="1200" cap="none" spc="0" normalizeH="0" baseline="0" noProof="0" dirty="0">
                <a:ln>
                  <a:noFill/>
                </a:ln>
                <a:solidFill>
                  <a:prstClr val="black"/>
                </a:solidFill>
                <a:effectLst/>
                <a:uLnTx/>
                <a:uFillTx/>
                <a:latin typeface="Avenir Next LT Pro" panose="020B0504020202020204" pitchFamily="34" charset="0"/>
              </a:rPr>
              <a:t>Agency Responsibilities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1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Property Control Systems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2 – </a:t>
            </a:r>
            <a:r>
              <a:rPr lang="en-US" sz="2000" b="0" i="1" dirty="0">
                <a:solidFill>
                  <a:prstClr val="black"/>
                </a:solidFill>
                <a:latin typeface="Avenir Next LT Pro" panose="020B0504020202020204" pitchFamily="34" charset="0"/>
              </a:rPr>
              <a:t>Acquisitions of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3</a:t>
            </a:r>
            <a:r>
              <a:rPr kumimoji="0" lang="en-US" sz="2000" i="1" u="none" strike="noStrike" kern="1200" cap="none" spc="0" normalizeH="0" baseline="0" noProof="0" dirty="0">
                <a:ln>
                  <a:noFill/>
                </a:ln>
                <a:solidFill>
                  <a:prstClr val="black"/>
                </a:solidFill>
                <a:effectLst/>
                <a:uLnTx/>
                <a:uFillTx/>
                <a:latin typeface="Avenir Next LT Pro" panose="020B0504020202020204" pitchFamily="34" charset="0"/>
              </a:rPr>
              <a:t>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Asset Management System Accounting Standards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4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Physical Inventory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Chapter 5</a:t>
            </a:r>
            <a:r>
              <a:rPr kumimoji="0" lang="en-US" sz="2000" i="1" u="none" strike="noStrike" kern="1200" cap="none" spc="0" normalizeH="0" baseline="0" noProof="0" dirty="0">
                <a:ln>
                  <a:noFill/>
                </a:ln>
                <a:solidFill>
                  <a:prstClr val="black"/>
                </a:solidFill>
                <a:effectLst/>
                <a:uLnTx/>
                <a:uFillTx/>
                <a:latin typeface="Avenir Next LT Pro" panose="020B0504020202020204" pitchFamily="34" charset="0"/>
              </a:rPr>
              <a:t>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 Software Library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6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Adjustments and Insurance Recoveries to Real and Personal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7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Adjustments to Real and Personal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8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Disposition of Surplus Property</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Chapter 9 – </a:t>
            </a:r>
            <a:r>
              <a:rPr kumimoji="0" lang="en-US" sz="2000" b="0" i="1" u="none" strike="noStrike" kern="1200" cap="none" spc="0" normalizeH="0" baseline="0" noProof="0" dirty="0">
                <a:ln>
                  <a:noFill/>
                </a:ln>
                <a:solidFill>
                  <a:prstClr val="black"/>
                </a:solidFill>
                <a:effectLst/>
                <a:uLnTx/>
                <a:uFillTx/>
                <a:latin typeface="Avenir Next LT Pro" panose="020B0504020202020204" pitchFamily="34" charset="0"/>
              </a:rPr>
              <a:t>Asset Management/Inventory Reporting</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u="none" strike="noStrike" kern="1200" cap="none" spc="0" normalizeH="0" baseline="0" noProof="0" dirty="0">
                <a:ln>
                  <a:noFill/>
                </a:ln>
                <a:solidFill>
                  <a:prstClr val="black"/>
                </a:solidFill>
                <a:effectLst/>
                <a:uLnTx/>
                <a:uFillTx/>
                <a:latin typeface="Avenir Next LT Pro" panose="020B0504020202020204" pitchFamily="34" charset="0"/>
              </a:rPr>
              <a:t>Appendix Pages</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B0504020202020204" pitchFamily="34" charset="0"/>
              </a:rPr>
              <a:t>Question &amp; Answer</a:t>
            </a: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lang="en-US" sz="2000" dirty="0">
              <a:solidFill>
                <a:prstClr val="black"/>
              </a:solidFill>
              <a:latin typeface="Avenir Next LT Pro Light"/>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pPr marL="4572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venir Next LT Pro Light"/>
              <a:ea typeface="+mn-ea"/>
              <a:cs typeface="+mn-cs"/>
            </a:endParaRPr>
          </a:p>
          <a:p>
            <a:endParaRPr lang="en-US" dirty="0"/>
          </a:p>
        </p:txBody>
      </p:sp>
      <p:pic>
        <p:nvPicPr>
          <p:cNvPr id="5" name="Picture 4">
            <a:extLst>
              <a:ext uri="{FF2B5EF4-FFF2-40B4-BE49-F238E27FC236}">
                <a16:creationId xmlns:a16="http://schemas.microsoft.com/office/drawing/2014/main" id="{284639D7-4B5A-488E-BA67-F8EC580D01A3}"/>
              </a:ext>
            </a:extLst>
          </p:cNvPr>
          <p:cNvPicPr>
            <a:picLocks noChangeAspect="1"/>
          </p:cNvPicPr>
          <p:nvPr/>
        </p:nvPicPr>
        <p:blipFill>
          <a:blip r:embed="rId3"/>
          <a:stretch>
            <a:fillRect/>
          </a:stretch>
        </p:blipFill>
        <p:spPr>
          <a:xfrm>
            <a:off x="593723" y="662474"/>
            <a:ext cx="4510121" cy="1208272"/>
          </a:xfrm>
          <a:prstGeom prst="rect">
            <a:avLst/>
          </a:prstGeom>
        </p:spPr>
      </p:pic>
      <p:pic>
        <p:nvPicPr>
          <p:cNvPr id="7" name="Picture 6">
            <a:extLst>
              <a:ext uri="{FF2B5EF4-FFF2-40B4-BE49-F238E27FC236}">
                <a16:creationId xmlns:a16="http://schemas.microsoft.com/office/drawing/2014/main" id="{0A66D979-B770-40E1-9F63-5D345A4887B5}"/>
              </a:ext>
            </a:extLst>
          </p:cNvPr>
          <p:cNvPicPr>
            <a:picLocks noChangeAspect="1"/>
          </p:cNvPicPr>
          <p:nvPr/>
        </p:nvPicPr>
        <p:blipFill>
          <a:blip r:embed="rId4"/>
          <a:stretch>
            <a:fillRect/>
          </a:stretch>
        </p:blipFill>
        <p:spPr>
          <a:xfrm>
            <a:off x="8080309" y="4025389"/>
            <a:ext cx="3069771" cy="2643039"/>
          </a:xfrm>
          <a:prstGeom prst="rect">
            <a:avLst/>
          </a:prstGeom>
          <a:solidFill>
            <a:schemeClr val="accent1">
              <a:lumMod val="40000"/>
              <a:lumOff val="60000"/>
            </a:schemeClr>
          </a:solidFill>
        </p:spPr>
      </p:pic>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91166" y="115095"/>
            <a:ext cx="6785496" cy="1056157"/>
          </a:xfrm>
        </p:spPr>
        <p:txBody>
          <a:bodyPr/>
          <a:lstStyle/>
          <a:p>
            <a:pPr algn="ctr"/>
            <a:r>
              <a:rPr lang="en-US" sz="3200" dirty="0">
                <a:solidFill>
                  <a:schemeClr val="tx2">
                    <a:lumMod val="75000"/>
                  </a:schemeClr>
                </a:solidFill>
              </a:rPr>
              <a:t>Chapter 3 – Asset Management </a:t>
            </a:r>
            <a:br>
              <a:rPr lang="en-US" sz="3200" dirty="0">
                <a:solidFill>
                  <a:schemeClr val="tx2">
                    <a:lumMod val="75000"/>
                  </a:schemeClr>
                </a:solidFill>
              </a:rPr>
            </a:br>
            <a:r>
              <a:rPr lang="en-US" sz="3200" dirty="0">
                <a:solidFill>
                  <a:schemeClr val="tx2">
                    <a:lumMod val="75000"/>
                  </a:schemeClr>
                </a:solidFill>
              </a:rPr>
              <a:t>System Accounting Standards</a:t>
            </a:r>
          </a:p>
        </p:txBody>
      </p:sp>
      <p:cxnSp>
        <p:nvCxnSpPr>
          <p:cNvPr id="6" name="Straight Connector 5">
            <a:extLst>
              <a:ext uri="{FF2B5EF4-FFF2-40B4-BE49-F238E27FC236}">
                <a16:creationId xmlns:a16="http://schemas.microsoft.com/office/drawing/2014/main" id="{F9BCD51F-5EE7-48C7-A3A4-8F3314B0BEC0}"/>
              </a:ext>
            </a:extLst>
          </p:cNvPr>
          <p:cNvCxnSpPr>
            <a:cxnSpLocks/>
          </p:cNvCxnSpPr>
          <p:nvPr/>
        </p:nvCxnSpPr>
        <p:spPr>
          <a:xfrm>
            <a:off x="186613" y="1291190"/>
            <a:ext cx="669004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CAAFB74-71D5-4F92-8637-AF0C27F038F8}"/>
              </a:ext>
            </a:extLst>
          </p:cNvPr>
          <p:cNvSpPr/>
          <p:nvPr/>
        </p:nvSpPr>
        <p:spPr>
          <a:xfrm>
            <a:off x="186613" y="1363328"/>
            <a:ext cx="6785496" cy="1763585"/>
          </a:xfrm>
          <a:prstGeom prst="rect">
            <a:avLst/>
          </a:prstGeom>
          <a:solidFill>
            <a:schemeClr val="accent1">
              <a:lumMod val="40000"/>
              <a:lumOff val="6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lnSpc>
                <a:spcPct val="150000"/>
              </a:lnSpc>
              <a:spcBef>
                <a:spcPts val="0"/>
              </a:spcBef>
              <a:buNone/>
              <a:defRPr/>
            </a:pPr>
            <a:r>
              <a:rPr kumimoji="0" lang="en-US" sz="1400" b="1" u="none" strike="noStrike" kern="1200" cap="none" spc="0" normalizeH="0" baseline="0" noProof="0" dirty="0">
                <a:ln>
                  <a:noFill/>
                </a:ln>
                <a:solidFill>
                  <a:schemeClr val="accent6">
                    <a:lumMod val="50000"/>
                  </a:schemeClr>
                </a:solidFill>
                <a:effectLst/>
                <a:uLnTx/>
                <a:uFillTx/>
                <a:latin typeface="Arial Black" panose="020B0A04020102020204" pitchFamily="34" charset="0"/>
              </a:rPr>
              <a:t>The property record is the crucial element of the property control system. It is the agency’s responsibility for the control, care, and security of all property within the agency regardless of the dollar value. It is essential that agencies fully utilize the property and have complete and accurate property records. </a:t>
            </a:r>
          </a:p>
        </p:txBody>
      </p:sp>
      <p:sp>
        <p:nvSpPr>
          <p:cNvPr id="11" name="Rectangle 10">
            <a:extLst>
              <a:ext uri="{FF2B5EF4-FFF2-40B4-BE49-F238E27FC236}">
                <a16:creationId xmlns:a16="http://schemas.microsoft.com/office/drawing/2014/main" id="{445ED9BA-12D1-43EE-BC23-E66A587DF9D8}"/>
              </a:ext>
            </a:extLst>
          </p:cNvPr>
          <p:cNvSpPr/>
          <p:nvPr/>
        </p:nvSpPr>
        <p:spPr>
          <a:xfrm>
            <a:off x="1077074" y="3274030"/>
            <a:ext cx="10037851" cy="34688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Equipment Utilization</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 All agencies contain equipment (computers, desks, chairs, cabinets, etc.) </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8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lang="en-US" sz="1600" dirty="0">
                <a:solidFill>
                  <a:prstClr val="black"/>
                </a:solidFill>
                <a:latin typeface="Avenir Next LT Pro" panose="020B0504020202020204" pitchFamily="34" charset="0"/>
              </a:rPr>
              <a:t>Agencies must ensure that these assets are effectively utilized. </a:t>
            </a:r>
          </a:p>
          <a:p>
            <a:pPr marL="514350" lvl="2" indent="-285750">
              <a:lnSpc>
                <a:spcPct val="100000"/>
              </a:lnSpc>
              <a:spcBef>
                <a:spcPts val="0"/>
              </a:spcBef>
              <a:buFont typeface="Arial" panose="020B0604020202020204" pitchFamily="34" charset="0"/>
              <a:buChar char="•"/>
              <a:defRPr/>
            </a:pPr>
            <a:endParaRPr lang="en-US" sz="800" dirty="0">
              <a:solidFill>
                <a:prstClr val="black"/>
              </a:solidFill>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A </a:t>
            </a:r>
            <a:r>
              <a:rPr lang="en-US" sz="1600" dirty="0">
                <a:solidFill>
                  <a:prstClr val="black"/>
                </a:solidFill>
                <a:latin typeface="Avenir Next LT Pro" panose="020B0504020202020204" pitchFamily="34" charset="0"/>
              </a:rPr>
              <a:t>systematic review</a:t>
            </a:r>
            <a:r>
              <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rPr>
              <a:t> is necessary to avoid unneeded or duplicative purchases. </a:t>
            </a:r>
          </a:p>
          <a:p>
            <a:pPr marL="514350" lvl="2" indent="-285750">
              <a:lnSpc>
                <a:spcPct val="100000"/>
              </a:lnSpc>
              <a:spcBef>
                <a:spcPts val="0"/>
              </a:spcBef>
              <a:buFont typeface="Arial" panose="020B0604020202020204" pitchFamily="34" charset="0"/>
              <a:buChar char="•"/>
              <a:defRPr/>
            </a:pPr>
            <a:endParaRPr kumimoji="0" lang="en-US" sz="8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lang="en-US" sz="1600" dirty="0">
                <a:solidFill>
                  <a:schemeClr val="bg1"/>
                </a:solidFill>
                <a:latin typeface="Avenir Next LT Pro" panose="020B0504020202020204" pitchFamily="34" charset="0"/>
              </a:rPr>
              <a:t>E</a:t>
            </a:r>
            <a:r>
              <a:rPr lang="en-US" sz="1600" dirty="0">
                <a:solidFill>
                  <a:schemeClr val="bg1"/>
                </a:solidFill>
                <a:effectLst/>
                <a:latin typeface="Avenir Next LT Pro" panose="020B0504020202020204" pitchFamily="34" charset="0"/>
              </a:rPr>
              <a:t>ach asset should be assigned to a responsible person or custodian.</a:t>
            </a:r>
          </a:p>
          <a:p>
            <a:pPr marL="514350" lvl="2" indent="-285750">
              <a:lnSpc>
                <a:spcPct val="100000"/>
              </a:lnSpc>
              <a:spcBef>
                <a:spcPts val="0"/>
              </a:spcBef>
              <a:buFont typeface="Arial" panose="020B0604020202020204" pitchFamily="34" charset="0"/>
              <a:buChar char="•"/>
              <a:defRPr/>
            </a:pPr>
            <a:endParaRPr lang="en-US" sz="800" dirty="0">
              <a:solidFill>
                <a:schemeClr val="bg1"/>
              </a:solidFill>
              <a:effectLst/>
              <a:latin typeface="Avenir Next LT Pro" panose="020B0504020202020204" pitchFamily="34" charset="0"/>
            </a:endParaRPr>
          </a:p>
          <a:p>
            <a:pPr marL="514350" lvl="2" indent="-285750">
              <a:lnSpc>
                <a:spcPct val="100000"/>
              </a:lnSpc>
              <a:spcBef>
                <a:spcPts val="0"/>
              </a:spcBef>
              <a:buFont typeface="Arial" panose="020B0604020202020204" pitchFamily="34" charset="0"/>
              <a:buChar char="•"/>
              <a:defRPr/>
            </a:pPr>
            <a:r>
              <a:rPr kumimoji="0" lang="en-US" sz="1600" i="0" u="none" strike="noStrike" kern="1200" cap="none" spc="0" normalizeH="0" baseline="0" noProof="0" dirty="0">
                <a:ln>
                  <a:noFill/>
                </a:ln>
                <a:solidFill>
                  <a:schemeClr val="bg1"/>
                </a:solidFill>
                <a:effectLst/>
                <a:uLnTx/>
                <a:uFillTx/>
                <a:latin typeface="Avenir Next LT Pro" panose="020B0504020202020204" pitchFamily="34" charset="0"/>
              </a:rPr>
              <a:t>Ade</a:t>
            </a:r>
            <a:r>
              <a:rPr lang="en-US" sz="1600" dirty="0">
                <a:solidFill>
                  <a:schemeClr val="bg1"/>
                </a:solidFill>
                <a:latin typeface="Avenir Next LT Pro" panose="020B0504020202020204" pitchFamily="34" charset="0"/>
              </a:rPr>
              <a:t>quate </a:t>
            </a:r>
            <a:r>
              <a:rPr lang="en-US" sz="1600" dirty="0">
                <a:solidFill>
                  <a:prstClr val="black"/>
                </a:solidFill>
                <a:latin typeface="Avenir Next LT Pro" panose="020B0504020202020204" pitchFamily="34" charset="0"/>
              </a:rPr>
              <a:t>maintenance procedures are necessary for controlling fixed assets and keeping them in good working condition without being overly costly. </a:t>
            </a:r>
            <a:endParaRPr kumimoji="0" lang="en-US" sz="1600" i="0" u="none" strike="noStrike" kern="1200" cap="none" spc="0" normalizeH="0" baseline="0" noProof="0" dirty="0">
              <a:ln>
                <a:noFill/>
              </a:ln>
              <a:solidFill>
                <a:prstClr val="black"/>
              </a:solidFill>
              <a:effectLst/>
              <a:uLnTx/>
              <a:uFillTx/>
              <a:latin typeface="Avenir Next LT Pro" panose="020B0504020202020204" pitchFamily="34" charset="0"/>
            </a:endParaRPr>
          </a:p>
          <a:p>
            <a:pPr marL="457200" lvl="2" indent="0">
              <a:lnSpc>
                <a:spcPct val="100000"/>
              </a:lnSpc>
              <a:spcBef>
                <a:spcPts val="0"/>
              </a:spcBef>
              <a:defRPr/>
            </a:pPr>
            <a:endParaRPr kumimoji="0" lang="en-US" sz="1200" i="0" u="none" strike="noStrike" kern="1200" cap="none" spc="0" normalizeH="0" baseline="0" noProof="0" dirty="0">
              <a:ln>
                <a:noFill/>
              </a:ln>
              <a:solidFill>
                <a:prstClr val="black"/>
              </a:solidFill>
              <a:effectLst/>
              <a:uLnTx/>
              <a:uFillTx/>
              <a:latin typeface="Avenir Next LT Pro"/>
              <a:ea typeface="+mn-ea"/>
              <a:cs typeface="+mn-cs"/>
            </a:endParaRPr>
          </a:p>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Tangible Assets</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600" i="0" strike="noStrike" kern="1200" cap="none" spc="0" normalizeH="0" baseline="0" noProof="0" dirty="0">
                <a:ln>
                  <a:noFill/>
                </a:ln>
                <a:solidFill>
                  <a:prstClr val="black"/>
                </a:solidFill>
                <a:effectLst/>
                <a:uLnTx/>
                <a:uFillTx/>
                <a:latin typeface="Avenir Next LT Pro"/>
                <a:ea typeface="+mn-ea"/>
                <a:cs typeface="+mn-cs"/>
              </a:rPr>
              <a:t>- P</a:t>
            </a:r>
            <a:r>
              <a:rPr kumimoji="0" lang="en-US" sz="1600" i="0" u="none" strike="noStrike" kern="1200" cap="none" spc="0" normalizeH="0" baseline="0" noProof="0" dirty="0">
                <a:ln>
                  <a:noFill/>
                </a:ln>
                <a:solidFill>
                  <a:prstClr val="black"/>
                </a:solidFill>
                <a:effectLst/>
                <a:uLnTx/>
                <a:uFillTx/>
                <a:latin typeface="Avenir Next LT Pro"/>
                <a:ea typeface="+mn-ea"/>
                <a:cs typeface="+mn-cs"/>
              </a:rPr>
              <a:t>hysical substance (include buildings (real property) and their contents, inventory, personal property, and vehicles).</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160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10849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 y="606175"/>
            <a:ext cx="3267182" cy="1495105"/>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411021" y="219136"/>
            <a:ext cx="6832313" cy="2733180"/>
          </a:xfrm>
          <a:solidFill>
            <a:schemeClr val="accent2">
              <a:lumMod val="40000"/>
              <a:lumOff val="60000"/>
            </a:schemeClr>
          </a:solidFill>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Capitalized Property</a:t>
            </a:r>
            <a:r>
              <a:rPr kumimoji="0" lang="en-US" sz="1600" b="1" i="0" strike="noStrike" kern="1200" cap="none" spc="0" normalizeH="0" baseline="0" noProof="0" dirty="0">
                <a:ln>
                  <a:noFill/>
                </a:ln>
                <a:solidFill>
                  <a:prstClr val="black"/>
                </a:solidFill>
                <a:effectLst/>
                <a:uLnTx/>
                <a:uFillTx/>
                <a:latin typeface="Avenir Next LT Pro"/>
                <a:ea typeface="+mn-ea"/>
                <a:cs typeface="+mn-cs"/>
              </a:rPr>
              <a:t>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a:t>
            </a:r>
          </a:p>
          <a:p>
            <a:pPr marL="285750" lvl="1" indent="-285750">
              <a:lnSpc>
                <a:spcPct val="100000"/>
              </a:lnSpc>
              <a:spcBef>
                <a:spcPts val="0"/>
              </a:spcBef>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OSC established a statewide policy for the capitalization of assets. If the asset meets the following criteria, it will be deemed an asset and will be disclosed on the OSC annual financial statements:</a:t>
            </a:r>
          </a:p>
          <a:p>
            <a:pPr marL="0" marR="0" lvl="1" indent="0" algn="l" defTabSz="914400" rtl="0" eaLnBrk="1" fontAlgn="auto" latinLnBrk="0" hangingPunct="1">
              <a:lnSpc>
                <a:spcPct val="100000"/>
              </a:lnSpc>
              <a:spcBef>
                <a:spcPts val="0"/>
              </a:spcBef>
              <a:spcAft>
                <a:spcPts val="0"/>
              </a:spcAft>
              <a:buClrTx/>
              <a:buSzTx/>
              <a:buNone/>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Are used in operations and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Have an initial useful life that extends beyond a single reporting period.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Can be either tangible or intangible assets.</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Avenir Next LT Pro"/>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Must meet the capitalization threshold.</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solidFill>
                <a:prstClr val="black"/>
              </a:solidFill>
              <a:latin typeface="Avenir Next LT Pro"/>
            </a:endParaRP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Avenir Next LT Pro"/>
              </a:rPr>
              <a:t>Real Property (land, building and building improvements) is recorded as a capital asset regardless of the cost. </a:t>
            </a:r>
          </a:p>
          <a:p>
            <a:pPr marL="91440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venir Next LT Pro"/>
            </a:endParaRPr>
          </a:p>
        </p:txBody>
      </p:sp>
      <p:sp>
        <p:nvSpPr>
          <p:cNvPr id="9" name="Rectangle 8">
            <a:extLst>
              <a:ext uri="{FF2B5EF4-FFF2-40B4-BE49-F238E27FC236}">
                <a16:creationId xmlns:a16="http://schemas.microsoft.com/office/drawing/2014/main" id="{0B882797-8740-41D6-AE95-67B3C5C2A430}"/>
              </a:ext>
            </a:extLst>
          </p:cNvPr>
          <p:cNvSpPr/>
          <p:nvPr/>
        </p:nvSpPr>
        <p:spPr>
          <a:xfrm>
            <a:off x="3817838" y="3187285"/>
            <a:ext cx="8374161" cy="3591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914400" rtl="0" eaLnBrk="1" fontAlgn="auto" latinLnBrk="0" hangingPunct="1">
              <a:lnSpc>
                <a:spcPct val="100000"/>
              </a:lnSpc>
              <a:spcBef>
                <a:spcPts val="0"/>
              </a:spcBef>
              <a:spcAft>
                <a:spcPts val="0"/>
              </a:spcAft>
              <a:buClrTx/>
              <a:buSzTx/>
              <a:buNone/>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Controllable Property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a:t>
            </a:r>
          </a:p>
          <a:p>
            <a:pPr lvl="1"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To</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be considered Controllable Property all three of the following must be satisfied</a:t>
            </a:r>
            <a:r>
              <a:rPr lang="en-US" sz="1400" dirty="0">
                <a:solidFill>
                  <a:prstClr val="black"/>
                </a:solidFill>
                <a:latin typeface="Avenir Next LT Pro"/>
              </a:rPr>
              <a:t>:</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a:t>
            </a:r>
          </a:p>
          <a:p>
            <a:pPr lvl="1"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A</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unit value less than the capitalization threshold; </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Expected useful life beyond a single reporting period; </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Identified by the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Agency Head as requiring additional controls (security or review).</a:t>
            </a:r>
          </a:p>
          <a:p>
            <a:pPr lvl="2" indent="-28575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It is </a:t>
            </a:r>
            <a:r>
              <a:rPr lang="en-US" sz="1400" b="1" dirty="0">
                <a:solidFill>
                  <a:prstClr val="black"/>
                </a:solidFill>
                <a:latin typeface="Avenir Next LT Pro"/>
              </a:rPr>
              <a:t>m</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andatory</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that agencies specify the types of items qualifying as controllable in their policies, and that they maintain a written list of all current controllable property as approved by the agency head. </a:t>
            </a:r>
          </a:p>
          <a:p>
            <a:pPr marL="457200" lvl="2"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Tagged and maintained on the agency’s inventory list. </a:t>
            </a:r>
          </a:p>
          <a:p>
            <a:pPr marL="457200" lvl="2" indent="-228600">
              <a:lnSpc>
                <a:spcPct val="100000"/>
              </a:lnSpc>
              <a:spcBef>
                <a:spcPts val="0"/>
              </a:spcBef>
              <a:buFont typeface="Arial" panose="020B0604020202020204" pitchFamily="34" charset="0"/>
              <a:buChar char="•"/>
              <a:defRPr/>
            </a:pPr>
            <a:endParaRPr lang="en-US" sz="800" dirty="0">
              <a:solidFill>
                <a:prstClr val="black"/>
              </a:solidFill>
              <a:latin typeface="Avenir Next LT Pro"/>
            </a:endParaRPr>
          </a:p>
          <a:p>
            <a:pPr marL="457200" lvl="2" indent="-22860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Flagged with a control indicator to distinguish from capitalized assets.</a:t>
            </a:r>
          </a:p>
          <a:p>
            <a:pPr marL="457200" lvl="2" indent="-228600">
              <a:lnSpc>
                <a:spcPct val="100000"/>
              </a:lnSpc>
              <a:spcBef>
                <a:spcPts val="0"/>
              </a:spcBef>
              <a:buFont typeface="Arial" panose="020B0604020202020204" pitchFamily="34" charset="0"/>
              <a:buChar char="•"/>
              <a:defRPr/>
            </a:pPr>
            <a:endParaRPr kumimoji="0" lang="en-US" sz="800" b="0" i="0" u="none" strike="noStrike" kern="1200" cap="none" spc="0" normalizeH="0" baseline="0" noProof="0" dirty="0">
              <a:ln>
                <a:noFill/>
              </a:ln>
              <a:solidFill>
                <a:prstClr val="black"/>
              </a:solidFill>
              <a:effectLst/>
              <a:uLnTx/>
              <a:uFillTx/>
              <a:latin typeface="Avenir Next LT Pro"/>
              <a:ea typeface="+mn-ea"/>
              <a:cs typeface="+mn-cs"/>
            </a:endParaRPr>
          </a:p>
          <a:p>
            <a:pPr marL="457200" lvl="2" indent="-228600">
              <a:lnSpc>
                <a:spcPct val="100000"/>
              </a:lnSpc>
              <a:spcBef>
                <a:spcPts val="0"/>
              </a:spcBef>
              <a:buFont typeface="Arial" panose="020B0604020202020204" pitchFamily="34" charset="0"/>
              <a:buChar char="•"/>
              <a:defRPr/>
            </a:pPr>
            <a:r>
              <a:rPr lang="en-US" sz="1400" dirty="0">
                <a:solidFill>
                  <a:prstClr val="black"/>
                </a:solidFill>
                <a:latin typeface="Avenir Next LT Pro"/>
              </a:rPr>
              <a:t>Items are to be coded as minor equipment. </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8" name="Picture 7">
            <a:extLst>
              <a:ext uri="{FF2B5EF4-FFF2-40B4-BE49-F238E27FC236}">
                <a16:creationId xmlns:a16="http://schemas.microsoft.com/office/drawing/2014/main" id="{CC230FA6-5BAC-488C-BC37-35599C210EFF}"/>
              </a:ext>
            </a:extLst>
          </p:cNvPr>
          <p:cNvPicPr>
            <a:picLocks noChangeAspect="1"/>
          </p:cNvPicPr>
          <p:nvPr/>
        </p:nvPicPr>
        <p:blipFill>
          <a:blip r:embed="rId3"/>
          <a:stretch>
            <a:fillRect/>
          </a:stretch>
        </p:blipFill>
        <p:spPr>
          <a:xfrm rot="21234046">
            <a:off x="138622" y="3854840"/>
            <a:ext cx="3577745" cy="2100636"/>
          </a:xfrm>
          <a:prstGeom prst="rect">
            <a:avLst/>
          </a:prstGeom>
        </p:spPr>
      </p:pic>
    </p:spTree>
    <p:extLst>
      <p:ext uri="{BB962C8B-B14F-4D97-AF65-F5344CB8AC3E}">
        <p14:creationId xmlns:p14="http://schemas.microsoft.com/office/powerpoint/2010/main" val="185076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71203" y="536837"/>
            <a:ext cx="6637598" cy="1137979"/>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263005" y="1817811"/>
            <a:ext cx="7799371" cy="4760278"/>
          </a:xfrm>
          <a:prstGeom prst="rect">
            <a:avLst/>
          </a:prstGeom>
          <a:solidFill>
            <a:schemeClr val="accent1">
              <a:lumMod val="60000"/>
              <a:lumOff val="40000"/>
            </a:schemeClr>
          </a:solidFill>
        </p:spPr>
        <p:txBody>
          <a:bodyPr wrap="square">
            <a:spAutoFit/>
          </a:bodyPr>
          <a:lstStyle/>
          <a:p>
            <a:pPr algn="ctr">
              <a:lnSpc>
                <a:spcPct val="100000"/>
              </a:lnSpc>
              <a:spcBef>
                <a:spcPts val="0"/>
              </a:spcBef>
              <a:defRPr/>
            </a:pPr>
            <a:r>
              <a:rPr kumimoji="0" lang="en-US" sz="1600" b="1" i="0" u="sng" strike="noStrike" kern="1200" cap="none" spc="0" normalizeH="0" baseline="0" noProof="0" dirty="0">
                <a:ln>
                  <a:noFill/>
                </a:ln>
                <a:solidFill>
                  <a:schemeClr val="tx2">
                    <a:lumMod val="75000"/>
                  </a:schemeClr>
                </a:solidFill>
                <a:effectLst/>
                <a:uLnTx/>
                <a:uFillTx/>
                <a:latin typeface="Avenir Next LT Pro"/>
                <a:ea typeface="+mn-ea"/>
                <a:cs typeface="+mn-cs"/>
              </a:rPr>
              <a:t>Property Record Classifications</a:t>
            </a:r>
            <a:r>
              <a:rPr kumimoji="0" lang="en-US" sz="1700" b="1" i="0" u="sng" strike="noStrike" kern="1200" cap="none" spc="0" normalizeH="0" baseline="0" noProof="0" dirty="0">
                <a:ln>
                  <a:noFill/>
                </a:ln>
                <a:solidFill>
                  <a:schemeClr val="tx2">
                    <a:lumMod val="75000"/>
                  </a:schemeClr>
                </a:solidFill>
                <a:effectLst/>
                <a:uLnTx/>
                <a:uFillTx/>
                <a:latin typeface="Avenir Next LT Pro"/>
                <a:ea typeface="+mn-ea"/>
                <a:cs typeface="+mn-cs"/>
              </a:rPr>
              <a:t> </a:t>
            </a:r>
            <a:endParaRPr lang="en-US" sz="1100" dirty="0">
              <a:solidFill>
                <a:schemeClr val="bg1"/>
              </a:solidFill>
              <a:effectLst/>
              <a:latin typeface="Avenir Next LT Pro" panose="020B0504020202020204" pitchFamily="34" charset="0"/>
            </a:endParaRPr>
          </a:p>
          <a:p>
            <a:pPr marL="228600" lvl="1" indent="-228600">
              <a:lnSpc>
                <a:spcPct val="100000"/>
              </a:lnSpc>
              <a:spcBef>
                <a:spcPts val="1000"/>
              </a:spcBef>
              <a:buFont typeface="+mj-lt"/>
              <a:buAutoNum type="alphaLcParenR"/>
              <a:defRPr/>
            </a:pPr>
            <a:r>
              <a:rPr lang="en-US" sz="1600" b="1" dirty="0">
                <a:solidFill>
                  <a:prstClr val="black"/>
                </a:solidFill>
                <a:latin typeface="Avenir Next LT Pro"/>
              </a:rPr>
              <a:t>Land</a:t>
            </a:r>
            <a:r>
              <a:rPr lang="en-US" sz="1600" dirty="0">
                <a:solidFill>
                  <a:prstClr val="black"/>
                </a:solidFill>
                <a:latin typeface="Avenir Next LT Pro"/>
              </a:rPr>
              <a:t> -</a:t>
            </a:r>
            <a:r>
              <a:rPr lang="en-US" sz="1100" dirty="0">
                <a:solidFill>
                  <a:prstClr val="black"/>
                </a:solidFill>
                <a:latin typeface="Avenir Next LT Pro"/>
              </a:rPr>
              <a:t> </a:t>
            </a:r>
            <a:r>
              <a:rPr lang="en-US" sz="1400" dirty="0">
                <a:solidFill>
                  <a:prstClr val="black"/>
                </a:solidFill>
                <a:latin typeface="Avenir Next LT Pro"/>
              </a:rPr>
              <a:t>Non-expendable, real property whose title is held by a state agency.</a:t>
            </a:r>
          </a:p>
          <a:p>
            <a:pPr marL="457200" lvl="2" indent="-228600">
              <a:spcBef>
                <a:spcPts val="1000"/>
              </a:spcBef>
              <a:buFont typeface="+mj-lt"/>
              <a:buAutoNum type="alphaLcParenR"/>
              <a:defRPr/>
            </a:pPr>
            <a:r>
              <a:rPr lang="en-US" sz="1400" dirty="0">
                <a:solidFill>
                  <a:prstClr val="black"/>
                </a:solidFill>
                <a:latin typeface="Avenir Next LT Pro"/>
              </a:rPr>
              <a:t>The recorded asset cost will be the acquisition price plus ancillary costs such as legal and title fees, unpaid taxes assumed, surveying and recording fees, etc. </a:t>
            </a:r>
          </a:p>
          <a:p>
            <a:pPr marL="457200" lvl="2" indent="-228600">
              <a:spcBef>
                <a:spcPts val="1000"/>
              </a:spcBef>
              <a:buFont typeface="+mj-lt"/>
              <a:buAutoNum type="alphaLcParenR"/>
              <a:defRPr/>
            </a:pPr>
            <a:r>
              <a:rPr lang="en-US" sz="1400" dirty="0">
                <a:solidFill>
                  <a:prstClr val="black"/>
                </a:solidFill>
                <a:latin typeface="Avenir Next LT Pro"/>
              </a:rPr>
              <a:t>The cost of land DOES NOT include expenditures in connection with land improvements such as paving, fencing and lighting. </a:t>
            </a:r>
          </a:p>
          <a:p>
            <a:pPr marL="457200" lvl="2" indent="-228600">
              <a:spcBef>
                <a:spcPts val="1000"/>
              </a:spcBef>
              <a:buFont typeface="+mj-lt"/>
              <a:buAutoNum type="alphaLcParenR"/>
              <a:defRPr/>
            </a:pPr>
            <a:r>
              <a:rPr lang="en-US" sz="1400" dirty="0">
                <a:solidFill>
                  <a:prstClr val="black"/>
                </a:solidFill>
                <a:latin typeface="Avenir Next LT Pro"/>
              </a:rPr>
              <a:t>Land acquired by the State by gift, requires approval from the Governor and the Attorney General (Section 4b-22 Connecticut General Statutes). Land being added to Core-CT needs to go through the Comptroller’s Office for an AJES number, </a:t>
            </a:r>
            <a:r>
              <a:rPr lang="en-US" sz="1400" dirty="0">
                <a:solidFill>
                  <a:prstClr val="black"/>
                </a:solidFill>
                <a:latin typeface="Avenir Next LT Pro"/>
                <a:hlinkClick r:id="rId3"/>
              </a:rPr>
              <a:t>osc.assets@ct.gov</a:t>
            </a:r>
            <a:r>
              <a:rPr lang="en-US" sz="1400" dirty="0">
                <a:solidFill>
                  <a:prstClr val="black"/>
                </a:solidFill>
                <a:latin typeface="Avenir Next LT Pro"/>
              </a:rPr>
              <a:t>. </a:t>
            </a:r>
          </a:p>
          <a:p>
            <a:pPr marL="457200" lvl="2" indent="-228600">
              <a:spcBef>
                <a:spcPts val="1000"/>
              </a:spcBef>
              <a:buFont typeface="+mj-lt"/>
              <a:buAutoNum type="alphaLcParenR"/>
              <a:defRPr/>
            </a:pPr>
            <a:r>
              <a:rPr lang="en-US" sz="1400" dirty="0">
                <a:solidFill>
                  <a:prstClr val="black"/>
                </a:solidFill>
                <a:latin typeface="Avenir Next LT Pro"/>
              </a:rPr>
              <a:t>Land acquired by gift is valued at its appraised value at the time of the donation. </a:t>
            </a:r>
          </a:p>
          <a:p>
            <a:pPr marL="228600" lvl="1" indent="-228600">
              <a:lnSpc>
                <a:spcPct val="100000"/>
              </a:lnSpc>
              <a:spcBef>
                <a:spcPts val="1000"/>
              </a:spcBef>
              <a:buFont typeface="+mj-lt"/>
              <a:buAutoNum type="alphaLcParenR"/>
              <a:defRPr/>
            </a:pPr>
            <a:r>
              <a:rPr lang="en-US" sz="1600" b="1" dirty="0">
                <a:solidFill>
                  <a:prstClr val="black"/>
                </a:solidFill>
                <a:latin typeface="Avenir Next LT Pro"/>
              </a:rPr>
              <a:t>Site Improvements </a:t>
            </a:r>
            <a:r>
              <a:rPr lang="en-US" sz="1400" dirty="0">
                <a:solidFill>
                  <a:prstClr val="black"/>
                </a:solidFill>
                <a:latin typeface="Avenir Next LT Pro"/>
              </a:rPr>
              <a:t>– </a:t>
            </a:r>
            <a:r>
              <a:rPr lang="en-US" sz="1400" dirty="0">
                <a:solidFill>
                  <a:srgbClr val="000000"/>
                </a:solidFill>
                <a:effectLst/>
                <a:latin typeface="Times New Roman" panose="02020603050405020304" pitchFamily="18" charset="0"/>
              </a:rPr>
              <a:t> </a:t>
            </a:r>
            <a:r>
              <a:rPr lang="en-US" sz="1400" dirty="0">
                <a:solidFill>
                  <a:srgbClr val="000000"/>
                </a:solidFill>
                <a:effectLst/>
                <a:latin typeface="Avenir Next LT Pro" panose="020B0504020202020204" pitchFamily="34" charset="0"/>
              </a:rPr>
              <a:t>Include all improvements not specifically identifiable to an individual building such as grading, agency-maintained surface gutters, parking lots, lights,  utility hookups and similar assets that are not buildings but increase the value and utility of the base real estate. </a:t>
            </a:r>
            <a:endParaRPr lang="en-US" sz="1400" dirty="0">
              <a:solidFill>
                <a:schemeClr val="bg1"/>
              </a:solidFill>
              <a:latin typeface="Avenir Next LT Pro" panose="020B0504020202020204" pitchFamily="34" charset="0"/>
            </a:endParaRPr>
          </a:p>
          <a:p>
            <a:pPr marL="457200" lvl="2" indent="-228600">
              <a:spcBef>
                <a:spcPts val="1000"/>
              </a:spcBef>
              <a:buFont typeface="+mj-lt"/>
              <a:buAutoNum type="alphaLcParenR"/>
              <a:defRPr/>
            </a:pPr>
            <a:r>
              <a:rPr lang="en-US" sz="1400" dirty="0">
                <a:solidFill>
                  <a:schemeClr val="bg1"/>
                </a:solidFill>
                <a:effectLst/>
                <a:latin typeface="Avenir Next LT Pro" panose="020B0504020202020204" pitchFamily="34" charset="0"/>
              </a:rPr>
              <a:t>Any site improvement that increases the value of the original property requires a separate property control record. </a:t>
            </a:r>
          </a:p>
        </p:txBody>
      </p:sp>
      <p:cxnSp>
        <p:nvCxnSpPr>
          <p:cNvPr id="5" name="Straight Connector 4">
            <a:extLst>
              <a:ext uri="{FF2B5EF4-FFF2-40B4-BE49-F238E27FC236}">
                <a16:creationId xmlns:a16="http://schemas.microsoft.com/office/drawing/2014/main" id="{E4E0DCAB-4E00-454D-B0DD-FFA5ED525776}"/>
              </a:ext>
            </a:extLst>
          </p:cNvPr>
          <p:cNvCxnSpPr>
            <a:cxnSpLocks/>
          </p:cNvCxnSpPr>
          <p:nvPr/>
        </p:nvCxnSpPr>
        <p:spPr>
          <a:xfrm>
            <a:off x="606490" y="1746313"/>
            <a:ext cx="6302311"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C46C45B-C643-415A-95B7-7D8A6A3D4E30}"/>
              </a:ext>
            </a:extLst>
          </p:cNvPr>
          <p:cNvPicPr>
            <a:picLocks noChangeAspect="1"/>
          </p:cNvPicPr>
          <p:nvPr/>
        </p:nvPicPr>
        <p:blipFill>
          <a:blip r:embed="rId4"/>
          <a:stretch>
            <a:fillRect/>
          </a:stretch>
        </p:blipFill>
        <p:spPr>
          <a:xfrm>
            <a:off x="8496727" y="3515666"/>
            <a:ext cx="3320381" cy="2417237"/>
          </a:xfrm>
          <a:prstGeom prst="rect">
            <a:avLst/>
          </a:prstGeom>
        </p:spPr>
      </p:pic>
    </p:spTree>
    <p:extLst>
      <p:ext uri="{BB962C8B-B14F-4D97-AF65-F5344CB8AC3E}">
        <p14:creationId xmlns:p14="http://schemas.microsoft.com/office/powerpoint/2010/main" val="70564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44530" y="448950"/>
            <a:ext cx="6637598" cy="917845"/>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10" name="TextBox 9">
            <a:extLst>
              <a:ext uri="{FF2B5EF4-FFF2-40B4-BE49-F238E27FC236}">
                <a16:creationId xmlns:a16="http://schemas.microsoft.com/office/drawing/2014/main" id="{B74CEAD7-E266-42A6-BE77-5B9203FE7112}"/>
              </a:ext>
            </a:extLst>
          </p:cNvPr>
          <p:cNvSpPr txBox="1"/>
          <p:nvPr/>
        </p:nvSpPr>
        <p:spPr>
          <a:xfrm>
            <a:off x="188122" y="1767186"/>
            <a:ext cx="8439183" cy="4939814"/>
          </a:xfrm>
          <a:prstGeom prst="rect">
            <a:avLst/>
          </a:prstGeom>
          <a:solidFill>
            <a:schemeClr val="accent1">
              <a:lumMod val="60000"/>
              <a:lumOff val="40000"/>
            </a:schemeClr>
          </a:solidFill>
        </p:spPr>
        <p:txBody>
          <a:bodyPr wrap="square">
            <a:spAutoFit/>
          </a:bodyPr>
          <a:lstStyle/>
          <a:p>
            <a:pPr marL="0" lvl="1">
              <a:lnSpc>
                <a:spcPct val="100000"/>
              </a:lnSpc>
              <a:spcBef>
                <a:spcPts val="1000"/>
              </a:spcBef>
              <a:defRPr/>
            </a:pPr>
            <a:r>
              <a:rPr lang="en-US" sz="1600" b="1" dirty="0">
                <a:solidFill>
                  <a:prstClr val="black"/>
                </a:solidFill>
                <a:latin typeface="Avenir Next LT Pro"/>
              </a:rPr>
              <a:t>c) Buildings</a:t>
            </a:r>
            <a:r>
              <a:rPr lang="en-US" sz="1600" dirty="0">
                <a:solidFill>
                  <a:prstClr val="black"/>
                </a:solidFill>
                <a:latin typeface="Avenir Next LT Pro"/>
              </a:rPr>
              <a:t> </a:t>
            </a:r>
            <a:r>
              <a:rPr lang="en-US" sz="1100" i="1" dirty="0">
                <a:solidFill>
                  <a:schemeClr val="accent6">
                    <a:lumMod val="50000"/>
                  </a:schemeClr>
                </a:solidFill>
                <a:latin typeface="Avenir Next LT Pro"/>
              </a:rPr>
              <a:t>- </a:t>
            </a:r>
            <a:r>
              <a:rPr lang="en-US" sz="1400" b="1" i="1" dirty="0">
                <a:solidFill>
                  <a:schemeClr val="accent6">
                    <a:lumMod val="50000"/>
                  </a:schemeClr>
                </a:solidFill>
                <a:latin typeface="Avenir Next LT Pro"/>
              </a:rPr>
              <a:t>ANY</a:t>
            </a:r>
            <a:r>
              <a:rPr lang="en-US" sz="1400" i="1" dirty="0">
                <a:solidFill>
                  <a:schemeClr val="accent6">
                    <a:lumMod val="50000"/>
                  </a:schemeClr>
                </a:solidFill>
                <a:latin typeface="Avenir Next LT Pro"/>
              </a:rPr>
              <a:t> structure subject to approval or inspection by the State Building Inspector and State Fire Marshal as prescribed by Chapter 541 of the Connecticut General Statutes; or any real estate improvement determined to be a building by written judgement of the State Building Inspector. </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The recorded asset cost is the purchase or construction cost, professional fees for architects, attorneys, and any other expenditure necessary to place the structure in a state of operation.</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When a “</a:t>
            </a:r>
            <a:r>
              <a:rPr lang="en-US" sz="1400" b="1" dirty="0">
                <a:solidFill>
                  <a:prstClr val="black"/>
                </a:solidFill>
                <a:latin typeface="Avenir Next LT Pro"/>
              </a:rPr>
              <a:t>Certificate of Occupancy</a:t>
            </a:r>
            <a:r>
              <a:rPr lang="en-US" sz="1400" dirty="0">
                <a:solidFill>
                  <a:prstClr val="black"/>
                </a:solidFill>
                <a:latin typeface="Avenir Next LT Pro"/>
              </a:rPr>
              <a:t>” is issued, a copy must be sent to OSC – Budget and Finance at </a:t>
            </a:r>
            <a:r>
              <a:rPr lang="en-US" sz="1400" dirty="0">
                <a:solidFill>
                  <a:prstClr val="black"/>
                </a:solidFill>
                <a:latin typeface="Avenir Next LT Pro"/>
                <a:hlinkClick r:id="rId3"/>
              </a:rPr>
              <a:t>osc.co-59@ct.gov</a:t>
            </a:r>
            <a:r>
              <a:rPr lang="en-US" sz="1400" dirty="0">
                <a:solidFill>
                  <a:prstClr val="black"/>
                </a:solidFill>
                <a:latin typeface="Avenir Next LT Pro"/>
              </a:rPr>
              <a:t>. </a:t>
            </a:r>
            <a:endParaRPr lang="en-US" sz="1400" dirty="0">
              <a:solidFill>
                <a:prstClr val="black"/>
              </a:solidFill>
              <a:latin typeface="Avenir Next LT Pro" panose="020B0504020202020204" pitchFamily="34" charset="0"/>
            </a:endParaRPr>
          </a:p>
          <a:p>
            <a:pPr marL="640080" lvl="2" indent="-285750">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"Buildings" include improvements to buildings as well as the original building cost. </a:t>
            </a:r>
          </a:p>
          <a:p>
            <a:pPr marL="640080" lvl="2" indent="-285750">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The main criteria for capitalization of building improvements: </a:t>
            </a:r>
            <a:endParaRPr lang="en-US" sz="1400" dirty="0">
              <a:solidFill>
                <a:srgbClr val="000000"/>
              </a:solidFill>
              <a:latin typeface="Avenir Next LT Pro" panose="020B0504020202020204" pitchFamily="34" charset="0"/>
            </a:endParaRPr>
          </a:p>
          <a:p>
            <a:pPr marL="1097280" lvl="3" indent="-28575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E</a:t>
            </a:r>
            <a:r>
              <a:rPr lang="en-US" sz="1400" dirty="0">
                <a:solidFill>
                  <a:srgbClr val="000000"/>
                </a:solidFill>
                <a:effectLst/>
                <a:latin typeface="Avenir Next LT Pro" panose="020B0504020202020204" pitchFamily="34" charset="0"/>
              </a:rPr>
              <a:t>xpand the useful area of the structure, or </a:t>
            </a:r>
          </a:p>
          <a:p>
            <a:pPr marL="1097280" lvl="3" indent="-28575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ignificantly enhance the value or extend the useful life of the original building.  </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Building Fixed Equipment (permanent) will have a property record and should be maintained as part of the building inventory record for all fixed equipment for that particular building.</a:t>
            </a:r>
          </a:p>
          <a:p>
            <a:pPr marL="640080" lvl="2" indent="-285750">
              <a:spcBef>
                <a:spcPts val="1000"/>
              </a:spcBef>
              <a:buFont typeface="Arial" panose="020B0604020202020204" pitchFamily="34" charset="0"/>
              <a:buChar char="•"/>
              <a:defRPr/>
            </a:pPr>
            <a:r>
              <a:rPr lang="en-US" sz="1400" dirty="0">
                <a:solidFill>
                  <a:prstClr val="black"/>
                </a:solidFill>
                <a:latin typeface="Avenir Next LT Pro"/>
              </a:rPr>
              <a:t>Centralized </a:t>
            </a:r>
            <a:r>
              <a:rPr lang="en-US" sz="1400" b="1" dirty="0">
                <a:solidFill>
                  <a:prstClr val="black"/>
                </a:solidFill>
                <a:latin typeface="Avenir Next LT Pro"/>
              </a:rPr>
              <a:t>State Building Inventory system </a:t>
            </a:r>
            <a:r>
              <a:rPr lang="en-US" sz="1400" dirty="0">
                <a:solidFill>
                  <a:prstClr val="black"/>
                </a:solidFill>
                <a:latin typeface="Avenir Next LT Pro"/>
              </a:rPr>
              <a:t>called </a:t>
            </a:r>
            <a:r>
              <a:rPr lang="en-US" sz="1400" b="1" dirty="0">
                <a:solidFill>
                  <a:prstClr val="black"/>
                </a:solidFill>
                <a:latin typeface="Avenir Next LT Pro"/>
              </a:rPr>
              <a:t>"JESTIR" </a:t>
            </a:r>
            <a:r>
              <a:rPr lang="en-US" sz="1400" dirty="0">
                <a:solidFill>
                  <a:prstClr val="black"/>
                </a:solidFill>
                <a:latin typeface="Avenir Next LT Pro"/>
              </a:rPr>
              <a:t>contains information on structures that are owned by the State of Connecticut. </a:t>
            </a:r>
          </a:p>
          <a:p>
            <a:pPr marL="1097280" lvl="3" indent="-285750">
              <a:spcBef>
                <a:spcPts val="1000"/>
              </a:spcBef>
              <a:buFont typeface="Arial" panose="020B0604020202020204" pitchFamily="34" charset="0"/>
              <a:buChar char="•"/>
              <a:defRPr/>
            </a:pPr>
            <a:r>
              <a:rPr lang="en-US" sz="1400" dirty="0">
                <a:solidFill>
                  <a:prstClr val="black"/>
                </a:solidFill>
                <a:latin typeface="Avenir Next LT Pro"/>
              </a:rPr>
              <a:t>Agencies with custody and control over state owned structures must utilize this system to track and report their building inventory information. </a:t>
            </a:r>
          </a:p>
        </p:txBody>
      </p:sp>
      <p:pic>
        <p:nvPicPr>
          <p:cNvPr id="7" name="Picture 6">
            <a:extLst>
              <a:ext uri="{FF2B5EF4-FFF2-40B4-BE49-F238E27FC236}">
                <a16:creationId xmlns:a16="http://schemas.microsoft.com/office/drawing/2014/main" id="{2EDACED2-2B99-4F0F-9296-D312F9EB5BFC}"/>
              </a:ext>
            </a:extLst>
          </p:cNvPr>
          <p:cNvPicPr>
            <a:picLocks noChangeAspect="1"/>
          </p:cNvPicPr>
          <p:nvPr/>
        </p:nvPicPr>
        <p:blipFill>
          <a:blip r:embed="rId4"/>
          <a:stretch>
            <a:fillRect/>
          </a:stretch>
        </p:blipFill>
        <p:spPr>
          <a:xfrm>
            <a:off x="8938517" y="4192584"/>
            <a:ext cx="3065361" cy="1830395"/>
          </a:xfrm>
          <a:prstGeom prst="rect">
            <a:avLst/>
          </a:prstGeom>
        </p:spPr>
      </p:pic>
    </p:spTree>
    <p:extLst>
      <p:ext uri="{BB962C8B-B14F-4D97-AF65-F5344CB8AC3E}">
        <p14:creationId xmlns:p14="http://schemas.microsoft.com/office/powerpoint/2010/main" val="181758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979156" y="133564"/>
            <a:ext cx="4353132" cy="2167847"/>
          </a:xfrm>
        </p:spPr>
        <p:txBody>
          <a:bodyPr/>
          <a:lstStyle/>
          <a:p>
            <a:pPr algn="ctr"/>
            <a:r>
              <a:rPr lang="en-US" sz="3200" dirty="0">
                <a:solidFill>
                  <a:schemeClr val="tx2">
                    <a:lumMod val="75000"/>
                  </a:schemeClr>
                </a:solidFill>
              </a:rPr>
              <a:t>Chapter 3 – </a:t>
            </a:r>
            <a:br>
              <a:rPr lang="en-US" sz="3200" dirty="0">
                <a:solidFill>
                  <a:schemeClr val="tx2">
                    <a:lumMod val="75000"/>
                  </a:schemeClr>
                </a:solidFill>
              </a:rPr>
            </a:br>
            <a:r>
              <a:rPr lang="en-US" sz="3200" dirty="0">
                <a:solidFill>
                  <a:schemeClr val="tx2">
                    <a:lumMod val="75000"/>
                  </a:schemeClr>
                </a:solidFill>
              </a:rPr>
              <a:t>Asset Management System Accounting Standards</a:t>
            </a:r>
            <a:endParaRPr lang="en-US" sz="3200" u="sng" dirty="0">
              <a:solidFill>
                <a:schemeClr val="tx2">
                  <a:lumMod val="75000"/>
                </a:schemeClr>
              </a:solidFill>
            </a:endParaRP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2080726" y="1424345"/>
            <a:ext cx="9935947" cy="2451593"/>
          </a:xfrm>
        </p:spPr>
        <p:txBody>
          <a:bodyPr>
            <a:normAutofit/>
          </a:bodyPr>
          <a:lstStyle/>
          <a:p>
            <a:pPr marL="859536" lvl="1" indent="0">
              <a:lnSpc>
                <a:spcPct val="100000"/>
              </a:lnSpc>
              <a:spcBef>
                <a:spcPts val="0"/>
              </a:spcBef>
              <a:buNone/>
              <a:defRPr/>
            </a:pPr>
            <a:endParaRPr lang="en-US" sz="1400" dirty="0">
              <a:solidFill>
                <a:srgbClr val="000000"/>
              </a:solidFill>
              <a:latin typeface="Avenir Next LT Pro" panose="020B0504020202020204" pitchFamily="34" charset="0"/>
            </a:endParaRPr>
          </a:p>
          <a:p>
            <a:endParaRPr lang="en-US" dirty="0"/>
          </a:p>
        </p:txBody>
      </p:sp>
      <p:sp>
        <p:nvSpPr>
          <p:cNvPr id="4" name="Rectangle 3">
            <a:extLst>
              <a:ext uri="{FF2B5EF4-FFF2-40B4-BE49-F238E27FC236}">
                <a16:creationId xmlns:a16="http://schemas.microsoft.com/office/drawing/2014/main" id="{A2C74E70-1D0F-4C6A-ACC6-785AC709DAA4}"/>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2" name="Rectangle 1">
            <a:extLst>
              <a:ext uri="{FF2B5EF4-FFF2-40B4-BE49-F238E27FC236}">
                <a16:creationId xmlns:a16="http://schemas.microsoft.com/office/drawing/2014/main" id="{1757E491-B325-4229-88E2-4A203BDC05FE}"/>
              </a:ext>
            </a:extLst>
          </p:cNvPr>
          <p:cNvSpPr/>
          <p:nvPr/>
        </p:nvSpPr>
        <p:spPr>
          <a:xfrm>
            <a:off x="5414482" y="877066"/>
            <a:ext cx="6602192" cy="5102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0"/>
              </a:spcBef>
              <a:defRPr/>
            </a:pPr>
            <a:r>
              <a:rPr lang="en-US" sz="1600" b="1" dirty="0">
                <a:solidFill>
                  <a:prstClr val="black"/>
                </a:solidFill>
                <a:latin typeface="Avenir Next LT Pro" panose="020B0504020202020204" pitchFamily="34" charset="0"/>
              </a:rPr>
              <a:t>d) </a:t>
            </a:r>
            <a:r>
              <a:rPr lang="en-US" sz="1600" b="1" dirty="0">
                <a:solidFill>
                  <a:prstClr val="black"/>
                </a:solidFill>
                <a:latin typeface="Avenir Next LT Pro"/>
              </a:rPr>
              <a:t>Improvements on Leased Property </a:t>
            </a:r>
            <a:r>
              <a:rPr lang="en-US" sz="1100" dirty="0">
                <a:solidFill>
                  <a:prstClr val="black"/>
                </a:solidFill>
                <a:latin typeface="Avenir Next LT Pro"/>
              </a:rPr>
              <a:t>– </a:t>
            </a:r>
          </a:p>
          <a:p>
            <a:pPr marL="514350"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Improvements to leased buildings and other structures leased to the State must be capitalized. </a:t>
            </a:r>
          </a:p>
          <a:p>
            <a:pPr marL="514350" lvl="2" indent="-285750">
              <a:lnSpc>
                <a:spcPct val="100000"/>
              </a:lnSpc>
              <a:spcBef>
                <a:spcPts val="0"/>
              </a:spcBef>
              <a:buFont typeface="Arial" panose="020B0604020202020204" pitchFamily="34" charset="0"/>
              <a:buChar char="•"/>
              <a:defRPr/>
            </a:pPr>
            <a:r>
              <a:rPr lang="en-US" sz="1400" dirty="0">
                <a:solidFill>
                  <a:prstClr val="black"/>
                </a:solidFill>
                <a:latin typeface="Avenir Next LT Pro"/>
              </a:rPr>
              <a:t>Improvements on leased property require a separate property control record which should include the dollar value and brief description of improvements. </a:t>
            </a:r>
            <a:endParaRPr lang="en-US" sz="1400" b="1" dirty="0">
              <a:solidFill>
                <a:prstClr val="black"/>
              </a:solidFill>
              <a:latin typeface="Avenir Next LT Pro"/>
            </a:endParaRPr>
          </a:p>
          <a:p>
            <a:pPr marL="0" lvl="1" indent="-228600">
              <a:lnSpc>
                <a:spcPct val="100000"/>
              </a:lnSpc>
              <a:spcBef>
                <a:spcPts val="1000"/>
              </a:spcBef>
              <a:buFont typeface="+mj-lt"/>
              <a:buAutoNum type="alphaLcParenR" startAt="5"/>
              <a:defRPr/>
            </a:pPr>
            <a:r>
              <a:rPr lang="en-US" sz="1600" b="1" dirty="0">
                <a:solidFill>
                  <a:prstClr val="black"/>
                </a:solidFill>
                <a:latin typeface="Avenir Next LT Pro"/>
              </a:rPr>
              <a:t>Construction</a:t>
            </a:r>
            <a:r>
              <a:rPr lang="en-US" sz="1100" dirty="0">
                <a:solidFill>
                  <a:prstClr val="black"/>
                </a:solidFill>
                <a:latin typeface="Avenir Next LT Pro"/>
              </a:rPr>
              <a:t> – </a:t>
            </a:r>
          </a:p>
          <a:p>
            <a:pPr marL="514350" lvl="2" indent="-285750">
              <a:spcBef>
                <a:spcPts val="1000"/>
              </a:spcBef>
              <a:buFont typeface="Arial" panose="020B0604020202020204" pitchFamily="34" charset="0"/>
              <a:buChar char="•"/>
              <a:defRPr/>
            </a:pPr>
            <a:r>
              <a:rPr lang="en-US" sz="1400" dirty="0">
                <a:solidFill>
                  <a:prstClr val="black"/>
                </a:solidFill>
                <a:latin typeface="Avenir Next LT Pro"/>
              </a:rPr>
              <a:t>Total cost of all construction in progress. </a:t>
            </a:r>
            <a:endParaRPr lang="en-US" sz="800" dirty="0">
              <a:solidFill>
                <a:prstClr val="black"/>
              </a:solidFill>
              <a:latin typeface="Avenir Next LT Pro"/>
            </a:endParaRPr>
          </a:p>
          <a:p>
            <a:pPr marL="0" lvl="1">
              <a:lnSpc>
                <a:spcPct val="100000"/>
              </a:lnSpc>
              <a:spcBef>
                <a:spcPts val="1000"/>
              </a:spcBef>
              <a:defRPr/>
            </a:pPr>
            <a:r>
              <a:rPr lang="en-US" sz="1600" b="1" dirty="0">
                <a:solidFill>
                  <a:prstClr val="black"/>
                </a:solidFill>
                <a:latin typeface="Avenir Next LT Pro"/>
              </a:rPr>
              <a:t>f) Equipment</a:t>
            </a:r>
            <a:r>
              <a:rPr lang="en-US" sz="1600" dirty="0">
                <a:solidFill>
                  <a:prstClr val="black"/>
                </a:solidFill>
                <a:latin typeface="Avenir Next LT Pro"/>
              </a:rPr>
              <a:t> – </a:t>
            </a:r>
          </a:p>
          <a:p>
            <a:pPr marL="514350" lvl="2" indent="-2857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Equipment (Capitalized) </a:t>
            </a:r>
            <a:r>
              <a:rPr lang="en-US" sz="1400" dirty="0">
                <a:solidFill>
                  <a:prstClr val="black"/>
                </a:solidFill>
                <a:latin typeface="Avenir Next LT Pro"/>
              </a:rPr>
              <a:t>Personal property that meets the capitalization threshold and has a useful life beyond a single reporting period must be capitalized.</a:t>
            </a:r>
          </a:p>
          <a:p>
            <a:pPr marL="514350" lvl="2" indent="-2857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Donated Equipment</a:t>
            </a:r>
            <a:r>
              <a:rPr lang="en-US" sz="1400" dirty="0">
                <a:solidFill>
                  <a:prstClr val="black"/>
                </a:solidFill>
                <a:latin typeface="Avenir Next LT Pro"/>
              </a:rPr>
              <a:t> </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If donated equipment is capitalized record the fair value. </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Capitalized if it meets the established criteria at its estimated fair value at time of acquisition.</a:t>
            </a:r>
          </a:p>
          <a:p>
            <a:pPr marL="742950" lvl="3" indent="-285750">
              <a:lnSpc>
                <a:spcPct val="100000"/>
              </a:lnSpc>
              <a:spcBef>
                <a:spcPts val="1000"/>
              </a:spcBef>
              <a:buFont typeface="Arial" panose="020B0604020202020204" pitchFamily="34" charset="0"/>
              <a:buChar char="•"/>
              <a:defRPr/>
            </a:pPr>
            <a:r>
              <a:rPr lang="en-US" sz="1400" dirty="0">
                <a:solidFill>
                  <a:prstClr val="black"/>
                </a:solidFill>
                <a:latin typeface="Avenir Next LT Pro"/>
              </a:rPr>
              <a:t>Total cost of the asset should include the fair value plus any additional costs incurred to place the asset into service. </a:t>
            </a:r>
            <a:endParaRPr lang="en-US" sz="1400" dirty="0"/>
          </a:p>
        </p:txBody>
      </p:sp>
    </p:spTree>
    <p:extLst>
      <p:ext uri="{BB962C8B-B14F-4D97-AF65-F5344CB8AC3E}">
        <p14:creationId xmlns:p14="http://schemas.microsoft.com/office/powerpoint/2010/main" val="3109013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18662" y="0"/>
            <a:ext cx="9700691" cy="801381"/>
          </a:xfrm>
        </p:spPr>
        <p:txBody>
          <a:bodyPr/>
          <a:lstStyle/>
          <a:p>
            <a:r>
              <a:rPr lang="en-US" sz="3200" dirty="0">
                <a:solidFill>
                  <a:schemeClr val="tx2">
                    <a:lumMod val="75000"/>
                  </a:schemeClr>
                </a:solidFill>
              </a:rPr>
              <a:t>Chapter 3 – </a:t>
            </a:r>
            <a:br>
              <a:rPr lang="en-US" sz="3200" dirty="0">
                <a:solidFill>
                  <a:schemeClr val="tx2">
                    <a:lumMod val="75000"/>
                  </a:schemeClr>
                </a:solidFill>
              </a:rPr>
            </a:br>
            <a:r>
              <a:rPr lang="en-US" sz="3200" dirty="0">
                <a:solidFill>
                  <a:schemeClr val="tx2">
                    <a:lumMod val="75000"/>
                  </a:schemeClr>
                </a:solidFill>
              </a:rPr>
              <a:t>Asset Management System Accounting Standards</a:t>
            </a:r>
          </a:p>
        </p:txBody>
      </p:sp>
      <p:sp>
        <p:nvSpPr>
          <p:cNvPr id="7" name="Content Placeholder 2">
            <a:extLst>
              <a:ext uri="{FF2B5EF4-FFF2-40B4-BE49-F238E27FC236}">
                <a16:creationId xmlns:a16="http://schemas.microsoft.com/office/drawing/2014/main" id="{E46A969F-AA4B-8287-E376-8F9B7A153B64}"/>
              </a:ext>
            </a:extLst>
          </p:cNvPr>
          <p:cNvSpPr txBox="1">
            <a:spLocks/>
          </p:cNvSpPr>
          <p:nvPr/>
        </p:nvSpPr>
        <p:spPr>
          <a:xfrm>
            <a:off x="126540" y="1058239"/>
            <a:ext cx="6818790" cy="5681605"/>
          </a:xfrm>
          <a:prstGeom prst="rect">
            <a:avLst/>
          </a:prstGeom>
          <a:solidFill>
            <a:schemeClr val="accent2">
              <a:lumMod val="40000"/>
              <a:lumOff val="60000"/>
            </a:schemeClr>
          </a:solidFill>
        </p:spPr>
        <p:txBody>
          <a:bodyPr vert="horz" lIns="0" tIns="45720" rIns="0" bIns="0" rtlCol="0">
            <a:normAutofit fontScale="92500" lnSpcReduction="10000"/>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1000"/>
              </a:spcBef>
              <a:defRPr/>
            </a:pPr>
            <a:r>
              <a:rPr lang="en-US" sz="1600" b="1" dirty="0">
                <a:solidFill>
                  <a:prstClr val="black"/>
                </a:solidFill>
                <a:latin typeface="Avenir Next LT Pro"/>
              </a:rPr>
              <a:t>g) Books, Maps, Records</a:t>
            </a:r>
            <a:r>
              <a:rPr lang="en-US" sz="1600" dirty="0">
                <a:solidFill>
                  <a:prstClr val="black"/>
                </a:solidFill>
                <a:latin typeface="Avenir Next LT Pro"/>
              </a:rPr>
              <a:t> – Any Institutions of higher education and other agencies that maintain a library with a librarian are required to maintain a separate inventory for library materials. </a:t>
            </a:r>
          </a:p>
          <a:p>
            <a:pPr marL="457200" indent="-228600">
              <a:lnSpc>
                <a:spcPct val="100000"/>
              </a:lnSpc>
              <a:spcBef>
                <a:spcPts val="1000"/>
              </a:spcBef>
              <a:buFont typeface="Arial" panose="020B0604020202020204" pitchFamily="34" charset="0"/>
              <a:buChar char="•"/>
              <a:defRPr/>
            </a:pPr>
            <a:r>
              <a:rPr lang="en-US" sz="1600" dirty="0">
                <a:solidFill>
                  <a:prstClr val="black"/>
                </a:solidFill>
                <a:latin typeface="Avenir Next LT Pro"/>
              </a:rPr>
              <a:t> Acquisitions and deletions of materials for a library should be recorded directly into the separate control account and will be summarized on the CO-59 form. </a:t>
            </a:r>
          </a:p>
          <a:p>
            <a:pPr marL="457200" indent="-228600">
              <a:lnSpc>
                <a:spcPct val="100000"/>
              </a:lnSpc>
              <a:spcBef>
                <a:spcPts val="1000"/>
              </a:spcBef>
              <a:buFont typeface="Arial" panose="020B0604020202020204" pitchFamily="34" charset="0"/>
              <a:buChar char="•"/>
              <a:defRPr/>
            </a:pPr>
            <a:r>
              <a:rPr lang="en-US" sz="1600" dirty="0">
                <a:solidFill>
                  <a:prstClr val="black"/>
                </a:solidFill>
                <a:latin typeface="Avenir Next LT Pro"/>
              </a:rPr>
              <a:t> All additions should be valued at cost.</a:t>
            </a:r>
          </a:p>
          <a:p>
            <a:pPr marL="228600">
              <a:lnSpc>
                <a:spcPct val="100000"/>
              </a:lnSpc>
              <a:spcBef>
                <a:spcPts val="1000"/>
              </a:spcBef>
              <a:defRPr/>
            </a:pPr>
            <a:endParaRPr lang="en-US" sz="800" b="1" dirty="0">
              <a:solidFill>
                <a:prstClr val="black"/>
              </a:solidFill>
              <a:latin typeface="Avenir Next LT Pro"/>
            </a:endParaRPr>
          </a:p>
          <a:p>
            <a:pPr indent="-457200">
              <a:lnSpc>
                <a:spcPct val="100000"/>
              </a:lnSpc>
              <a:spcBef>
                <a:spcPts val="1000"/>
              </a:spcBef>
              <a:defRPr/>
            </a:pPr>
            <a:r>
              <a:rPr lang="en-US" sz="1600" b="1" dirty="0">
                <a:solidFill>
                  <a:prstClr val="black"/>
                </a:solidFill>
                <a:latin typeface="Avenir Next LT Pro"/>
              </a:rPr>
              <a:t>h) Livestock</a:t>
            </a:r>
            <a:r>
              <a:rPr lang="en-US" sz="1600" dirty="0">
                <a:solidFill>
                  <a:prstClr val="black"/>
                </a:solidFill>
                <a:latin typeface="Avenir Next LT Pro"/>
              </a:rPr>
              <a:t> - Includes but is not limited to animals, fish, or birds owned by an       agency.</a:t>
            </a:r>
          </a:p>
          <a:p>
            <a:pPr>
              <a:lnSpc>
                <a:spcPct val="100000"/>
              </a:lnSpc>
              <a:spcBef>
                <a:spcPts val="1000"/>
              </a:spcBef>
              <a:defRPr/>
            </a:pPr>
            <a:endParaRPr lang="en-US" sz="1600" dirty="0">
              <a:solidFill>
                <a:prstClr val="black"/>
              </a:solidFill>
              <a:latin typeface="Avenir Next LT Pro"/>
            </a:endParaRPr>
          </a:p>
          <a:p>
            <a:pPr marL="0" lvl="1" indent="0">
              <a:lnSpc>
                <a:spcPct val="100000"/>
              </a:lnSpc>
              <a:spcBef>
                <a:spcPts val="1000"/>
              </a:spcBef>
              <a:buNone/>
              <a:defRPr/>
            </a:pPr>
            <a:r>
              <a:rPr lang="en-US" sz="1600" b="1" dirty="0">
                <a:solidFill>
                  <a:prstClr val="black"/>
                </a:solidFill>
                <a:latin typeface="Avenir Next LT Pro"/>
              </a:rPr>
              <a:t>i) Motor Vehicles (Cars, Trucks, Buses, Motorcycles, etc.)</a:t>
            </a:r>
            <a:r>
              <a:rPr lang="en-US" sz="1600" dirty="0">
                <a:solidFill>
                  <a:prstClr val="black"/>
                </a:solidFill>
                <a:latin typeface="Avenir Next LT Pro"/>
              </a:rPr>
              <a:t> – </a:t>
            </a:r>
          </a:p>
          <a:p>
            <a:pPr lvl="2">
              <a:lnSpc>
                <a:spcPct val="100000"/>
              </a:lnSpc>
              <a:spcBef>
                <a:spcPts val="1000"/>
              </a:spcBef>
              <a:defRPr/>
            </a:pPr>
            <a:r>
              <a:rPr lang="en-US" sz="1600" dirty="0">
                <a:solidFill>
                  <a:prstClr val="black"/>
                </a:solidFill>
                <a:latin typeface="Avenir Next LT Pro"/>
              </a:rPr>
              <a:t>Each vehicle must be recorded separately. </a:t>
            </a:r>
          </a:p>
          <a:p>
            <a:pPr lvl="2">
              <a:lnSpc>
                <a:spcPct val="100000"/>
              </a:lnSpc>
              <a:spcBef>
                <a:spcPts val="1000"/>
              </a:spcBef>
              <a:defRPr/>
            </a:pPr>
            <a:r>
              <a:rPr lang="en-US" sz="1600" dirty="0">
                <a:solidFill>
                  <a:prstClr val="black"/>
                </a:solidFill>
                <a:latin typeface="Avenir Next LT Pro"/>
              </a:rPr>
              <a:t>Motor vehicles being purchased under a capital lease and longer than 12 months fall under GASB 87 and should be recorded at the beginning of the lease term. </a:t>
            </a:r>
          </a:p>
          <a:p>
            <a:pPr lvl="2">
              <a:lnSpc>
                <a:spcPct val="100000"/>
              </a:lnSpc>
              <a:spcBef>
                <a:spcPts val="1000"/>
              </a:spcBef>
              <a:defRPr/>
            </a:pPr>
            <a:r>
              <a:rPr lang="en-US" sz="1600" dirty="0">
                <a:solidFill>
                  <a:prstClr val="black"/>
                </a:solidFill>
                <a:latin typeface="Avenir Next LT Pro"/>
              </a:rPr>
              <a:t>The record value of a lease is the lesser of the fair market value of the leased property or the present value of the minimum lease payments (excluding interest). </a:t>
            </a:r>
          </a:p>
          <a:p>
            <a:pPr lvl="2">
              <a:lnSpc>
                <a:spcPct val="100000"/>
              </a:lnSpc>
              <a:spcBef>
                <a:spcPts val="1000"/>
              </a:spcBef>
              <a:defRPr/>
            </a:pPr>
            <a:r>
              <a:rPr lang="en-US" sz="1600" dirty="0">
                <a:solidFill>
                  <a:prstClr val="black"/>
                </a:solidFill>
                <a:latin typeface="Avenir Next LT Pro"/>
              </a:rPr>
              <a:t>Operating leases are not reportable.</a:t>
            </a:r>
          </a:p>
          <a:p>
            <a:endParaRPr lang="en-US" dirty="0"/>
          </a:p>
        </p:txBody>
      </p:sp>
      <p:cxnSp>
        <p:nvCxnSpPr>
          <p:cNvPr id="5" name="Straight Connector 4">
            <a:extLst>
              <a:ext uri="{FF2B5EF4-FFF2-40B4-BE49-F238E27FC236}">
                <a16:creationId xmlns:a16="http://schemas.microsoft.com/office/drawing/2014/main" id="{5EFD12C4-CF13-49D7-8DC9-02912BD0EEAE}"/>
              </a:ext>
            </a:extLst>
          </p:cNvPr>
          <p:cNvCxnSpPr>
            <a:cxnSpLocks/>
          </p:cNvCxnSpPr>
          <p:nvPr/>
        </p:nvCxnSpPr>
        <p:spPr>
          <a:xfrm>
            <a:off x="18662" y="881272"/>
            <a:ext cx="948493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127D0FD-B576-4A6A-BC9E-F9AA4D22CF72}"/>
              </a:ext>
            </a:extLst>
          </p:cNvPr>
          <p:cNvSpPr/>
          <p:nvPr/>
        </p:nvSpPr>
        <p:spPr>
          <a:xfrm>
            <a:off x="7155951" y="3596841"/>
            <a:ext cx="4695289" cy="3143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nSpc>
                <a:spcPct val="100000"/>
              </a:lnSpc>
              <a:spcBef>
                <a:spcPts val="1000"/>
              </a:spcBef>
              <a:defRPr/>
            </a:pPr>
            <a:r>
              <a:rPr lang="en-US" sz="1600" b="1" dirty="0">
                <a:solidFill>
                  <a:prstClr val="black"/>
                </a:solidFill>
                <a:latin typeface="Avenir Next LT Pro"/>
              </a:rPr>
              <a:t>j) Boats and Aircrafts</a:t>
            </a:r>
            <a:r>
              <a:rPr lang="en-US" sz="1600" dirty="0">
                <a:solidFill>
                  <a:prstClr val="black"/>
                </a:solidFill>
                <a:latin typeface="Avenir Next LT Pro"/>
              </a:rPr>
              <a:t> – </a:t>
            </a:r>
          </a:p>
          <a:p>
            <a:pPr marL="742950" lvl="1" indent="-285750">
              <a:spcBef>
                <a:spcPts val="1000"/>
              </a:spcBef>
              <a:buFont typeface="Arial" panose="020B0604020202020204" pitchFamily="34" charset="0"/>
              <a:buChar char="•"/>
              <a:defRPr/>
            </a:pPr>
            <a:r>
              <a:rPr lang="en-US" sz="1600" dirty="0">
                <a:solidFill>
                  <a:prstClr val="black"/>
                </a:solidFill>
                <a:latin typeface="Avenir Next LT Pro"/>
              </a:rPr>
              <a:t>Each boat, aircraft, and aircraft equipment must be recorded separately. </a:t>
            </a:r>
          </a:p>
          <a:p>
            <a:pPr marL="742950" lvl="1" indent="-285750">
              <a:spcBef>
                <a:spcPts val="1000"/>
              </a:spcBef>
              <a:buFont typeface="Arial" panose="020B0604020202020204" pitchFamily="34" charset="0"/>
              <a:buChar char="•"/>
              <a:defRPr/>
            </a:pPr>
            <a:r>
              <a:rPr lang="en-US" sz="1600" dirty="0">
                <a:solidFill>
                  <a:srgbClr val="000000"/>
                </a:solidFill>
                <a:latin typeface="Avenir Next LT Pro" panose="020B0504020202020204" pitchFamily="34" charset="0"/>
              </a:rPr>
              <a:t>A reassessment should occur every time there is a “major” overhaul of a boat or an aircraft</a:t>
            </a:r>
            <a:r>
              <a:rPr lang="en-US" sz="1600" dirty="0">
                <a:solidFill>
                  <a:srgbClr val="000000"/>
                </a:solidFill>
                <a:effectLst/>
                <a:latin typeface="Avenir Next LT Pro" panose="020B0504020202020204" pitchFamily="34" charset="0"/>
              </a:rPr>
              <a:t>.</a:t>
            </a:r>
            <a:endParaRPr lang="en-US" sz="1600" dirty="0">
              <a:solidFill>
                <a:prstClr val="black"/>
              </a:solidFill>
              <a:effectLst/>
              <a:latin typeface="Avenir Next LT Pro" panose="020B0504020202020204" pitchFamily="34" charset="0"/>
            </a:endParaRPr>
          </a:p>
          <a:p>
            <a:pPr marL="742950" lvl="1" indent="-285750">
              <a:spcBef>
                <a:spcPts val="1000"/>
              </a:spcBef>
              <a:buFont typeface="Arial" panose="020B0604020202020204" pitchFamily="34" charset="0"/>
              <a:buChar char="•"/>
              <a:defRPr/>
            </a:pPr>
            <a:r>
              <a:rPr lang="en-US" sz="1600" dirty="0">
                <a:solidFill>
                  <a:schemeClr val="bg1"/>
                </a:solidFill>
                <a:effectLst/>
                <a:latin typeface="Segoe UI" panose="020B0502040204020203" pitchFamily="34" charset="0"/>
              </a:rPr>
              <a:t>The current value for any item is kept at the agency level and is not reported on the CO-59. Only the initial cost </a:t>
            </a:r>
            <a:r>
              <a:rPr lang="en-US" sz="1600" dirty="0">
                <a:solidFill>
                  <a:schemeClr val="bg1"/>
                </a:solidFill>
                <a:latin typeface="Segoe UI" panose="020B0502040204020203" pitchFamily="34" charset="0"/>
              </a:rPr>
              <a:t>is entered on the CO-59. </a:t>
            </a:r>
            <a:endParaRPr lang="en-US" sz="1600" dirty="0">
              <a:solidFill>
                <a:schemeClr val="bg1"/>
              </a:solidFill>
              <a:effectLst/>
              <a:latin typeface="Arial" panose="020B0604020202020204" pitchFamily="34" charset="0"/>
            </a:endParaRPr>
          </a:p>
        </p:txBody>
      </p:sp>
      <p:pic>
        <p:nvPicPr>
          <p:cNvPr id="4" name="Picture 3">
            <a:extLst>
              <a:ext uri="{FF2B5EF4-FFF2-40B4-BE49-F238E27FC236}">
                <a16:creationId xmlns:a16="http://schemas.microsoft.com/office/drawing/2014/main" id="{579E3246-FC46-4F44-BD7B-9EC3EC412931}"/>
              </a:ext>
            </a:extLst>
          </p:cNvPr>
          <p:cNvPicPr>
            <a:picLocks noChangeAspect="1"/>
          </p:cNvPicPr>
          <p:nvPr/>
        </p:nvPicPr>
        <p:blipFill>
          <a:blip r:embed="rId3"/>
          <a:stretch>
            <a:fillRect/>
          </a:stretch>
        </p:blipFill>
        <p:spPr>
          <a:xfrm>
            <a:off x="8147407" y="1030838"/>
            <a:ext cx="1705510" cy="2416437"/>
          </a:xfrm>
          <a:prstGeom prst="rect">
            <a:avLst/>
          </a:prstGeom>
        </p:spPr>
      </p:pic>
    </p:spTree>
    <p:extLst>
      <p:ext uri="{BB962C8B-B14F-4D97-AF65-F5344CB8AC3E}">
        <p14:creationId xmlns:p14="http://schemas.microsoft.com/office/powerpoint/2010/main" val="264306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210394" y="102638"/>
            <a:ext cx="9652063" cy="770666"/>
          </a:xfrm>
        </p:spPr>
        <p:txBody>
          <a:bodyPr/>
          <a:lstStyle/>
          <a:p>
            <a:pPr algn="ctr"/>
            <a:r>
              <a:rPr lang="en-US" sz="2800" dirty="0">
                <a:solidFill>
                  <a:schemeClr val="tx2">
                    <a:lumMod val="75000"/>
                  </a:schemeClr>
                </a:solidFill>
              </a:rPr>
              <a:t>Chapter 3 – </a:t>
            </a:r>
            <a:br>
              <a:rPr lang="en-US" sz="2800" dirty="0">
                <a:solidFill>
                  <a:schemeClr val="tx2">
                    <a:lumMod val="75000"/>
                  </a:schemeClr>
                </a:solidFill>
              </a:rPr>
            </a:br>
            <a:r>
              <a:rPr lang="en-US" sz="2800" dirty="0">
                <a:solidFill>
                  <a:schemeClr val="tx2">
                    <a:lumMod val="75000"/>
                  </a:schemeClr>
                </a:solidFill>
              </a:rPr>
              <a:t>Asset Management System Accounting Standards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210394" y="1222625"/>
            <a:ext cx="5270310" cy="5445303"/>
          </a:xfrm>
          <a:solidFill>
            <a:schemeClr val="accent1">
              <a:lumMod val="40000"/>
              <a:lumOff val="60000"/>
            </a:schemeClr>
          </a:solidFill>
        </p:spPr>
        <p:txBody>
          <a:bodyPr>
            <a:normAutofit/>
          </a:bodyPr>
          <a:lstStyle/>
          <a:p>
            <a:pPr marL="0" lvl="1" indent="-228600">
              <a:lnSpc>
                <a:spcPct val="100000"/>
              </a:lnSpc>
              <a:spcBef>
                <a:spcPts val="1000"/>
              </a:spcBef>
              <a:buAutoNum type="alphaLcParenR" startAt="11"/>
              <a:defRPr/>
            </a:pPr>
            <a:r>
              <a:rPr lang="en-US" sz="1300" b="1" dirty="0">
                <a:solidFill>
                  <a:prstClr val="black"/>
                </a:solidFill>
                <a:latin typeface="Avenir Next LT Pro"/>
              </a:rPr>
              <a:t>Railroad Car Free Rolling/Self-Propelled, owned by an agency -  </a:t>
            </a:r>
          </a:p>
          <a:p>
            <a:pPr lvl="2">
              <a:lnSpc>
                <a:spcPct val="100000"/>
              </a:lnSpc>
              <a:spcBef>
                <a:spcPts val="1000"/>
              </a:spcBef>
              <a:defRPr/>
            </a:pPr>
            <a:r>
              <a:rPr lang="en-US" sz="1300" dirty="0">
                <a:solidFill>
                  <a:prstClr val="black"/>
                </a:solidFill>
                <a:latin typeface="Avenir Next LT Pro"/>
              </a:rPr>
              <a:t>Property control record for Railroad Car Free Rolling/Self Propelled. </a:t>
            </a:r>
          </a:p>
          <a:p>
            <a:pPr marL="0" lvl="1" indent="-228600">
              <a:lnSpc>
                <a:spcPct val="100000"/>
              </a:lnSpc>
              <a:spcBef>
                <a:spcPts val="1000"/>
              </a:spcBef>
              <a:buFont typeface="+mj-lt"/>
              <a:buAutoNum type="alphaLcParenR" startAt="12"/>
              <a:defRPr/>
            </a:pPr>
            <a:r>
              <a:rPr lang="en-US" sz="1300" b="1" dirty="0">
                <a:solidFill>
                  <a:prstClr val="black"/>
                </a:solidFill>
                <a:latin typeface="Avenir Next LT Pro"/>
              </a:rPr>
              <a:t>Capital Leases</a:t>
            </a:r>
            <a:r>
              <a:rPr lang="en-US" sz="1300" dirty="0">
                <a:solidFill>
                  <a:prstClr val="black"/>
                </a:solidFill>
                <a:latin typeface="Avenir Next LT Pro"/>
              </a:rPr>
              <a:t> – </a:t>
            </a:r>
          </a:p>
          <a:p>
            <a:pPr marL="596646" lvl="3" indent="-285750">
              <a:lnSpc>
                <a:spcPct val="100000"/>
              </a:lnSpc>
              <a:spcBef>
                <a:spcPts val="1000"/>
              </a:spcBef>
              <a:defRPr/>
            </a:pPr>
            <a:r>
              <a:rPr lang="en-US" sz="1300" dirty="0">
                <a:solidFill>
                  <a:prstClr val="black"/>
                </a:solidFill>
                <a:latin typeface="Avenir Next LT Pro"/>
              </a:rPr>
              <a:t>Capital leased equipment should be recorded at the </a:t>
            </a:r>
            <a:r>
              <a:rPr lang="en-US" sz="1300" b="1" dirty="0">
                <a:solidFill>
                  <a:prstClr val="black"/>
                </a:solidFill>
                <a:latin typeface="Avenir Next LT Pro"/>
              </a:rPr>
              <a:t>beginning</a:t>
            </a:r>
            <a:r>
              <a:rPr lang="en-US" sz="1300" dirty="0">
                <a:solidFill>
                  <a:prstClr val="black"/>
                </a:solidFill>
                <a:latin typeface="Avenir Next LT Pro"/>
              </a:rPr>
              <a:t> of the lease term. </a:t>
            </a:r>
          </a:p>
          <a:p>
            <a:pPr marL="596646" lvl="3" indent="-285750">
              <a:lnSpc>
                <a:spcPct val="100000"/>
              </a:lnSpc>
              <a:spcBef>
                <a:spcPts val="1000"/>
              </a:spcBef>
              <a:defRPr/>
            </a:pPr>
            <a:r>
              <a:rPr lang="en-US" sz="1300" dirty="0">
                <a:solidFill>
                  <a:prstClr val="black"/>
                </a:solidFill>
                <a:latin typeface="Avenir Next LT Pro"/>
              </a:rPr>
              <a:t>The initial recording value of a lease is the lesser of the fair market value of the leased property or the present value of the minimum lease payments (excluding interest payments).</a:t>
            </a:r>
          </a:p>
          <a:p>
            <a:pPr marL="539496" lvl="3" indent="-228600">
              <a:lnSpc>
                <a:spcPct val="100000"/>
              </a:lnSpc>
              <a:spcBef>
                <a:spcPts val="1000"/>
              </a:spcBef>
              <a:defRPr/>
            </a:pPr>
            <a:r>
              <a:rPr lang="en-US" sz="1300" dirty="0">
                <a:solidFill>
                  <a:prstClr val="black"/>
                </a:solidFill>
                <a:latin typeface="Avenir Next LT Pro"/>
              </a:rPr>
              <a:t>Operating leases are not reportable</a:t>
            </a:r>
          </a:p>
          <a:p>
            <a:pPr marL="0" lvl="1" indent="0">
              <a:lnSpc>
                <a:spcPct val="100000"/>
              </a:lnSpc>
              <a:spcBef>
                <a:spcPts val="1000"/>
              </a:spcBef>
              <a:buFont typeface="+mj-lt"/>
              <a:buAutoNum type="alphaLcParenR" startAt="12"/>
              <a:defRPr/>
            </a:pPr>
            <a:r>
              <a:rPr lang="en-US" sz="1300" b="1" dirty="0">
                <a:solidFill>
                  <a:prstClr val="black"/>
                </a:solidFill>
                <a:latin typeface="Avenir Next LT Pro"/>
              </a:rPr>
              <a:t>  Leases</a:t>
            </a:r>
            <a:r>
              <a:rPr lang="en-US" sz="1300" dirty="0">
                <a:solidFill>
                  <a:prstClr val="black"/>
                </a:solidFill>
                <a:latin typeface="Avenir Next LT Pro"/>
              </a:rPr>
              <a:t> – </a:t>
            </a:r>
          </a:p>
          <a:p>
            <a:pPr lvl="2">
              <a:lnSpc>
                <a:spcPct val="100000"/>
              </a:lnSpc>
              <a:spcBef>
                <a:spcPts val="1000"/>
              </a:spcBef>
              <a:defRPr/>
            </a:pPr>
            <a:r>
              <a:rPr lang="en-US" sz="1300" dirty="0">
                <a:solidFill>
                  <a:prstClr val="black"/>
                </a:solidFill>
                <a:latin typeface="Avenir Next LT Pro"/>
              </a:rPr>
              <a:t>GASB 87 (</a:t>
            </a:r>
            <a:r>
              <a:rPr lang="en-US" sz="1300" dirty="0">
                <a:solidFill>
                  <a:prstClr val="black"/>
                </a:solidFill>
                <a:latin typeface="Avenir Next LT Pro"/>
                <a:hlinkClick r:id="rId3"/>
              </a:rPr>
              <a:t>Asset Management and Inventory Directive #4</a:t>
            </a:r>
            <a:r>
              <a:rPr lang="en-US" sz="1300" dirty="0">
                <a:solidFill>
                  <a:prstClr val="black"/>
                </a:solidFill>
                <a:latin typeface="Avenir Next LT Pro"/>
              </a:rPr>
              <a:t>). </a:t>
            </a:r>
          </a:p>
          <a:p>
            <a:pPr lvl="2">
              <a:lnSpc>
                <a:spcPct val="100000"/>
              </a:lnSpc>
              <a:spcBef>
                <a:spcPts val="1000"/>
              </a:spcBef>
              <a:defRPr/>
            </a:pPr>
            <a:r>
              <a:rPr lang="en-US" sz="1300" b="1" dirty="0">
                <a:solidFill>
                  <a:prstClr val="black"/>
                </a:solidFill>
                <a:latin typeface="Avenir Next LT Pro"/>
              </a:rPr>
              <a:t>A lease </a:t>
            </a:r>
            <a:r>
              <a:rPr lang="en-US" sz="1300" dirty="0">
                <a:solidFill>
                  <a:prstClr val="black"/>
                </a:solidFill>
                <a:latin typeface="Avenir Next LT Pro"/>
              </a:rPr>
              <a:t>is defined as a contract that conveys control of the right to use another entity’s nonfinancial asset as specified in the contract for a period of time in an exchange or exchange-like transaction. </a:t>
            </a:r>
          </a:p>
          <a:p>
            <a:pPr lvl="2">
              <a:lnSpc>
                <a:spcPct val="100000"/>
              </a:lnSpc>
              <a:spcBef>
                <a:spcPts val="1000"/>
              </a:spcBef>
              <a:defRPr/>
            </a:pPr>
            <a:r>
              <a:rPr lang="en-US" sz="1300" dirty="0">
                <a:solidFill>
                  <a:prstClr val="black"/>
                </a:solidFill>
                <a:latin typeface="Avenir Next LT Pro"/>
              </a:rPr>
              <a:t>If an easement meets the lease definition and is for a period of time for an exchange or exchange-like transaction. </a:t>
            </a:r>
          </a:p>
          <a:p>
            <a:pPr lvl="2">
              <a:lnSpc>
                <a:spcPct val="100000"/>
              </a:lnSpc>
              <a:spcBef>
                <a:spcPts val="1000"/>
              </a:spcBef>
              <a:defRPr/>
            </a:pPr>
            <a:r>
              <a:rPr lang="en-US" sz="1300" dirty="0">
                <a:solidFill>
                  <a:prstClr val="black"/>
                </a:solidFill>
                <a:latin typeface="Avenir Next LT Pro"/>
              </a:rPr>
              <a:t>In some cases, multiple underlying assets should each be accounted for separately. </a:t>
            </a:r>
          </a:p>
          <a:p>
            <a:pPr marL="0" lvl="1" indent="0">
              <a:lnSpc>
                <a:spcPct val="100000"/>
              </a:lnSpc>
              <a:spcBef>
                <a:spcPts val="1000"/>
              </a:spcBef>
              <a:buNone/>
              <a:defRPr/>
            </a:pPr>
            <a:endParaRPr lang="en-US" sz="1200" b="1" dirty="0">
              <a:solidFill>
                <a:prstClr val="black"/>
              </a:solidFill>
              <a:latin typeface="Avenir Next LT Pro"/>
            </a:endParaRPr>
          </a:p>
          <a:p>
            <a:pPr marL="454914" lvl="1" indent="-171450">
              <a:lnSpc>
                <a:spcPct val="100000"/>
              </a:lnSpc>
              <a:spcBef>
                <a:spcPts val="1000"/>
              </a:spcBef>
              <a:defRPr/>
            </a:pPr>
            <a:endParaRPr lang="en-US" sz="1100" dirty="0">
              <a:solidFill>
                <a:prstClr val="black"/>
              </a:solidFill>
              <a:latin typeface="Avenir Next LT Pro"/>
            </a:endParaRPr>
          </a:p>
          <a:p>
            <a:endParaRPr lang="en-US" dirty="0"/>
          </a:p>
          <a:p>
            <a:endParaRPr lang="en-US" dirty="0"/>
          </a:p>
        </p:txBody>
      </p:sp>
      <p:sp>
        <p:nvSpPr>
          <p:cNvPr id="7" name="Content Placeholder 2">
            <a:extLst>
              <a:ext uri="{FF2B5EF4-FFF2-40B4-BE49-F238E27FC236}">
                <a16:creationId xmlns:a16="http://schemas.microsoft.com/office/drawing/2014/main" id="{E46A969F-AA4B-8287-E376-8F9B7A153B64}"/>
              </a:ext>
            </a:extLst>
          </p:cNvPr>
          <p:cNvSpPr txBox="1">
            <a:spLocks/>
          </p:cNvSpPr>
          <p:nvPr/>
        </p:nvSpPr>
        <p:spPr>
          <a:xfrm>
            <a:off x="5804899" y="1222625"/>
            <a:ext cx="5383658" cy="5445303"/>
          </a:xfrm>
          <a:prstGeom prst="rect">
            <a:avLst/>
          </a:prstGeom>
          <a:solidFill>
            <a:schemeClr val="tx2">
              <a:lumMod val="20000"/>
              <a:lumOff val="80000"/>
            </a:schemeClr>
          </a:solidFill>
        </p:spPr>
        <p:txBody>
          <a:bodyPr vert="horz" lIns="0" tIns="45720" rIns="0" bIns="0" rtlCol="0">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943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defRPr/>
            </a:pPr>
            <a:r>
              <a:rPr lang="en-US" sz="1400" b="1" dirty="0">
                <a:solidFill>
                  <a:prstClr val="black"/>
                </a:solidFill>
                <a:latin typeface="Avenir Next LT Pro"/>
              </a:rPr>
              <a:t>n) Short Term Leases</a:t>
            </a:r>
            <a:r>
              <a:rPr lang="en-US" sz="1400" dirty="0">
                <a:solidFill>
                  <a:prstClr val="black"/>
                </a:solidFill>
                <a:latin typeface="Avenir Next LT Pro"/>
              </a:rPr>
              <a:t> – </a:t>
            </a:r>
          </a:p>
          <a:p>
            <a:pPr marL="569214" lvl="1" indent="-285750">
              <a:lnSpc>
                <a:spcPct val="100000"/>
              </a:lnSpc>
              <a:spcBef>
                <a:spcPts val="1000"/>
              </a:spcBef>
              <a:defRPr/>
            </a:pPr>
            <a:r>
              <a:rPr lang="en-US" sz="1400" dirty="0">
                <a:solidFill>
                  <a:prstClr val="black"/>
                </a:solidFill>
                <a:latin typeface="Avenir Next LT Pro"/>
              </a:rPr>
              <a:t>A short-term lease has a maximum possible term under the lease contract of 12 months (or less), including any options to extend, regardless of their probability of being exercised.</a:t>
            </a:r>
          </a:p>
          <a:p>
            <a:pPr marL="569214" lvl="1" indent="-285750">
              <a:lnSpc>
                <a:spcPct val="100000"/>
              </a:lnSpc>
              <a:spcBef>
                <a:spcPts val="1000"/>
              </a:spcBef>
              <a:defRPr/>
            </a:pPr>
            <a:r>
              <a:rPr lang="en-US" sz="1400" dirty="0">
                <a:solidFill>
                  <a:prstClr val="black"/>
                </a:solidFill>
                <a:latin typeface="Avenir Next LT Pro"/>
              </a:rPr>
              <a:t>Short-term lease payments should be recognized as outflows of resources or inflows of resources based on the payment provisions of the lease contract. </a:t>
            </a:r>
          </a:p>
          <a:p>
            <a:pPr>
              <a:lnSpc>
                <a:spcPct val="100000"/>
              </a:lnSpc>
              <a:spcBef>
                <a:spcPts val="1000"/>
              </a:spcBef>
              <a:defRPr/>
            </a:pPr>
            <a:r>
              <a:rPr lang="en-US" sz="1400" b="1" dirty="0">
                <a:solidFill>
                  <a:prstClr val="black"/>
                </a:solidFill>
                <a:latin typeface="Avenir Next LT Pro"/>
              </a:rPr>
              <a:t>o) Software</a:t>
            </a:r>
            <a:r>
              <a:rPr lang="en-US" sz="1400" dirty="0">
                <a:solidFill>
                  <a:prstClr val="black"/>
                </a:solidFill>
                <a:latin typeface="Avenir Next LT Pro"/>
              </a:rPr>
              <a:t> – </a:t>
            </a:r>
            <a:endParaRPr lang="en-US" sz="1400" dirty="0">
              <a:latin typeface="Avenir Next LT Pro" panose="020B0504020202020204" pitchFamily="34" charset="0"/>
            </a:endParaRPr>
          </a:p>
          <a:p>
            <a:pPr marL="594360" lvl="1">
              <a:lnSpc>
                <a:spcPct val="100000"/>
              </a:lnSpc>
              <a:spcBef>
                <a:spcPts val="1000"/>
              </a:spcBef>
              <a:defRPr/>
            </a:pPr>
            <a:r>
              <a:rPr lang="en-US" sz="1400" b="0" i="0" dirty="0">
                <a:effectLst/>
                <a:latin typeface="Avenir Next LT Pro" panose="020B0504020202020204" pitchFamily="34" charset="0"/>
              </a:rPr>
              <a:t>Software owned by the State of Connecticut and internally generated is capitalized if it meets the capitalization threshold.</a:t>
            </a:r>
            <a:endParaRPr lang="en-US" sz="1400" dirty="0">
              <a:latin typeface="Avenir Next LT Pro" panose="020B0504020202020204" pitchFamily="34" charset="0"/>
            </a:endParaRPr>
          </a:p>
          <a:p>
            <a:pPr marL="594360" lvl="1">
              <a:lnSpc>
                <a:spcPct val="100000"/>
              </a:lnSpc>
              <a:spcBef>
                <a:spcPts val="1000"/>
              </a:spcBef>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aintenance costs or minor unspecified upgrades are to be expensed. </a:t>
            </a:r>
          </a:p>
          <a:p>
            <a:pPr marL="594360" lvl="1">
              <a:lnSpc>
                <a:spcPct val="100000"/>
              </a:lnSpc>
              <a:spcBef>
                <a:spcPts val="1000"/>
              </a:spcBef>
              <a:defRPr/>
            </a:pPr>
            <a:r>
              <a:rPr lang="en-US" sz="1400" dirty="0">
                <a:solidFill>
                  <a:srgbClr val="000000"/>
                </a:solidFill>
                <a:latin typeface="Avenir Next LT Pro" panose="020B0504020202020204" pitchFamily="34" charset="0"/>
              </a:rPr>
              <a:t>Significant</a:t>
            </a:r>
            <a:r>
              <a:rPr lang="en-US" sz="1400" dirty="0">
                <a:solidFill>
                  <a:srgbClr val="000000"/>
                </a:solidFill>
                <a:effectLst/>
                <a:latin typeface="Avenir Next LT Pro" panose="020B0504020202020204" pitchFamily="34" charset="0"/>
              </a:rPr>
              <a:t> upgrades to existing software should be capitalized and reported on the CO-59 as additions and the old version costs should be retired and reported as deletions on the CO-59.</a:t>
            </a:r>
          </a:p>
          <a:p>
            <a:pPr lvl="2">
              <a:lnSpc>
                <a:spcPct val="100000"/>
              </a:lnSpc>
              <a:spcBef>
                <a:spcPts val="1000"/>
              </a:spcBef>
              <a:defRPr/>
            </a:pPr>
            <a:endParaRPr lang="en-US" sz="1300" dirty="0">
              <a:solidFill>
                <a:prstClr val="black"/>
              </a:solidFill>
              <a:latin typeface="Avenir Next LT Pro" panose="020B0504020202020204" pitchFamily="34" charset="0"/>
            </a:endParaRPr>
          </a:p>
          <a:p>
            <a:endParaRPr lang="en-US" dirty="0"/>
          </a:p>
          <a:p>
            <a:endParaRPr lang="en-US" dirty="0"/>
          </a:p>
        </p:txBody>
      </p:sp>
      <p:cxnSp>
        <p:nvCxnSpPr>
          <p:cNvPr id="5" name="Straight Connector 4">
            <a:extLst>
              <a:ext uri="{FF2B5EF4-FFF2-40B4-BE49-F238E27FC236}">
                <a16:creationId xmlns:a16="http://schemas.microsoft.com/office/drawing/2014/main" id="{E2D24565-8633-4490-AD23-7B1F5B388430}"/>
              </a:ext>
            </a:extLst>
          </p:cNvPr>
          <p:cNvCxnSpPr>
            <a:cxnSpLocks/>
          </p:cNvCxnSpPr>
          <p:nvPr/>
        </p:nvCxnSpPr>
        <p:spPr>
          <a:xfrm flipV="1">
            <a:off x="569586" y="958851"/>
            <a:ext cx="8789437" cy="6531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7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0" y="113414"/>
            <a:ext cx="3267181" cy="1941418"/>
          </a:xfrm>
        </p:spPr>
        <p:txBody>
          <a:bodyPr/>
          <a:lstStyle/>
          <a:p>
            <a:pPr algn="ctr"/>
            <a:r>
              <a:rPr lang="en-US" sz="2800" dirty="0">
                <a:solidFill>
                  <a:schemeClr val="tx2">
                    <a:lumMod val="75000"/>
                  </a:schemeClr>
                </a:solidFill>
              </a:rPr>
              <a:t>Chapter 3 – </a:t>
            </a:r>
            <a:br>
              <a:rPr lang="en-US" sz="2800" u="sng" dirty="0">
                <a:solidFill>
                  <a:schemeClr val="tx2">
                    <a:lumMod val="75000"/>
                  </a:schemeClr>
                </a:solidFill>
              </a:rPr>
            </a:br>
            <a:r>
              <a:rPr lang="en-US" sz="2800" dirty="0">
                <a:solidFill>
                  <a:schemeClr val="tx2">
                    <a:lumMod val="75000"/>
                  </a:schemeClr>
                </a:solidFill>
              </a:rPr>
              <a:t>Asset Management System Accounting Standards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380196" y="0"/>
            <a:ext cx="8811803" cy="6858001"/>
          </a:xfrm>
          <a:solidFill>
            <a:schemeClr val="accent1">
              <a:lumMod val="40000"/>
              <a:lumOff val="60000"/>
            </a:schemeClr>
          </a:solidFill>
        </p:spPr>
        <p:txBody>
          <a:bodyPr>
            <a:normAutofit/>
          </a:bodyPr>
          <a:lstStyle/>
          <a:p>
            <a:pPr marL="0" lvl="1" indent="0">
              <a:lnSpc>
                <a:spcPct val="100000"/>
              </a:lnSpc>
              <a:spcBef>
                <a:spcPts val="1000"/>
              </a:spcBef>
              <a:buNone/>
              <a:defRPr/>
            </a:pPr>
            <a:r>
              <a:rPr lang="en-US" sz="1400" b="1" dirty="0">
                <a:solidFill>
                  <a:prstClr val="black"/>
                </a:solidFill>
                <a:latin typeface="Avenir Next LT Pro"/>
              </a:rPr>
              <a:t>p) Other Intangible Assets</a:t>
            </a:r>
            <a:r>
              <a:rPr lang="en-US" sz="1400" dirty="0">
                <a:solidFill>
                  <a:prstClr val="black"/>
                </a:solidFill>
                <a:latin typeface="Avenir Next LT Pro"/>
              </a:rPr>
              <a:t> – </a:t>
            </a:r>
          </a:p>
          <a:p>
            <a:pPr marL="57150" lvl="1" indent="0">
              <a:lnSpc>
                <a:spcPct val="100000"/>
              </a:lnSpc>
              <a:spcBef>
                <a:spcPts val="0"/>
              </a:spcBef>
              <a:buNone/>
              <a:defRPr/>
            </a:pPr>
            <a:endParaRPr lang="en-US" sz="1400" dirty="0">
              <a:solidFill>
                <a:prstClr val="black"/>
              </a:solidFill>
              <a:latin typeface="Avenir Next LT Pro"/>
            </a:endParaRPr>
          </a:p>
          <a:p>
            <a:pPr marL="285750" lvl="1" indent="-285750">
              <a:lnSpc>
                <a:spcPct val="100000"/>
              </a:lnSpc>
              <a:spcBef>
                <a:spcPts val="0"/>
              </a:spcBef>
              <a:defRPr/>
            </a:pPr>
            <a:r>
              <a:rPr lang="en-US" sz="1400" dirty="0">
                <a:solidFill>
                  <a:prstClr val="black"/>
                </a:solidFill>
                <a:latin typeface="Avenir Next LT Pro" panose="020B0504020202020204" pitchFamily="34" charset="0"/>
              </a:rPr>
              <a:t>Intangible assets that meet the definition in GASB 51 (</a:t>
            </a:r>
            <a:r>
              <a:rPr lang="en-US" sz="1400" i="0" dirty="0">
                <a:effectLst/>
                <a:latin typeface="Avenir Next LT Pro" panose="020B0504020202020204" pitchFamily="34" charset="0"/>
                <a:hlinkClick r:id="rId3"/>
              </a:rPr>
              <a:t>Asset Management and Inventory Directive #3 and #3a</a:t>
            </a:r>
            <a:r>
              <a:rPr lang="en-US" sz="1400" i="0" dirty="0">
                <a:effectLst/>
                <a:latin typeface="Avenir Next LT Pro" panose="020B0504020202020204" pitchFamily="34" charset="0"/>
              </a:rPr>
              <a:t>) and </a:t>
            </a:r>
            <a:r>
              <a:rPr lang="en-US" sz="1400" dirty="0">
                <a:solidFill>
                  <a:prstClr val="black"/>
                </a:solidFill>
                <a:latin typeface="Avenir Next LT Pro" panose="020B0504020202020204" pitchFamily="34" charset="0"/>
              </a:rPr>
              <a:t>the capitalization threshold must be capitalized.</a:t>
            </a:r>
          </a:p>
          <a:p>
            <a:pPr marL="285750" lvl="1" indent="-285750">
              <a:lnSpc>
                <a:spcPct val="100000"/>
              </a:lnSpc>
              <a:defRPr/>
            </a:pPr>
            <a:r>
              <a:rPr lang="en-US" sz="1400" dirty="0">
                <a:solidFill>
                  <a:srgbClr val="000000"/>
                </a:solidFill>
                <a:effectLst/>
                <a:latin typeface="Avenir Next LT Pro" panose="020B0504020202020204" pitchFamily="34" charset="0"/>
              </a:rPr>
              <a:t>Should be depreciated over </a:t>
            </a:r>
            <a:r>
              <a:rPr lang="en-US" sz="1400" dirty="0">
                <a:solidFill>
                  <a:srgbClr val="000000"/>
                </a:solidFill>
                <a:latin typeface="Avenir Next LT Pro" panose="020B0504020202020204" pitchFamily="34" charset="0"/>
              </a:rPr>
              <a:t>its</a:t>
            </a:r>
            <a:r>
              <a:rPr lang="en-US" sz="1400" dirty="0">
                <a:solidFill>
                  <a:srgbClr val="000000"/>
                </a:solidFill>
                <a:effectLst/>
                <a:latin typeface="Avenir Next LT Pro" panose="020B0504020202020204" pitchFamily="34" charset="0"/>
              </a:rPr>
              <a:t> useful life. </a:t>
            </a:r>
          </a:p>
          <a:p>
            <a:pPr marL="228600" lvl="1">
              <a:lnSpc>
                <a:spcPct val="100000"/>
              </a:lnSpc>
              <a:buFont typeface="Arial" panose="020B0604020202020204" pitchFamily="34" charset="0"/>
              <a:buChar char="•"/>
              <a:defRPr/>
            </a:pPr>
            <a:r>
              <a:rPr lang="en-US" sz="1400" dirty="0">
                <a:solidFill>
                  <a:srgbClr val="000000"/>
                </a:solidFill>
                <a:latin typeface="Avenir Next LT Pro" panose="020B0504020202020204" pitchFamily="34" charset="0"/>
              </a:rPr>
              <a:t>R</a:t>
            </a:r>
            <a:r>
              <a:rPr lang="en-US" sz="1400" dirty="0">
                <a:solidFill>
                  <a:srgbClr val="000000"/>
                </a:solidFill>
                <a:effectLst/>
                <a:latin typeface="Avenir Next LT Pro" panose="020B0504020202020204" pitchFamily="34" charset="0"/>
              </a:rPr>
              <a:t>ecorded in the same manner as capitalized tangible assets and require a property record. </a:t>
            </a:r>
          </a:p>
          <a:p>
            <a:pPr marL="228600" lvl="1">
              <a:lnSpc>
                <a:spcPct val="100000"/>
              </a:lnSpc>
              <a:buFont typeface="Arial" panose="020B0604020202020204" pitchFamily="34" charset="0"/>
              <a:buChar char="•"/>
              <a:defRPr/>
            </a:pPr>
            <a:r>
              <a:rPr lang="en-US" sz="1400" dirty="0">
                <a:solidFill>
                  <a:srgbClr val="000000"/>
                </a:solidFill>
                <a:effectLst/>
                <a:latin typeface="Avenir Next LT Pro" panose="020B0504020202020204" pitchFamily="34" charset="0"/>
              </a:rPr>
              <a:t>An intangible asset is an asset that possesses all the following characteristics:</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Lack of physical substance</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Nonfinancial nature (lack monetary characteristics, example cash, bonds, stock.)</a:t>
            </a:r>
          </a:p>
          <a:p>
            <a:pPr marL="685800" lvl="2">
              <a:buFont typeface="Arial" panose="020B0604020202020204" pitchFamily="34" charset="0"/>
              <a:buChar char="•"/>
              <a:defRPr/>
            </a:pPr>
            <a:r>
              <a:rPr lang="en-US" sz="1400" dirty="0">
                <a:solidFill>
                  <a:srgbClr val="000000"/>
                </a:solidFill>
                <a:latin typeface="Avenir Next LT Pro" panose="020B0504020202020204" pitchFamily="34" charset="0"/>
              </a:rPr>
              <a:t>Initial useful life extending beyond a single reporting period</a:t>
            </a:r>
          </a:p>
          <a:p>
            <a:pPr marL="285750" lvl="1" indent="-285750">
              <a:defRPr/>
            </a:pPr>
            <a:r>
              <a:rPr lang="en-US" sz="1400" b="1" dirty="0">
                <a:solidFill>
                  <a:srgbClr val="000000"/>
                </a:solidFill>
                <a:latin typeface="Avenir Next LT Pro" panose="020B0504020202020204" pitchFamily="34" charset="0"/>
              </a:rPr>
              <a:t>Internally Generated Intangible Asset “costs” </a:t>
            </a:r>
            <a:r>
              <a:rPr lang="en-US" sz="1400" dirty="0">
                <a:solidFill>
                  <a:srgbClr val="000000"/>
                </a:solidFill>
                <a:latin typeface="Avenir Next LT Pro" panose="020B0504020202020204" pitchFamily="34" charset="0"/>
              </a:rPr>
              <a:t>must meet certain conditions before they are capitalized. If costs are incurred prior to meeting these criteria they are expensed. </a:t>
            </a:r>
          </a:p>
          <a:p>
            <a:pPr lvl="1"/>
            <a:r>
              <a:rPr lang="en-US" sz="1400" b="0" i="0" dirty="0">
                <a:effectLst/>
                <a:latin typeface="Avenir Next LT Pro" panose="020B0504020202020204" pitchFamily="34" charset="0"/>
              </a:rPr>
              <a:t>Determination of a specific objective of the project and the nature of the service capacity that is expected to be provided by the intangible asset. </a:t>
            </a:r>
          </a:p>
          <a:p>
            <a:pPr lvl="1"/>
            <a:r>
              <a:rPr lang="en-US" sz="1400" b="0" i="0" dirty="0">
                <a:effectLst/>
                <a:latin typeface="Avenir Next LT Pro" panose="020B0504020202020204" pitchFamily="34" charset="0"/>
              </a:rPr>
              <a:t>Demonstration of the technical or technological feasibility for completing the project so the intangible asset will provide its expected service capacity.</a:t>
            </a:r>
          </a:p>
          <a:p>
            <a:pPr lvl="1"/>
            <a:r>
              <a:rPr lang="en-US" sz="1400" b="0" i="0" dirty="0">
                <a:effectLst/>
                <a:latin typeface="Avenir Next LT Pro" panose="020B0504020202020204" pitchFamily="34" charset="0"/>
              </a:rPr>
              <a:t>Demonstration of the current intention, ability and presence of effort to complete or, in the case of a multiple-year project, continue development of the intangible asset.  </a:t>
            </a:r>
          </a:p>
          <a:p>
            <a:pPr marL="685800" lvl="2">
              <a:defRPr/>
            </a:pPr>
            <a:endParaRPr lang="en-US" sz="1400" dirty="0">
              <a:solidFill>
                <a:srgbClr val="000000"/>
              </a:solidFill>
              <a:latin typeface="Avenir Next LT Pro" panose="020B0504020202020204" pitchFamily="34" charset="0"/>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62399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125230" y="649345"/>
            <a:ext cx="7108826" cy="888472"/>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6961BB53-9708-4A81-9BFC-F66847FF96A6}"/>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74CEAD7-E266-42A6-BE77-5B9203FE7112}"/>
              </a:ext>
            </a:extLst>
          </p:cNvPr>
          <p:cNvSpPr txBox="1"/>
          <p:nvPr/>
        </p:nvSpPr>
        <p:spPr>
          <a:xfrm>
            <a:off x="244902" y="1732047"/>
            <a:ext cx="6854303" cy="4909036"/>
          </a:xfrm>
          <a:prstGeom prst="rect">
            <a:avLst/>
          </a:prstGeom>
          <a:solidFill>
            <a:schemeClr val="tx2">
              <a:lumMod val="40000"/>
              <a:lumOff val="60000"/>
            </a:schemeClr>
          </a:solidFill>
        </p:spPr>
        <p:txBody>
          <a:bodyPr wrap="square">
            <a:spAutoFit/>
          </a:bodyPr>
          <a:lstStyle/>
          <a:p>
            <a:pPr marL="0" lvl="1">
              <a:lnSpc>
                <a:spcPct val="100000"/>
              </a:lnSpc>
              <a:spcBef>
                <a:spcPts val="1000"/>
              </a:spcBef>
              <a:defRPr/>
            </a:pPr>
            <a:r>
              <a:rPr lang="en-US" sz="1400" b="1" dirty="0">
                <a:solidFill>
                  <a:prstClr val="black"/>
                </a:solidFill>
                <a:latin typeface="Avenir Next LT Pro"/>
              </a:rPr>
              <a:t>q) Infrastructure</a:t>
            </a:r>
            <a:r>
              <a:rPr lang="en-US" sz="1400" dirty="0">
                <a:solidFill>
                  <a:prstClr val="black"/>
                </a:solidFill>
                <a:latin typeface="Avenir Next LT Pro"/>
              </a:rPr>
              <a:t> – </a:t>
            </a:r>
          </a:p>
          <a:p>
            <a:pPr marL="457200" lvl="2" indent="-171450">
              <a:spcBef>
                <a:spcPts val="1000"/>
              </a:spcBef>
              <a:buFont typeface="Arial" panose="020B0604020202020204" pitchFamily="34" charset="0"/>
              <a:buChar char="•"/>
              <a:defRPr/>
            </a:pPr>
            <a:r>
              <a:rPr lang="en-US" sz="1400" dirty="0">
                <a:solidFill>
                  <a:prstClr val="black"/>
                </a:solidFill>
                <a:latin typeface="Avenir Next LT Pro"/>
              </a:rPr>
              <a:t>Long-lived capital assets that normally are stationary in nature and can be preserved for a significantly greater number of years than most capital assets. </a:t>
            </a:r>
          </a:p>
          <a:p>
            <a:pPr marL="457200" lvl="3" indent="-171450">
              <a:spcBef>
                <a:spcPts val="1000"/>
              </a:spcBef>
              <a:buFont typeface="Arial" panose="020B0604020202020204" pitchFamily="34" charset="0"/>
              <a:buChar char="•"/>
              <a:defRPr/>
            </a:pPr>
            <a:r>
              <a:rPr lang="en-US" sz="1400" dirty="0">
                <a:solidFill>
                  <a:prstClr val="black"/>
                </a:solidFill>
                <a:latin typeface="Avenir Next LT Pro"/>
              </a:rPr>
              <a:t>Infrastructure includes roads, bridges, railways and airport landing areas.</a:t>
            </a:r>
            <a:endParaRPr lang="en-US" sz="800" b="1" dirty="0">
              <a:solidFill>
                <a:prstClr val="black"/>
              </a:solidFill>
              <a:latin typeface="Avenir Next LT Pro"/>
            </a:endParaRPr>
          </a:p>
          <a:p>
            <a:pPr marL="0" lvl="1">
              <a:lnSpc>
                <a:spcPct val="100000"/>
              </a:lnSpc>
              <a:spcBef>
                <a:spcPts val="1000"/>
              </a:spcBef>
              <a:defRPr/>
            </a:pPr>
            <a:r>
              <a:rPr lang="en-US" sz="1400" b="1" dirty="0">
                <a:solidFill>
                  <a:prstClr val="black"/>
                </a:solidFill>
                <a:latin typeface="Avenir Next LT Pro"/>
              </a:rPr>
              <a:t>r) Art</a:t>
            </a:r>
            <a:r>
              <a:rPr lang="en-US" sz="1400" dirty="0">
                <a:solidFill>
                  <a:prstClr val="black"/>
                </a:solidFill>
                <a:latin typeface="Avenir Next LT Pro"/>
              </a:rPr>
              <a:t> – </a:t>
            </a:r>
          </a:p>
          <a:p>
            <a:pPr marL="457200" lvl="2" indent="-285750">
              <a:spcBef>
                <a:spcPts val="1000"/>
              </a:spcBef>
              <a:buFont typeface="Arial" panose="020B0604020202020204" pitchFamily="34" charset="0"/>
              <a:buChar char="•"/>
              <a:defRPr/>
            </a:pPr>
            <a:r>
              <a:rPr lang="en-US" sz="1400" dirty="0">
                <a:solidFill>
                  <a:prstClr val="black"/>
                </a:solidFill>
                <a:latin typeface="Avenir Next LT Pro"/>
              </a:rPr>
              <a:t>Collections of art and historical treasures owned by the state must be recorded.</a:t>
            </a: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Fine Art</a:t>
            </a:r>
            <a:r>
              <a:rPr lang="en-US" sz="1400" dirty="0">
                <a:solidFill>
                  <a:prstClr val="black"/>
                </a:solidFill>
                <a:latin typeface="Avenir Next LT Pro"/>
              </a:rPr>
              <a:t> – Sec. 21-47a “Fine art” defined. </a:t>
            </a: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Works of Art </a:t>
            </a:r>
            <a:r>
              <a:rPr lang="en-US" sz="1400" dirty="0">
                <a:solidFill>
                  <a:prstClr val="black"/>
                </a:solidFill>
                <a:latin typeface="Avenir Next LT Pro"/>
              </a:rPr>
              <a:t>– Sec. 4b-53 State building works of art account.</a:t>
            </a:r>
            <a:endParaRPr lang="en-US" sz="1400" b="1" dirty="0">
              <a:solidFill>
                <a:prstClr val="black"/>
              </a:solidFill>
              <a:latin typeface="Avenir Next LT Pro"/>
            </a:endParaRPr>
          </a:p>
          <a:p>
            <a:pPr marL="457200" lvl="2" indent="-228600">
              <a:spcBef>
                <a:spcPts val="1000"/>
              </a:spcBef>
              <a:buFont typeface="Arial" panose="020B0604020202020204" pitchFamily="34" charset="0"/>
              <a:buChar char="•"/>
              <a:defRPr/>
            </a:pPr>
            <a:r>
              <a:rPr lang="en-US" sz="1400" b="1" dirty="0">
                <a:solidFill>
                  <a:prstClr val="black"/>
                </a:solidFill>
                <a:latin typeface="Avenir Next LT Pro"/>
              </a:rPr>
              <a:t>Historical Treasures </a:t>
            </a:r>
            <a:r>
              <a:rPr lang="en-US" sz="1400" dirty="0">
                <a:solidFill>
                  <a:prstClr val="black"/>
                </a:solidFill>
                <a:latin typeface="Avenir Next LT Pro" panose="020B0504020202020204" pitchFamily="34" charset="0"/>
              </a:rPr>
              <a:t>- </a:t>
            </a:r>
            <a:r>
              <a:rPr lang="en-US" sz="1400" dirty="0">
                <a:solidFill>
                  <a:srgbClr val="000000"/>
                </a:solidFill>
                <a:latin typeface="Avenir Next LT Pro" panose="020B0504020202020204" pitchFamily="34" charset="0"/>
              </a:rPr>
              <a:t>A</a:t>
            </a:r>
            <a:r>
              <a:rPr lang="en-US" sz="1400" dirty="0">
                <a:solidFill>
                  <a:srgbClr val="000000"/>
                </a:solidFill>
                <a:effectLst/>
                <a:latin typeface="Avenir Next LT Pro" panose="020B0504020202020204" pitchFamily="34" charset="0"/>
              </a:rPr>
              <a:t>gencies must keep a separate inventory account for each item regardless of cost or value.</a:t>
            </a:r>
          </a:p>
          <a:p>
            <a:pPr marL="457200" lvl="2" indent="-22860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Fine art with a $25,000 deductible must be reported to Insurance and Risk Management. </a:t>
            </a:r>
          </a:p>
          <a:p>
            <a:pPr marL="457200" lvl="2" indent="-228600">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Fine art items with less then the $25,000 deductible but meet the capitalization threshold may not be reported to the Board but must be included on the CO-59.</a:t>
            </a:r>
            <a:endParaRPr lang="en-US" sz="1400" dirty="0">
              <a:solidFill>
                <a:prstClr val="black"/>
              </a:solidFill>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5EEB46AE-B988-47D6-A328-A3FFB95EE93E}"/>
              </a:ext>
            </a:extLst>
          </p:cNvPr>
          <p:cNvCxnSpPr>
            <a:cxnSpLocks/>
          </p:cNvCxnSpPr>
          <p:nvPr/>
        </p:nvCxnSpPr>
        <p:spPr>
          <a:xfrm>
            <a:off x="244902" y="1732047"/>
            <a:ext cx="6823718"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85A8F12-A267-435A-9779-592EC10E29F8}"/>
              </a:ext>
            </a:extLst>
          </p:cNvPr>
          <p:cNvPicPr>
            <a:picLocks noChangeAspect="1"/>
          </p:cNvPicPr>
          <p:nvPr/>
        </p:nvPicPr>
        <p:blipFill>
          <a:blip r:embed="rId3"/>
          <a:stretch>
            <a:fillRect/>
          </a:stretch>
        </p:blipFill>
        <p:spPr>
          <a:xfrm rot="624328">
            <a:off x="7832109" y="3758562"/>
            <a:ext cx="3842141" cy="2117098"/>
          </a:xfrm>
          <a:prstGeom prst="rect">
            <a:avLst/>
          </a:prstGeom>
        </p:spPr>
      </p:pic>
    </p:spTree>
    <p:extLst>
      <p:ext uri="{BB962C8B-B14F-4D97-AF65-F5344CB8AC3E}">
        <p14:creationId xmlns:p14="http://schemas.microsoft.com/office/powerpoint/2010/main" val="103262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346183" y="0"/>
            <a:ext cx="9232774" cy="845234"/>
          </a:xfrm>
        </p:spPr>
        <p:txBody>
          <a:bodyPr/>
          <a:lstStyle/>
          <a:p>
            <a:pPr algn="ctr"/>
            <a:r>
              <a:rPr lang="en-US" sz="2800" dirty="0">
                <a:solidFill>
                  <a:schemeClr val="tx2">
                    <a:lumMod val="75000"/>
                  </a:schemeClr>
                </a:solidFill>
              </a:rPr>
              <a:t>Chapter 3 – </a:t>
            </a:r>
            <a:br>
              <a:rPr lang="en-US" sz="2800" u="sng" dirty="0">
                <a:solidFill>
                  <a:schemeClr val="tx2">
                    <a:lumMod val="75000"/>
                  </a:schemeClr>
                </a:solidFill>
              </a:rPr>
            </a:br>
            <a:r>
              <a:rPr lang="en-US" sz="2800" u="sng" dirty="0">
                <a:solidFill>
                  <a:schemeClr val="tx2">
                    <a:lumMod val="75000"/>
                  </a:schemeClr>
                </a:solidFill>
              </a:rPr>
              <a:t>Asset Management System Accounting Standards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0" y="845235"/>
            <a:ext cx="6195317" cy="6012766"/>
          </a:xfrm>
          <a:solidFill>
            <a:schemeClr val="accent1">
              <a:lumMod val="60000"/>
              <a:lumOff val="40000"/>
            </a:schemeClr>
          </a:solidFill>
        </p:spPr>
        <p:txBody>
          <a:bodyPr>
            <a:noAutofit/>
          </a:bodyPr>
          <a:lstStyle/>
          <a:p>
            <a:pPr marL="54864" indent="0">
              <a:lnSpc>
                <a:spcPct val="100000"/>
              </a:lnSpc>
              <a:spcBef>
                <a:spcPts val="0"/>
              </a:spcBef>
              <a:buNone/>
              <a:defRPr/>
            </a:pPr>
            <a:r>
              <a:rPr lang="en-US" sz="1600" b="1" dirty="0">
                <a:solidFill>
                  <a:schemeClr val="bg1"/>
                </a:solidFill>
                <a:latin typeface="Avenir Next LT Pro" panose="020B0504020202020204" pitchFamily="34" charset="0"/>
              </a:rPr>
              <a:t>Inventory</a:t>
            </a:r>
            <a:r>
              <a:rPr lang="en-US" sz="1200" dirty="0">
                <a:solidFill>
                  <a:schemeClr val="bg1"/>
                </a:solidFill>
                <a:latin typeface="Avenir Next LT Pro" panose="020B0504020202020204" pitchFamily="34" charset="0"/>
              </a:rPr>
              <a:t> - </a:t>
            </a:r>
            <a:r>
              <a:rPr lang="en-US" sz="1400" dirty="0">
                <a:solidFill>
                  <a:schemeClr val="bg1"/>
                </a:solidFill>
                <a:latin typeface="Avenir Next LT Pro" panose="020B0504020202020204" pitchFamily="34" charset="0"/>
              </a:rPr>
              <a:t>Materials and Goods in Process and Stores and Supplies</a:t>
            </a:r>
          </a:p>
          <a:p>
            <a:pPr marL="628650" lvl="1" indent="-171450">
              <a:lnSpc>
                <a:spcPct val="150000"/>
              </a:lnSpc>
              <a:spcBef>
                <a:spcPts val="0"/>
              </a:spcBef>
              <a:defRPr/>
            </a:pPr>
            <a:r>
              <a:rPr lang="en-US" sz="1400" dirty="0">
                <a:solidFill>
                  <a:srgbClr val="000000"/>
                </a:solidFill>
                <a:effectLst/>
                <a:latin typeface="Avenir Next LT Pro" panose="020B0504020202020204" pitchFamily="34" charset="0"/>
              </a:rPr>
              <a:t>Inventory that meets the capital threshold collectively are capitalized and reported on the CO-59. </a:t>
            </a:r>
          </a:p>
          <a:p>
            <a:pPr marL="628650" lvl="1" indent="-171450">
              <a:lnSpc>
                <a:spcPct val="150000"/>
              </a:lnSpc>
              <a:spcBef>
                <a:spcPts val="0"/>
              </a:spcBef>
              <a:defRPr/>
            </a:pPr>
            <a:r>
              <a:rPr lang="en-US" sz="1400" dirty="0">
                <a:solidFill>
                  <a:srgbClr val="000000"/>
                </a:solidFill>
                <a:latin typeface="Avenir Next LT Pro" panose="020B0504020202020204" pitchFamily="34" charset="0"/>
              </a:rPr>
              <a:t>Storage areas must be secure.</a:t>
            </a:r>
          </a:p>
          <a:p>
            <a:pPr marL="628650" lvl="1" indent="-171450">
              <a:lnSpc>
                <a:spcPct val="150000"/>
              </a:lnSpc>
              <a:spcBef>
                <a:spcPts val="0"/>
              </a:spcBef>
              <a:defRPr/>
            </a:pPr>
            <a:r>
              <a:rPr lang="en-US" sz="1400" dirty="0">
                <a:solidFill>
                  <a:srgbClr val="000000"/>
                </a:solidFill>
                <a:effectLst/>
                <a:latin typeface="Avenir Next LT Pro" panose="020B0504020202020204" pitchFamily="34" charset="0"/>
              </a:rPr>
              <a:t>Agencies should perform a cost </a:t>
            </a:r>
            <a:r>
              <a:rPr lang="en-US" sz="1400" dirty="0">
                <a:solidFill>
                  <a:srgbClr val="000000"/>
                </a:solidFill>
                <a:latin typeface="Avenir Next LT Pro" panose="020B0504020202020204" pitchFamily="34" charset="0"/>
              </a:rPr>
              <a:t>e</a:t>
            </a:r>
            <a:r>
              <a:rPr lang="en-US" sz="1400" dirty="0">
                <a:solidFill>
                  <a:srgbClr val="000000"/>
                </a:solidFill>
                <a:effectLst/>
                <a:latin typeface="Avenir Next LT Pro" panose="020B0504020202020204" pitchFamily="34" charset="0"/>
              </a:rPr>
              <a:t>valuation to determine if benefit of storing inventory is worth the cost. </a:t>
            </a:r>
          </a:p>
          <a:p>
            <a:pPr marL="628650" lvl="1" indent="-171450">
              <a:lnSpc>
                <a:spcPct val="150000"/>
              </a:lnSpc>
              <a:spcBef>
                <a:spcPts val="0"/>
              </a:spcBef>
              <a:defRPr/>
            </a:pPr>
            <a:r>
              <a:rPr lang="en-US" sz="1400" b="1" dirty="0">
                <a:solidFill>
                  <a:srgbClr val="000000"/>
                </a:solidFill>
                <a:effectLst/>
                <a:latin typeface="Avenir Next LT Pro" panose="020B0504020202020204" pitchFamily="34" charset="0"/>
              </a:rPr>
              <a:t>Effective Inventory Management System:</a:t>
            </a:r>
          </a:p>
          <a:p>
            <a:pPr marL="1085850" lvl="2" indent="-171450">
              <a:lnSpc>
                <a:spcPct val="150000"/>
              </a:lnSpc>
              <a:spcBef>
                <a:spcPts val="0"/>
              </a:spcBef>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osting of receipts and issues to individual ledger accounts </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Tracking of property </a:t>
            </a:r>
          </a:p>
          <a:p>
            <a:pPr marL="1085850" lvl="2" indent="-171450">
              <a:lnSpc>
                <a:spcPct val="150000"/>
              </a:lnSpc>
              <a:spcBef>
                <a:spcPts val="0"/>
              </a:spcBef>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erforming and recording periodic physical inventories</a:t>
            </a:r>
            <a:endParaRPr lang="en-US" sz="1400" dirty="0">
              <a:solidFill>
                <a:srgbClr val="000000"/>
              </a:solidFill>
              <a:latin typeface="Avenir Next LT Pro" panose="020B0504020202020204" pitchFamily="34" charset="0"/>
            </a:endParaRP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Reconciliation of book balances with physical counts</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Carry out accounting and storage functions</a:t>
            </a:r>
          </a:p>
          <a:p>
            <a:pPr marL="1085850" lvl="2" indent="-171450">
              <a:lnSpc>
                <a:spcPct val="150000"/>
              </a:lnSpc>
              <a:spcBef>
                <a:spcPts val="0"/>
              </a:spcBef>
              <a:defRPr/>
            </a:pPr>
            <a:r>
              <a:rPr lang="en-US" sz="1400" dirty="0">
                <a:solidFill>
                  <a:srgbClr val="000000"/>
                </a:solidFill>
                <a:effectLst/>
                <a:latin typeface="Avenir Next LT Pro" panose="020B0504020202020204" pitchFamily="34" charset="0"/>
              </a:rPr>
              <a:t>Reporting Requirements</a:t>
            </a:r>
          </a:p>
          <a:p>
            <a:pPr marL="0" indent="0">
              <a:buNone/>
            </a:pPr>
            <a:endParaRPr lang="en-US" sz="1200" dirty="0">
              <a:latin typeface="Avenir Next LT Pro" panose="020B0504020202020204" pitchFamily="34"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 name="Rectangle 5">
            <a:extLst>
              <a:ext uri="{FF2B5EF4-FFF2-40B4-BE49-F238E27FC236}">
                <a16:creationId xmlns:a16="http://schemas.microsoft.com/office/drawing/2014/main" id="{3EDEF97D-D89F-404E-8407-D3954FAC2336}"/>
              </a:ext>
            </a:extLst>
          </p:cNvPr>
          <p:cNvSpPr/>
          <p:nvPr/>
        </p:nvSpPr>
        <p:spPr>
          <a:xfrm>
            <a:off x="6318609" y="4916580"/>
            <a:ext cx="5873392" cy="19414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864" indent="0">
              <a:lnSpc>
                <a:spcPct val="100000"/>
              </a:lnSpc>
              <a:spcBef>
                <a:spcPts val="0"/>
              </a:spcBef>
              <a:buNone/>
              <a:defRPr/>
            </a:pPr>
            <a:r>
              <a:rPr lang="en-US" sz="1600" b="1" dirty="0">
                <a:solidFill>
                  <a:schemeClr val="bg1"/>
                </a:solidFill>
                <a:latin typeface="Avenir Next LT Pro" panose="020B0504020202020204" pitchFamily="34" charset="0"/>
              </a:rPr>
              <a:t>Transfers</a:t>
            </a:r>
            <a:r>
              <a:rPr lang="en-US" sz="1200" dirty="0">
                <a:solidFill>
                  <a:schemeClr val="bg1"/>
                </a:solidFill>
                <a:latin typeface="Avenir Next LT Pro" panose="020B0504020202020204" pitchFamily="34" charset="0"/>
              </a:rPr>
              <a:t> – </a:t>
            </a:r>
            <a:r>
              <a:rPr lang="en-US" sz="1400" dirty="0">
                <a:solidFill>
                  <a:schemeClr val="bg1"/>
                </a:solidFill>
                <a:latin typeface="Avenir Next LT Pro" panose="020B0504020202020204" pitchFamily="34" charset="0"/>
              </a:rPr>
              <a:t>Any movement of an asset by virtue of change in responsible unit and/or physical location. </a:t>
            </a:r>
          </a:p>
          <a:p>
            <a:pPr marL="54864" indent="0">
              <a:lnSpc>
                <a:spcPct val="100000"/>
              </a:lnSpc>
              <a:spcBef>
                <a:spcPts val="0"/>
              </a:spcBef>
              <a:buNone/>
              <a:defRPr/>
            </a:pPr>
            <a:endParaRPr lang="en-US" sz="1400" dirty="0">
              <a:solidFill>
                <a:schemeClr val="bg1"/>
              </a:solidFill>
              <a:latin typeface="Avenir Next LT Pro" panose="020B0504020202020204" pitchFamily="34" charset="0"/>
            </a:endParaRPr>
          </a:p>
          <a:p>
            <a:pPr marL="683514" lvl="1" indent="-171450">
              <a:buFont typeface="Arial" panose="020B0604020202020204" pitchFamily="34" charset="0"/>
              <a:buChar char="•"/>
              <a:defRPr/>
            </a:pPr>
            <a:r>
              <a:rPr lang="en-US" sz="1400" dirty="0">
                <a:solidFill>
                  <a:srgbClr val="000000"/>
                </a:solidFill>
                <a:effectLst/>
                <a:latin typeface="Avenir Next LT Pro" panose="020B0504020202020204" pitchFamily="34" charset="0"/>
              </a:rPr>
              <a:t>Property Transfer Within an Agency – OSC form CO-58</a:t>
            </a:r>
          </a:p>
          <a:p>
            <a:pPr marL="512064" lvl="1">
              <a:defRPr/>
            </a:pPr>
            <a:endParaRPr lang="en-US" sz="1400" dirty="0">
              <a:solidFill>
                <a:srgbClr val="000000"/>
              </a:solidFill>
              <a:effectLst/>
              <a:latin typeface="Avenir Next LT Pro" panose="020B0504020202020204" pitchFamily="34" charset="0"/>
            </a:endParaRPr>
          </a:p>
          <a:p>
            <a:pPr marL="683514" lvl="1" indent="-171450">
              <a:buFont typeface="Arial" panose="020B0604020202020204" pitchFamily="34" charset="0"/>
              <a:buChar char="•"/>
              <a:defRPr/>
            </a:pPr>
            <a:r>
              <a:rPr lang="en-US" sz="1400" dirty="0">
                <a:solidFill>
                  <a:srgbClr val="000000"/>
                </a:solidFill>
                <a:effectLst/>
                <a:latin typeface="Avenir Next LT Pro" panose="020B0504020202020204" pitchFamily="34" charset="0"/>
              </a:rPr>
              <a:t>Property Transfers Between Agencies – OSC form CO-64</a:t>
            </a:r>
          </a:p>
          <a:p>
            <a:pPr marL="683514" lvl="1" indent="-171450">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54864" algn="ctr">
              <a:defRPr/>
            </a:pPr>
            <a:r>
              <a:rPr lang="en-US" sz="1400" dirty="0">
                <a:solidFill>
                  <a:srgbClr val="000000"/>
                </a:solidFill>
                <a:effectLst/>
                <a:latin typeface="Avenir Next LT Pro" panose="020B0504020202020204" pitchFamily="34" charset="0"/>
              </a:rPr>
              <a:t>Forms can be found on </a:t>
            </a:r>
            <a:r>
              <a:rPr lang="en-US" sz="1400" dirty="0">
                <a:solidFill>
                  <a:srgbClr val="000000"/>
                </a:solidFill>
                <a:effectLst/>
                <a:latin typeface="Avenir Next LT Pro" panose="020B0504020202020204" pitchFamily="34" charset="0"/>
                <a:hlinkClick r:id="rId3" action="ppaction://hlinkfile"/>
              </a:rPr>
              <a:t>State of Connecticut Comptroller </a:t>
            </a:r>
            <a:r>
              <a:rPr lang="en-US" sz="1400" dirty="0">
                <a:solidFill>
                  <a:srgbClr val="000000"/>
                </a:solidFill>
                <a:effectLst/>
                <a:latin typeface="Avenir Next LT Pro" panose="020B0504020202020204" pitchFamily="34" charset="0"/>
              </a:rPr>
              <a:t>web-site. </a:t>
            </a:r>
          </a:p>
          <a:p>
            <a:pPr marL="54864" indent="0">
              <a:lnSpc>
                <a:spcPct val="100000"/>
              </a:lnSpc>
              <a:spcBef>
                <a:spcPts val="0"/>
              </a:spcBef>
              <a:buNone/>
              <a:defRPr/>
            </a:pPr>
            <a:endParaRPr lang="en-US" sz="1200" dirty="0">
              <a:solidFill>
                <a:srgbClr val="000000"/>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65B3C2FA-5260-42B6-91E0-19540D5D9291}"/>
              </a:ext>
            </a:extLst>
          </p:cNvPr>
          <p:cNvSpPr/>
          <p:nvPr/>
        </p:nvSpPr>
        <p:spPr>
          <a:xfrm>
            <a:off x="6318607" y="845234"/>
            <a:ext cx="5873391" cy="397334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0000"/>
              </a:lnSpc>
              <a:spcBef>
                <a:spcPts val="0"/>
              </a:spcBef>
              <a:defRPr/>
            </a:pPr>
            <a:r>
              <a:rPr lang="en-US" sz="1600" b="1" dirty="0">
                <a:solidFill>
                  <a:srgbClr val="000000"/>
                </a:solidFill>
                <a:effectLst/>
                <a:latin typeface="Avenir Next LT Pro" panose="020B0504020202020204" pitchFamily="34" charset="0"/>
              </a:rPr>
              <a:t>Inventory Policy </a:t>
            </a:r>
            <a:r>
              <a:rPr lang="en-US" sz="1800" dirty="0">
                <a:solidFill>
                  <a:srgbClr val="000000"/>
                </a:solidFill>
                <a:effectLst/>
                <a:latin typeface="Avenir Next LT Pro" panose="020B0504020202020204" pitchFamily="34" charset="0"/>
              </a:rPr>
              <a:t>– </a:t>
            </a: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ust assure that the State's resources are effectively utilized. </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Perform </a:t>
            </a:r>
            <a:r>
              <a:rPr lang="en-US" sz="1400" dirty="0">
                <a:solidFill>
                  <a:srgbClr val="000000"/>
                </a:solidFill>
                <a:latin typeface="Avenir Next LT Pro" panose="020B0504020202020204" pitchFamily="34" charset="0"/>
              </a:rPr>
              <a:t>periodic evaluations to monitor for</a:t>
            </a:r>
            <a:r>
              <a:rPr lang="en-US" sz="1400" dirty="0">
                <a:solidFill>
                  <a:srgbClr val="000000"/>
                </a:solidFill>
                <a:effectLst/>
                <a:latin typeface="Avenir Next LT Pro" panose="020B0504020202020204" pitchFamily="34" charset="0"/>
              </a:rPr>
              <a:t> excessive inventory.</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Include who will be authorized for access and when. </a:t>
            </a:r>
          </a:p>
          <a:p>
            <a:pPr marL="285750" lvl="1" indent="-285750">
              <a:lnSpc>
                <a:spcPct val="150000"/>
              </a:lnSpc>
              <a:spcBef>
                <a:spcPts val="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Reconciliation of items. </a:t>
            </a: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Reporting of lost/missing items. </a:t>
            </a:r>
            <a:endParaRPr lang="en-US" sz="1400" dirty="0">
              <a:solidFill>
                <a:srgbClr val="000000"/>
              </a:solidFill>
              <a:effectLst/>
              <a:latin typeface="Avenir Next LT Pro" panose="020B0504020202020204" pitchFamily="34" charset="0"/>
            </a:endParaRPr>
          </a:p>
          <a:p>
            <a:pPr marL="285750" lvl="1" indent="-285750">
              <a:lnSpc>
                <a:spcPct val="15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I</a:t>
            </a:r>
            <a:r>
              <a:rPr lang="en-US" sz="1400" dirty="0">
                <a:solidFill>
                  <a:srgbClr val="000000"/>
                </a:solidFill>
                <a:effectLst/>
                <a:latin typeface="Avenir Next LT Pro" panose="020B0504020202020204" pitchFamily="34" charset="0"/>
              </a:rPr>
              <a:t>nventory systems and policies, must be reviewed and approved by OSC - Security and Asset Management Unit, </a:t>
            </a:r>
            <a:r>
              <a:rPr lang="en-US" sz="1400" dirty="0">
                <a:solidFill>
                  <a:srgbClr val="000000"/>
                </a:solidFill>
                <a:effectLst/>
                <a:latin typeface="Avenir Next LT Pro" panose="020B0504020202020204" pitchFamily="34" charset="0"/>
                <a:hlinkClick r:id="rId4"/>
              </a:rPr>
              <a:t>osc.assets@ct.gov</a:t>
            </a:r>
            <a:r>
              <a:rPr lang="en-US" sz="1400" dirty="0">
                <a:solidFill>
                  <a:srgbClr val="000000"/>
                </a:solidFill>
                <a:effectLst/>
                <a:latin typeface="Avenir Next LT Pro" panose="020B0504020202020204" pitchFamily="34" charset="0"/>
              </a:rPr>
              <a:t>.</a:t>
            </a:r>
          </a:p>
          <a:p>
            <a:pPr marL="0" lvl="1">
              <a:lnSpc>
                <a:spcPct val="100000"/>
              </a:lnSpc>
              <a:spcBef>
                <a:spcPts val="0"/>
              </a:spcBef>
              <a:defRPr/>
            </a:pPr>
            <a:endParaRPr lang="en-US" sz="1400" b="1" dirty="0">
              <a:solidFill>
                <a:srgbClr val="000000"/>
              </a:solidFill>
              <a:latin typeface="Avenir Next LT Pro" panose="020B0504020202020204" pitchFamily="34" charset="0"/>
            </a:endParaRPr>
          </a:p>
          <a:p>
            <a:pPr marL="0" lvl="1">
              <a:lnSpc>
                <a:spcPct val="100000"/>
              </a:lnSpc>
              <a:spcBef>
                <a:spcPts val="0"/>
              </a:spcBef>
              <a:defRPr/>
            </a:pPr>
            <a:r>
              <a:rPr lang="en-US" sz="1400" b="1" dirty="0">
                <a:solidFill>
                  <a:srgbClr val="000000"/>
                </a:solidFill>
                <a:latin typeface="Avenir Next LT Pro" panose="020B0504020202020204" pitchFamily="34" charset="0"/>
              </a:rPr>
              <a:t>Note:</a:t>
            </a:r>
            <a:r>
              <a:rPr lang="en-US" sz="1400" dirty="0">
                <a:solidFill>
                  <a:srgbClr val="000000"/>
                </a:solidFill>
                <a:latin typeface="Avenir Next LT Pro" panose="020B0504020202020204" pitchFamily="34" charset="0"/>
              </a:rPr>
              <a:t> Inventories that do not meet the capitalization threshold are not required to be maintained. However, the Comptroller’s Office does recommend maintaining a Perpetual Inventory to provide some internal control over these items. </a:t>
            </a:r>
          </a:p>
        </p:txBody>
      </p:sp>
    </p:spTree>
    <p:extLst>
      <p:ext uri="{BB962C8B-B14F-4D97-AF65-F5344CB8AC3E}">
        <p14:creationId xmlns:p14="http://schemas.microsoft.com/office/powerpoint/2010/main" val="342208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604976" y="-1"/>
            <a:ext cx="9587024" cy="6858001"/>
          </a:xfrm>
          <a:solidFill>
            <a:schemeClr val="accent1">
              <a:lumMod val="40000"/>
              <a:lumOff val="60000"/>
            </a:schemeClr>
          </a:solidFill>
        </p:spPr>
        <p:txBody>
          <a:bodyPr>
            <a:noAutofit/>
          </a:bodyPr>
          <a:lstStyle/>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Purpose:</a:t>
            </a:r>
            <a:r>
              <a:rPr kumimoji="0" lang="en-US" sz="1600" b="1" i="0" u="none"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 </a:t>
            </a:r>
          </a:p>
          <a:p>
            <a:pPr marL="182880" marR="0" lvl="0" indent="0" defTabSz="914400" rtl="0" eaLnBrk="1" fontAlgn="auto" latinLnBrk="0" hangingPunct="1">
              <a:lnSpc>
                <a:spcPct val="120000"/>
              </a:lnSpc>
              <a:spcBef>
                <a:spcPts val="0"/>
              </a:spcBef>
              <a:spcAft>
                <a:spcPts val="0"/>
              </a:spcAft>
              <a:buClrTx/>
              <a:buSzTx/>
              <a:buFontTx/>
              <a:buNone/>
              <a:tabLst/>
              <a:defRPr/>
            </a:pPr>
            <a:endParaRPr kumimoji="0" lang="en-US" sz="1200" b="1" i="0" u="none"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rPr>
              <a:t>A</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ll state agencies must have policies and procedures in place to ensure that all assets currently owned, purchased under a capital lease, or certain non-owned property in possession of the state where insurance is required be properly recorded and reported by each respective state agency. This manual establishes guidelines for providing adequate oversight. </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Because property represents one of the largest investments being made by the state, complete accountability must be maintained, and safeguards established to protect this investment.</a:t>
            </a:r>
          </a:p>
          <a:p>
            <a:pPr marL="182880" marR="0" lvl="0" indent="0" defTabSz="914400" rtl="0" eaLnBrk="1" fontAlgn="auto" latinLnBrk="0" hangingPunct="1">
              <a:lnSpc>
                <a:spcPct val="120000"/>
              </a:lnSpc>
              <a:spcBef>
                <a:spcPts val="0"/>
              </a:spcBef>
              <a:spcAft>
                <a:spcPts val="0"/>
              </a:spcAft>
              <a:buClrTx/>
              <a:buSzTx/>
              <a:buFontTx/>
              <a:buNone/>
              <a:tabLst/>
              <a:defRPr/>
            </a:pPr>
            <a:b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The information generated from property records is used to determine the total value of all property owned by or in the custody of each State agency for the OSC Annual Report and additional cost accounting reports. The establishment of accurate records and reporting is necessary to ensure that State resources are adequately accounted for in accordance with generally accepted accounting principles (GAAP) for state governments and methods of reporting will provide this office with current balances for determining adequate insurance coverage on all the assets of the state.</a:t>
            </a:r>
          </a:p>
          <a:p>
            <a:pPr marL="182880" marR="0" lvl="0" indent="0"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Times New Roman" panose="02020603050405020304" pitchFamily="18" charset="0"/>
              </a:rPr>
            </a:br>
            <a:r>
              <a:rPr kumimoji="0" lang="en-US" sz="1400" b="1" i="0" u="sng"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SCOPE:</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 </a:t>
            </a:r>
          </a:p>
          <a:p>
            <a:pPr marL="182880" marR="0" lvl="0" indent="-171450" defTabSz="914400" rtl="0" eaLnBrk="1" fontAlgn="auto" latinLnBrk="0" hangingPunct="1">
              <a:lnSpc>
                <a:spcPct val="100000"/>
              </a:lnSpc>
              <a:spcBef>
                <a:spcPts val="0"/>
              </a:spcBef>
              <a:spcAft>
                <a:spcPts val="0"/>
              </a:spcAft>
              <a:buClrTx/>
              <a:buSzTx/>
              <a:buFontTx/>
              <a:buChar char="-"/>
              <a:tabLst/>
              <a:defRPr/>
            </a:pPr>
            <a:endPar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This policy applies to all branches of state government.</a:t>
            </a:r>
          </a:p>
          <a:p>
            <a:pPr marL="182880" marR="0" lvl="0" indent="0" defTabSz="914400" rtl="0" eaLnBrk="1" fontAlgn="auto" latinLnBrk="0" hangingPunct="1">
              <a:lnSpc>
                <a:spcPct val="100000"/>
              </a:lnSpc>
              <a:spcBef>
                <a:spcPts val="0"/>
              </a:spcBef>
              <a:spcAft>
                <a:spcPts val="0"/>
              </a:spcAft>
              <a:buClrTx/>
              <a:buSzTx/>
              <a:buNone/>
              <a:tabLst/>
              <a:defRPr/>
            </a:pPr>
            <a:endPar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rPr>
              <a:t>Agency Responsibilities: </a:t>
            </a:r>
          </a:p>
          <a:p>
            <a:pPr marL="18288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all" spc="0" normalizeH="0" baseline="0" noProof="0" dirty="0">
              <a:ln>
                <a:noFill/>
              </a:ln>
              <a:effectLst/>
              <a:uLnTx/>
              <a:uFillTx/>
              <a:latin typeface="Avenir Next LT Pro" panose="020B0504020202020204" pitchFamily="34" charset="0"/>
              <a:cs typeface="Times New Roman" panose="02020603050405020304" pitchFamily="18" charset="0"/>
            </a:endParaRPr>
          </a:p>
          <a:p>
            <a:pPr marL="18288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cs typeface="Times New Roman" panose="02020603050405020304" pitchFamily="18" charset="0"/>
              </a:rPr>
              <a:t>E</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ach agency </a:t>
            </a:r>
            <a:r>
              <a:rPr lang="en-US" sz="1200" dirty="0">
                <a:latin typeface="Avenir Next LT Pro" panose="020B0504020202020204" pitchFamily="34" charset="0"/>
                <a:ea typeface="Times New Roman" panose="02020603050405020304" pitchFamily="18" charset="0"/>
                <a:cs typeface="Times New Roman" panose="02020603050405020304" pitchFamily="18" charset="0"/>
              </a:rPr>
              <a:t>head, or their appointed designee, is responsible for the </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following:</a:t>
            </a:r>
            <a:b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b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br>
            <a:r>
              <a:rPr lang="en-US" sz="1200" dirty="0">
                <a:latin typeface="Avenir Next LT Pro" panose="020B0504020202020204" pitchFamily="34" charset="0"/>
                <a:ea typeface="Times New Roman" panose="02020603050405020304" pitchFamily="18" charset="0"/>
                <a:cs typeface="Times New Roman" panose="02020603050405020304" pitchFamily="18" charset="0"/>
              </a:rPr>
              <a:t>1. </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The establishment and maintenance of a property control system which includes an agency policy and procedure manual.</a:t>
            </a:r>
          </a:p>
          <a:p>
            <a:pPr marL="182880" marR="0" lvl="0" indent="0" defTabSz="914400" rtl="0" eaLnBrk="1" fontAlgn="auto" latinLnBrk="0" hangingPunct="1">
              <a:lnSpc>
                <a:spcPct val="120000"/>
              </a:lnSpc>
              <a:spcBef>
                <a:spcPts val="0"/>
              </a:spcBef>
              <a:spcAft>
                <a:spcPts val="0"/>
              </a:spcAft>
              <a:buClrTx/>
              <a:buSzTx/>
              <a:buFontTx/>
              <a:buNone/>
              <a:tabLst/>
              <a:defRPr/>
            </a:pPr>
            <a:endParaRPr lang="en-US" sz="1200" dirty="0">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2. The creation of an agency software asset policy and the designation of an agency software librarian.</a:t>
            </a:r>
          </a:p>
          <a:p>
            <a:pPr marL="182880" marR="0" lvl="0" indent="0" defTabSz="914400" rtl="0" eaLnBrk="1" fontAlgn="auto" latinLnBrk="0" hangingPunct="1">
              <a:lnSpc>
                <a:spcPct val="120000"/>
              </a:lnSpc>
              <a:spcBef>
                <a:spcPts val="0"/>
              </a:spcBef>
              <a:spcAft>
                <a:spcPts val="0"/>
              </a:spcAft>
              <a:buClrTx/>
              <a:buSzTx/>
              <a:buFontTx/>
              <a:buNone/>
              <a:tabLst/>
              <a:defRPr/>
            </a:pPr>
            <a:endPar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endParaRPr>
          </a:p>
          <a:p>
            <a:pPr marL="182880" marR="0" lvl="0" indent="0" defTabSz="914400" rtl="0" eaLnBrk="1" fontAlgn="auto" latinLnBrk="0" hangingPunct="1">
              <a:lnSpc>
                <a:spcPct val="120000"/>
              </a:lnSpc>
              <a:spcBef>
                <a:spcPts val="0"/>
              </a:spcBef>
              <a:spcAft>
                <a:spcPts val="0"/>
              </a:spcAft>
              <a:buClrTx/>
              <a:buSzTx/>
              <a:buNone/>
              <a:tabLst/>
              <a:defRPr/>
            </a:pP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cs typeface="Times New Roman" panose="02020603050405020304" pitchFamily="18" charset="0"/>
              </a:rPr>
              <a:t>3. T</a:t>
            </a:r>
            <a:r>
              <a:rPr kumimoji="0" lang="en-US" sz="1200" b="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he preparation and timely submission of the annual report (form CO-59 fixed assets/property inventory report/GAAP reporting form) of all real property regardless of cost and personal property having </a:t>
            </a:r>
            <a:r>
              <a:rPr kumimoji="0" lang="en-US" sz="1200"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a cost of one thousand or more for assets acquired prior to July 1, 2015, and effective July 1, 2015, personal property having a cost of five thousand dollars or more</a:t>
            </a:r>
            <a:r>
              <a:rPr lang="en-US" sz="1200" dirty="0">
                <a:latin typeface="Avenir Next LT Pro" panose="020B0504020202020204" pitchFamily="34" charset="0"/>
                <a:ea typeface="Times New Roman" panose="02020603050405020304" pitchFamily="18" charset="0"/>
              </a:rPr>
              <a:t> </a:t>
            </a:r>
            <a:r>
              <a:rPr lang="en-US" sz="1200" b="1" dirty="0">
                <a:latin typeface="Avenir Next LT Pro" panose="020B0504020202020204" pitchFamily="34" charset="0"/>
                <a:ea typeface="Times New Roman" panose="02020603050405020304" pitchFamily="18" charset="0"/>
              </a:rPr>
              <a:t>(</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hlinkClick r:id="rId3"/>
              </a:rPr>
              <a:t>Comptroller Memorandum 2015-05</a:t>
            </a:r>
            <a:r>
              <a:rPr kumimoji="0" lang="en-US" sz="1200" b="1" i="0" u="none" strike="noStrike" kern="1200" cap="none" spc="0" normalizeH="0" baseline="0" noProof="0" dirty="0">
                <a:ln>
                  <a:noFill/>
                </a:ln>
                <a:effectLst/>
                <a:uLnTx/>
                <a:uFillTx/>
                <a:latin typeface="Avenir Next LT Pro" panose="020B0504020202020204" pitchFamily="34" charset="0"/>
                <a:ea typeface="Times New Roman" panose="02020603050405020304" pitchFamily="18" charset="0"/>
              </a:rPr>
              <a:t>).</a:t>
            </a:r>
            <a:endParaRPr lang="en-US" b="1" dirty="0"/>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0" name="Rectangle 9">
            <a:extLst>
              <a:ext uri="{FF2B5EF4-FFF2-40B4-BE49-F238E27FC236}">
                <a16:creationId xmlns:a16="http://schemas.microsoft.com/office/drawing/2014/main" id="{E2EDCFE7-D35A-4F44-A9B9-6BDC6D99DCB2}"/>
              </a:ext>
            </a:extLst>
          </p:cNvPr>
          <p:cNvSpPr/>
          <p:nvPr/>
        </p:nvSpPr>
        <p:spPr>
          <a:xfrm rot="20773894">
            <a:off x="102742" y="927543"/>
            <a:ext cx="2414427" cy="61622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bg1"/>
                </a:solidFill>
              </a:rPr>
              <a:t>Introduction</a:t>
            </a:r>
          </a:p>
        </p:txBody>
      </p:sp>
    </p:spTree>
    <p:extLst>
      <p:ext uri="{BB962C8B-B14F-4D97-AF65-F5344CB8AC3E}">
        <p14:creationId xmlns:p14="http://schemas.microsoft.com/office/powerpoint/2010/main" val="222926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2AB5B-D146-78FE-5431-CD8D23C48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0854D-59CD-27FE-9A67-88052A987CC0}"/>
              </a:ext>
            </a:extLst>
          </p:cNvPr>
          <p:cNvSpPr>
            <a:spLocks noGrp="1"/>
          </p:cNvSpPr>
          <p:nvPr>
            <p:ph type="title"/>
          </p:nvPr>
        </p:nvSpPr>
        <p:spPr>
          <a:xfrm>
            <a:off x="0" y="102727"/>
            <a:ext cx="7108826" cy="888472"/>
          </a:xfrm>
        </p:spPr>
        <p:txBody>
          <a:bodyPr/>
          <a:lstStyle/>
          <a:p>
            <a:pPr algn="ctr"/>
            <a:r>
              <a:rPr lang="en-US" sz="2400" dirty="0">
                <a:solidFill>
                  <a:schemeClr val="tx2">
                    <a:lumMod val="75000"/>
                  </a:schemeClr>
                </a:solidFill>
              </a:rPr>
              <a:t>Chapter 3 – </a:t>
            </a:r>
            <a:br>
              <a:rPr lang="en-US" sz="2400" dirty="0">
                <a:solidFill>
                  <a:schemeClr val="tx2">
                    <a:lumMod val="75000"/>
                  </a:schemeClr>
                </a:solidFill>
              </a:rPr>
            </a:br>
            <a:r>
              <a:rPr lang="en-US" sz="2400" dirty="0">
                <a:solidFill>
                  <a:schemeClr val="tx2">
                    <a:lumMod val="75000"/>
                  </a:schemeClr>
                </a:solidFill>
              </a:rPr>
              <a:t>Asset Management System Accounting Standards</a:t>
            </a:r>
          </a:p>
        </p:txBody>
      </p:sp>
      <p:sp>
        <p:nvSpPr>
          <p:cNvPr id="4" name="Rectangle 3">
            <a:extLst>
              <a:ext uri="{FF2B5EF4-FFF2-40B4-BE49-F238E27FC236}">
                <a16:creationId xmlns:a16="http://schemas.microsoft.com/office/drawing/2014/main" id="{BDA1FFD8-290D-7BBA-5486-D63E2FDAD3D0}"/>
              </a:ext>
            </a:extLst>
          </p:cNvPr>
          <p:cNvSpPr/>
          <p:nvPr/>
        </p:nvSpPr>
        <p:spPr>
          <a:xfrm>
            <a:off x="7557961" y="3196354"/>
            <a:ext cx="4539632" cy="3495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11DF59E-CC21-F0FA-52F1-623DD8B4138B}"/>
              </a:ext>
            </a:extLst>
          </p:cNvPr>
          <p:cNvSpPr txBox="1"/>
          <p:nvPr/>
        </p:nvSpPr>
        <p:spPr>
          <a:xfrm>
            <a:off x="94407" y="1164176"/>
            <a:ext cx="6887423" cy="5601533"/>
          </a:xfrm>
          <a:prstGeom prst="rect">
            <a:avLst/>
          </a:prstGeom>
          <a:solidFill>
            <a:schemeClr val="accent2">
              <a:lumMod val="40000"/>
              <a:lumOff val="60000"/>
            </a:schemeClr>
          </a:solidFill>
        </p:spPr>
        <p:txBody>
          <a:bodyPr wrap="square">
            <a:spAutoFit/>
          </a:bodyPr>
          <a:lstStyle/>
          <a:p>
            <a:pPr marL="54864" indent="0">
              <a:buNone/>
              <a:defRPr/>
            </a:pPr>
            <a:r>
              <a:rPr lang="en-US" sz="1600" b="1" dirty="0">
                <a:solidFill>
                  <a:schemeClr val="bg1"/>
                </a:solidFill>
                <a:latin typeface="Avenir Next LT Pro" panose="020B0504020202020204" pitchFamily="34" charset="0"/>
              </a:rPr>
              <a:t>Firearms and Inventory Control Policy:</a:t>
            </a:r>
            <a:endParaRPr lang="en-US" sz="16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Each agency must establish written internal procedures regarding firearms that include the agency's property control unit. </a:t>
            </a:r>
          </a:p>
          <a:p>
            <a:pPr marL="54864">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be reported on the agency’s inventory regardless of the fair market value or cost.</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All firearms are considered controllable at a minimum or should be reported as a capitalized item if it meets the capitalization threshold.</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be properly stored in a secure manner. </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Must cover the disposal, surplus, destruction or loss of the firearm (Disposal of Firearm, Weapons, and Ammunition – Ch. 8).</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dirty="0">
                <a:solidFill>
                  <a:schemeClr val="bg1"/>
                </a:solidFill>
                <a:latin typeface="Avenir Next LT Pro" panose="020B0504020202020204" pitchFamily="34" charset="0"/>
              </a:rPr>
              <a:t>A </a:t>
            </a:r>
            <a:r>
              <a:rPr lang="en-US" sz="1400" dirty="0">
                <a:solidFill>
                  <a:schemeClr val="bg1"/>
                </a:solidFill>
                <a:latin typeface="Avenir Next LT Pro" panose="020B0504020202020204" pitchFamily="34" charset="0"/>
                <a:hlinkClick r:id="rId3"/>
              </a:rPr>
              <a:t>CO-1079</a:t>
            </a:r>
            <a:r>
              <a:rPr lang="en-US" sz="1400" dirty="0">
                <a:solidFill>
                  <a:schemeClr val="bg1"/>
                </a:solidFill>
                <a:latin typeface="Avenir Next LT Pro" panose="020B0504020202020204" pitchFamily="34" charset="0"/>
              </a:rPr>
              <a:t>, Record of Equipment on Loan, form must be completed if firearm is loaned to another State agency or municipality. </a:t>
            </a:r>
          </a:p>
          <a:p>
            <a:pPr marL="226314" indent="-171450">
              <a:buFont typeface="Arial" panose="020B0604020202020204" pitchFamily="34" charset="0"/>
              <a:buChar char="•"/>
              <a:defRPr/>
            </a:pPr>
            <a:endParaRPr lang="en-US" sz="1400" dirty="0">
              <a:solidFill>
                <a:schemeClr val="bg1"/>
              </a:solidFill>
              <a:latin typeface="Avenir Next LT Pro" panose="020B0504020202020204" pitchFamily="34" charset="0"/>
            </a:endParaRPr>
          </a:p>
          <a:p>
            <a:pPr marL="226314" indent="-171450">
              <a:buFont typeface="Arial" panose="020B0604020202020204" pitchFamily="34" charset="0"/>
              <a:buChar char="•"/>
              <a:defRPr/>
            </a:pPr>
            <a:r>
              <a:rPr lang="en-US" sz="1400" b="1" dirty="0">
                <a:solidFill>
                  <a:schemeClr val="bg1"/>
                </a:solidFill>
                <a:latin typeface="Avenir Next LT Pro" panose="020B0504020202020204" pitchFamily="34" charset="0"/>
              </a:rPr>
              <a:t>Seized or confiscated firearms:</a:t>
            </a:r>
          </a:p>
          <a:p>
            <a:pPr marL="683514" lvl="1" indent="-171450">
              <a:lnSpc>
                <a:spcPct val="80000"/>
              </a:lnSpc>
              <a:spcBef>
                <a:spcPts val="600"/>
              </a:spcBef>
              <a:buFont typeface="Arial" panose="020B0604020202020204" pitchFamily="34" charset="0"/>
              <a:buChar char="•"/>
              <a:defRPr/>
            </a:pPr>
            <a:r>
              <a:rPr lang="en-US" sz="1400" dirty="0">
                <a:solidFill>
                  <a:schemeClr val="bg1"/>
                </a:solidFill>
                <a:latin typeface="Avenir Next LT Pro" panose="020B0504020202020204" pitchFamily="34" charset="0"/>
              </a:rPr>
              <a:t>Those held in storage pending disposition should be covered by a separate written policy.</a:t>
            </a:r>
          </a:p>
          <a:p>
            <a:pPr marL="683514" lvl="1" indent="-171450">
              <a:lnSpc>
                <a:spcPct val="80000"/>
              </a:lnSpc>
              <a:spcBef>
                <a:spcPts val="600"/>
              </a:spcBef>
              <a:buFont typeface="Arial" panose="020B0604020202020204" pitchFamily="34" charset="0"/>
              <a:buChar char="•"/>
              <a:defRPr/>
            </a:pPr>
            <a:r>
              <a:rPr lang="en-US" sz="1400" dirty="0">
                <a:solidFill>
                  <a:schemeClr val="bg1"/>
                </a:solidFill>
                <a:latin typeface="Avenir Next LT Pro" panose="020B0504020202020204" pitchFamily="34" charset="0"/>
              </a:rPr>
              <a:t>If subsequently issued to agency personnel or used by the agency for training purposes, then the firearm must be added to the agencies inventory.</a:t>
            </a:r>
          </a:p>
          <a:p>
            <a:pPr marL="683514"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a:p>
            <a:pPr marL="683514" lvl="1" indent="-171450">
              <a:buFont typeface="Arial" panose="020B0604020202020204" pitchFamily="34" charset="0"/>
              <a:buChar char="•"/>
              <a:defRPr/>
            </a:pPr>
            <a:endParaRPr lang="en-US" sz="1200" dirty="0">
              <a:solidFill>
                <a:schemeClr val="bg1"/>
              </a:solidFill>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70DE2014-6DBB-F0BB-F818-992442AB9DA3}"/>
              </a:ext>
            </a:extLst>
          </p:cNvPr>
          <p:cNvCxnSpPr>
            <a:cxnSpLocks/>
          </p:cNvCxnSpPr>
          <p:nvPr/>
        </p:nvCxnSpPr>
        <p:spPr>
          <a:xfrm>
            <a:off x="121261" y="1077687"/>
            <a:ext cx="6867502"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A2479C-F60E-9585-79DE-FAA9A31CD585}"/>
              </a:ext>
            </a:extLst>
          </p:cNvPr>
          <p:cNvPicPr>
            <a:picLocks noChangeAspect="1"/>
          </p:cNvPicPr>
          <p:nvPr/>
        </p:nvPicPr>
        <p:blipFill>
          <a:blip r:embed="rId4"/>
          <a:stretch>
            <a:fillRect/>
          </a:stretch>
        </p:blipFill>
        <p:spPr>
          <a:xfrm>
            <a:off x="7557961" y="3323791"/>
            <a:ext cx="3600450" cy="2600325"/>
          </a:xfrm>
          <a:prstGeom prst="rect">
            <a:avLst/>
          </a:prstGeom>
        </p:spPr>
      </p:pic>
    </p:spTree>
    <p:extLst>
      <p:ext uri="{BB962C8B-B14F-4D97-AF65-F5344CB8AC3E}">
        <p14:creationId xmlns:p14="http://schemas.microsoft.com/office/powerpoint/2010/main" val="412625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0" y="0"/>
            <a:ext cx="5075851" cy="2080727"/>
          </a:xfrm>
          <a:solidFill>
            <a:schemeClr val="accent1">
              <a:lumMod val="40000"/>
              <a:lumOff val="60000"/>
            </a:schemeClr>
          </a:solidFill>
        </p:spPr>
        <p:txBody>
          <a:bodyPr/>
          <a:lstStyle/>
          <a:p>
            <a:pPr algn="ctr"/>
            <a:r>
              <a:rPr lang="en-US" sz="3200" dirty="0">
                <a:solidFill>
                  <a:schemeClr val="tx2">
                    <a:lumMod val="75000"/>
                  </a:schemeClr>
                </a:solidFill>
              </a:rPr>
              <a:t>Chapter 4 – </a:t>
            </a:r>
            <a:br>
              <a:rPr lang="en-US" sz="3200" dirty="0">
                <a:solidFill>
                  <a:schemeClr val="tx2">
                    <a:lumMod val="75000"/>
                  </a:schemeClr>
                </a:solidFill>
              </a:rPr>
            </a:br>
            <a:r>
              <a:rPr lang="en-US" sz="3200" dirty="0">
                <a:solidFill>
                  <a:schemeClr val="tx2">
                    <a:lumMod val="75000"/>
                  </a:schemeClr>
                </a:solidFill>
              </a:rPr>
              <a:t>Physical Inventory</a:t>
            </a:r>
            <a:br>
              <a:rPr lang="en-US" sz="3600" dirty="0">
                <a:solidFill>
                  <a:schemeClr val="tx2">
                    <a:lumMod val="75000"/>
                  </a:schemeClr>
                </a:solidFill>
              </a:rPr>
            </a:br>
            <a:endParaRPr lang="en-US" sz="3600" dirty="0">
              <a:solidFill>
                <a:schemeClr val="tx2">
                  <a:lumMod val="75000"/>
                </a:schemeClr>
              </a:solidFill>
            </a:endParaRP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5209953" y="1307807"/>
            <a:ext cx="6794205" cy="4437349"/>
          </a:xfrm>
        </p:spPr>
        <p:txBody>
          <a:bodyPr>
            <a:norm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 complete physical inventory of all property must be taken before the </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end of each fiscal year, June 30</a:t>
            </a:r>
            <a:r>
              <a:rPr kumimoji="0" lang="en-US" sz="1400" b="1" i="0" u="none" strike="noStrike" kern="1200" cap="none" spc="0" normalizeH="0" baseline="30000" noProof="0" dirty="0">
                <a:ln>
                  <a:noFill/>
                </a:ln>
                <a:solidFill>
                  <a:prstClr val="black"/>
                </a:solidFill>
                <a:effectLst/>
                <a:uLnTx/>
                <a:uFillTx/>
                <a:latin typeface="Avenir Next LT Pro"/>
                <a:ea typeface="+mn-ea"/>
                <a:cs typeface="+mn-cs"/>
              </a:rPr>
              <a:t>th</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to ensure that property control records accurately reflect the actual inventory on hand within the current fiscal year.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Physical inventory must be reconciled to the inventory system. A CO-853, Report of Adjustment to State Owned Real and Personal Property, must be completed and submitted for all items unaccounted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Avenir Next LT Pro"/>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Any items, found, which had previously been reported as unaccounted for, should be entered on a CO-853 recovery form and submitted.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It is permissible to perform physical inventories prior to the end of the fiscal year to redistribute the major time commitment involved. However, an adequate control system must exist for updating the inventory balance from the interim inventory date to year-end. </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br>
            <a:endParaRPr kumimoji="0" lang="en-US" sz="1800" b="0" i="0" u="none" strike="noStrike" kern="1200" cap="none" spc="0" normalizeH="0" baseline="0" noProof="0" dirty="0">
              <a:ln>
                <a:noFill/>
              </a:ln>
              <a:effectLst/>
              <a:uLnTx/>
              <a:uFillTx/>
              <a:latin typeface="Avenir Next LT Pro Light"/>
              <a:ea typeface="+mn-ea"/>
              <a:cs typeface="+mn-cs"/>
            </a:endParaRP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4" name="Picture 3">
            <a:extLst>
              <a:ext uri="{FF2B5EF4-FFF2-40B4-BE49-F238E27FC236}">
                <a16:creationId xmlns:a16="http://schemas.microsoft.com/office/drawing/2014/main" id="{CB8AFAB3-7CEF-43A4-B5D7-9E9C5989730F}"/>
              </a:ext>
            </a:extLst>
          </p:cNvPr>
          <p:cNvPicPr>
            <a:picLocks noChangeAspect="1"/>
          </p:cNvPicPr>
          <p:nvPr/>
        </p:nvPicPr>
        <p:blipFill>
          <a:blip r:embed="rId3"/>
          <a:stretch>
            <a:fillRect/>
          </a:stretch>
        </p:blipFill>
        <p:spPr>
          <a:xfrm>
            <a:off x="1356611" y="2415037"/>
            <a:ext cx="3467584" cy="2267266"/>
          </a:xfrm>
          <a:prstGeom prst="rect">
            <a:avLst/>
          </a:prstGeom>
        </p:spPr>
      </p:pic>
      <p:sp>
        <p:nvSpPr>
          <p:cNvPr id="5" name="Rectangle 4">
            <a:extLst>
              <a:ext uri="{FF2B5EF4-FFF2-40B4-BE49-F238E27FC236}">
                <a16:creationId xmlns:a16="http://schemas.microsoft.com/office/drawing/2014/main" id="{AE35C8B8-5A99-488B-8ECB-1DBA3B860176}"/>
              </a:ext>
            </a:extLst>
          </p:cNvPr>
          <p:cNvSpPr/>
          <p:nvPr/>
        </p:nvSpPr>
        <p:spPr>
          <a:xfrm>
            <a:off x="6856764" y="5420263"/>
            <a:ext cx="5147394" cy="64978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39CFB88-9246-46B3-B0EE-2B2DBC5B62DA}"/>
              </a:ext>
            </a:extLst>
          </p:cNvPr>
          <p:cNvCxnSpPr>
            <a:cxnSpLocks/>
          </p:cNvCxnSpPr>
          <p:nvPr/>
        </p:nvCxnSpPr>
        <p:spPr>
          <a:xfrm>
            <a:off x="5610519" y="873172"/>
            <a:ext cx="5971591"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E1A7BBB-3434-DD17-458C-A2DEAA90A98A}"/>
              </a:ext>
            </a:extLst>
          </p:cNvPr>
          <p:cNvSpPr/>
          <p:nvPr/>
        </p:nvSpPr>
        <p:spPr>
          <a:xfrm>
            <a:off x="2770273" y="4929254"/>
            <a:ext cx="3893612" cy="1491283"/>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lnSpc>
                <a:spcPct val="100000"/>
              </a:lnSpc>
              <a:spcBef>
                <a:spcPts val="0"/>
              </a:spcBef>
              <a:defRPr/>
            </a:pPr>
            <a:r>
              <a:rPr kumimoji="0" lang="en-US" sz="14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Safeguarding inventory items is important to prevent theft and loss of State property that must be replaced by expending additional State funds.</a:t>
            </a:r>
          </a:p>
        </p:txBody>
      </p:sp>
    </p:spTree>
    <p:extLst>
      <p:ext uri="{BB962C8B-B14F-4D97-AF65-F5344CB8AC3E}">
        <p14:creationId xmlns:p14="http://schemas.microsoft.com/office/powerpoint/2010/main" val="3200312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44982" y="172456"/>
            <a:ext cx="5975063" cy="543227"/>
          </a:xfrm>
        </p:spPr>
        <p:txBody>
          <a:bodyPr/>
          <a:lstStyle/>
          <a:p>
            <a:pPr algn="ctr"/>
            <a:r>
              <a:rPr lang="en-US" sz="3200" dirty="0">
                <a:solidFill>
                  <a:schemeClr val="tx2">
                    <a:lumMod val="75000"/>
                  </a:schemeClr>
                </a:solidFill>
              </a:rPr>
              <a:t>Chapter 4 - Physical Inventory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244983" y="977316"/>
            <a:ext cx="6145426" cy="5807943"/>
          </a:xfrm>
          <a:solidFill>
            <a:schemeClr val="accent1">
              <a:lumMod val="40000"/>
              <a:lumOff val="60000"/>
            </a:schemeClr>
          </a:solidFill>
        </p:spPr>
        <p:txBody>
          <a:bodyPr>
            <a:noAutofit/>
          </a:bodyPr>
          <a:lstStyle/>
          <a:p>
            <a:pPr marL="173736" algn="ctr">
              <a:lnSpc>
                <a:spcPct val="100000"/>
              </a:lnSpc>
              <a:spcBef>
                <a:spcPts val="0"/>
              </a:spcBef>
              <a:defRPr/>
            </a:pPr>
            <a:r>
              <a:rPr lang="en-US" sz="1400" b="1" dirty="0">
                <a:solidFill>
                  <a:schemeClr val="bg1"/>
                </a:solidFill>
                <a:latin typeface="Avenir Next LT Pro"/>
              </a:rPr>
              <a:t>Agency Guidelines/Procedure Requirements: </a:t>
            </a:r>
          </a:p>
          <a:p>
            <a:pPr marL="173736">
              <a:lnSpc>
                <a:spcPct val="100000"/>
              </a:lnSpc>
              <a:spcBef>
                <a:spcPts val="0"/>
              </a:spcBef>
              <a:defRPr/>
            </a:pPr>
            <a:endParaRPr lang="en-US" sz="1500" b="1" dirty="0">
              <a:solidFill>
                <a:schemeClr val="bg1"/>
              </a:solidFill>
              <a:latin typeface="Avenir Next LT Pro"/>
            </a:endParaRPr>
          </a:p>
          <a:p>
            <a:pPr marL="345186" indent="-1714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W</a:t>
            </a:r>
            <a:r>
              <a:rPr lang="en-US" sz="1400" b="0" dirty="0">
                <a:solidFill>
                  <a:srgbClr val="000000"/>
                </a:solidFill>
                <a:effectLst/>
                <a:latin typeface="Avenir Next LT Pro" panose="020B0504020202020204" pitchFamily="34" charset="0"/>
              </a:rPr>
              <a:t>ritten guidelines/procedures for conducting physical inventory must be on file at the agency. </a:t>
            </a:r>
            <a:r>
              <a:rPr lang="en-US" sz="1400" b="1" dirty="0">
                <a:solidFill>
                  <a:srgbClr val="000000"/>
                </a:solidFill>
                <a:effectLst/>
                <a:latin typeface="Avenir Next LT Pro" panose="020B0504020202020204" pitchFamily="34" charset="0"/>
              </a:rPr>
              <a:t>A copy must also be submitted to the Office of the State Comptroller - Central Accounts Payable no later then January 1, 2025, </a:t>
            </a:r>
            <a:r>
              <a:rPr lang="en-US" sz="1400" b="1" dirty="0">
                <a:solidFill>
                  <a:srgbClr val="000000"/>
                </a:solidFill>
                <a:effectLst/>
                <a:latin typeface="Avenir Next LT Pro" panose="020B0504020202020204" pitchFamily="34" charset="0"/>
                <a:hlinkClick r:id="rId3"/>
              </a:rPr>
              <a:t>osc.assets@ct.gov</a:t>
            </a:r>
            <a:r>
              <a:rPr lang="en-US" sz="1400" b="1" dirty="0">
                <a:solidFill>
                  <a:srgbClr val="000000"/>
                </a:solidFill>
                <a:effectLst/>
                <a:latin typeface="Avenir Next LT Pro" panose="020B0504020202020204" pitchFamily="34" charset="0"/>
              </a:rPr>
              <a:t>. </a:t>
            </a:r>
          </a:p>
          <a:p>
            <a:pPr marL="173736">
              <a:lnSpc>
                <a:spcPct val="100000"/>
              </a:lnSpc>
              <a:spcBef>
                <a:spcPts val="0"/>
              </a:spcBef>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Defined </a:t>
            </a:r>
            <a:r>
              <a:rPr lang="en-US" sz="1400" dirty="0">
                <a:solidFill>
                  <a:prstClr val="black"/>
                </a:solidFill>
                <a:latin typeface="Avenir Next LT Pro"/>
              </a:rPr>
              <a:t>“Segregation of Duties”</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t>
            </a:r>
          </a:p>
          <a:p>
            <a:pPr marL="345186" indent="-171450">
              <a:lnSpc>
                <a:spcPct val="100000"/>
              </a:lnSpc>
              <a:spcBef>
                <a:spcPts val="0"/>
              </a:spcBef>
              <a:buFont typeface="Arial" panose="020B0604020202020204" pitchFamily="34" charset="0"/>
              <a:buChar char="•"/>
              <a:defRPr/>
            </a:pP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There should be no movement or transfers of property while the physical inventory is being conducted.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A timetable to conduct physical inventory should be established.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Establish a plan on how to identify all assets during physical inventory.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Establish procedures for supervisors on how to review the accuracy of the physical inventory.</a:t>
            </a:r>
          </a:p>
          <a:p>
            <a:pPr marL="345186" indent="-171450">
              <a:lnSpc>
                <a:spcPct val="100000"/>
              </a:lnSpc>
              <a:spcBef>
                <a:spcPts val="0"/>
              </a:spcBef>
              <a:buFont typeface="Arial" panose="020B0604020202020204" pitchFamily="34" charset="0"/>
              <a:buChar char="•"/>
              <a:defRPr/>
            </a:pPr>
            <a:endParaRPr lang="en-US" sz="1400" b="0" dirty="0">
              <a:solidFill>
                <a:srgbClr val="000000"/>
              </a:solidFill>
              <a:effectLst/>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400" b="0" dirty="0">
                <a:solidFill>
                  <a:srgbClr val="000000"/>
                </a:solidFill>
                <a:effectLst/>
                <a:latin typeface="Avenir Next LT Pro" panose="020B0504020202020204" pitchFamily="34" charset="0"/>
              </a:rPr>
              <a:t>Unaccounted assets must be immediately removed from the property record and a CO-853 form completed. </a:t>
            </a:r>
            <a:r>
              <a:rPr lang="en-US" sz="1400" b="0" dirty="0">
                <a:solidFill>
                  <a:srgbClr val="000000"/>
                </a:solidFill>
                <a:latin typeface="Avenir Next LT Pro" panose="020B0504020202020204" pitchFamily="34" charset="0"/>
              </a:rPr>
              <a:t>If item is found, it is added back to the property as “reinstate record in the Core-CT Asset Module as “reinstated” and a CO-853 recovery form is submitted. </a:t>
            </a:r>
          </a:p>
          <a:p>
            <a:pPr marL="345186" indent="-171450">
              <a:lnSpc>
                <a:spcPct val="100000"/>
              </a:lnSpc>
              <a:spcBef>
                <a:spcPts val="0"/>
              </a:spcBef>
              <a:buFont typeface="Arial" panose="020B0604020202020204" pitchFamily="34" charset="0"/>
              <a:buChar char="•"/>
              <a:defRPr/>
            </a:pPr>
            <a:endParaRPr lang="en-US" sz="14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kumimoji="0" lang="en-US" sz="1400" i="0" strike="noStrike" kern="1200" cap="none" spc="0" normalizeH="0" baseline="0" noProof="0" dirty="0">
                <a:ln>
                  <a:noFill/>
                </a:ln>
                <a:solidFill>
                  <a:schemeClr val="bg1"/>
                </a:solidFill>
                <a:effectLst/>
                <a:uLnTx/>
                <a:uFillTx/>
                <a:latin typeface="Avenir Next LT Pro" panose="020B0504020202020204" pitchFamily="34" charset="0"/>
              </a:rPr>
              <a:t>All property control accounting records, and other related property management data shall be reconciled to the property system. </a:t>
            </a:r>
          </a:p>
          <a:p>
            <a:pPr marL="345186" indent="-171450">
              <a:lnSpc>
                <a:spcPct val="100000"/>
              </a:lnSpc>
              <a:spcBef>
                <a:spcPts val="0"/>
              </a:spcBef>
              <a:buFont typeface="Arial" panose="020B0604020202020204" pitchFamily="34" charset="0"/>
              <a:buChar char="•"/>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endParaRPr lang="en-US" sz="1200" dirty="0">
              <a:solidFill>
                <a:srgbClr val="000000"/>
              </a:solidFill>
              <a:latin typeface="Avenir Next LT Pro" panose="020B0504020202020204" pitchFamily="34" charset="0"/>
            </a:endParaRPr>
          </a:p>
          <a:p>
            <a:pPr marL="173736">
              <a:lnSpc>
                <a:spcPct val="100000"/>
              </a:lnSpc>
              <a:spcBef>
                <a:spcPts val="0"/>
              </a:spcBef>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endParaRPr lang="en-US" sz="1200" b="0" dirty="0">
              <a:solidFill>
                <a:srgbClr val="000000"/>
              </a:solidFill>
              <a:latin typeface="Avenir Next LT Pro" panose="020B0504020202020204" pitchFamily="34" charset="0"/>
            </a:endParaRPr>
          </a:p>
          <a:p>
            <a:pPr marL="173736">
              <a:lnSpc>
                <a:spcPct val="100000"/>
              </a:lnSpc>
              <a:spcBef>
                <a:spcPts val="0"/>
              </a:spcBef>
              <a:defRPr/>
            </a:pPr>
            <a:r>
              <a:rPr lang="en-US" sz="1200" b="0"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p:txBody>
      </p:sp>
      <p:sp>
        <p:nvSpPr>
          <p:cNvPr id="5" name="Rectangle 4">
            <a:extLst>
              <a:ext uri="{FF2B5EF4-FFF2-40B4-BE49-F238E27FC236}">
                <a16:creationId xmlns:a16="http://schemas.microsoft.com/office/drawing/2014/main" id="{946B3A1E-5CD6-4F86-932F-37669168FD67}"/>
              </a:ext>
            </a:extLst>
          </p:cNvPr>
          <p:cNvSpPr/>
          <p:nvPr/>
        </p:nvSpPr>
        <p:spPr>
          <a:xfrm>
            <a:off x="7088201" y="977316"/>
            <a:ext cx="4316314" cy="11517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lnSpc>
                <a:spcPct val="100000"/>
              </a:lnSpc>
              <a:spcBef>
                <a:spcPts val="0"/>
              </a:spcBef>
              <a:defRPr/>
            </a:pPr>
            <a:r>
              <a:rPr kumimoji="0" lang="en-US" sz="16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Excessive inventory can lead to a potential loss; therefore, agencies should </a:t>
            </a:r>
            <a:r>
              <a:rPr lang="en-US" sz="1600" b="1" i="1" dirty="0">
                <a:solidFill>
                  <a:schemeClr val="accent6">
                    <a:lumMod val="50000"/>
                  </a:schemeClr>
                </a:solidFill>
                <a:latin typeface="Avenir Next LT Pro" panose="020B0504020202020204" pitchFamily="34" charset="0"/>
              </a:rPr>
              <a:t>monitor </a:t>
            </a:r>
            <a:r>
              <a:rPr kumimoji="0" lang="en-US" sz="1600" b="1" i="1" strike="noStrike" kern="1200" cap="none" spc="0" normalizeH="0" baseline="0" noProof="0" dirty="0">
                <a:ln>
                  <a:noFill/>
                </a:ln>
                <a:solidFill>
                  <a:schemeClr val="accent6">
                    <a:lumMod val="50000"/>
                  </a:schemeClr>
                </a:solidFill>
                <a:effectLst/>
                <a:uLnTx/>
                <a:uFillTx/>
                <a:latin typeface="Avenir Next LT Pro" panose="020B0504020202020204" pitchFamily="34" charset="0"/>
              </a:rPr>
              <a:t>to avoid excess inventory levels.</a:t>
            </a:r>
          </a:p>
        </p:txBody>
      </p:sp>
      <p:sp>
        <p:nvSpPr>
          <p:cNvPr id="8" name="Rectangle 7">
            <a:extLst>
              <a:ext uri="{FF2B5EF4-FFF2-40B4-BE49-F238E27FC236}">
                <a16:creationId xmlns:a16="http://schemas.microsoft.com/office/drawing/2014/main" id="{1A2DAD9A-2BB6-48B8-8CA9-51902B8DA1F3}"/>
              </a:ext>
            </a:extLst>
          </p:cNvPr>
          <p:cNvSpPr/>
          <p:nvPr/>
        </p:nvSpPr>
        <p:spPr>
          <a:xfrm>
            <a:off x="6582869" y="4026089"/>
            <a:ext cx="5473481" cy="2641664"/>
          </a:xfrm>
          <a:prstGeom prst="rect">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algn="ctr">
              <a:lnSpc>
                <a:spcPct val="100000"/>
              </a:lnSpc>
              <a:spcBef>
                <a:spcPts val="0"/>
              </a:spcBef>
              <a:defRPr/>
            </a:pPr>
            <a:r>
              <a:rPr lang="en-US" sz="1400" b="1" u="sng" dirty="0">
                <a:solidFill>
                  <a:srgbClr val="000000"/>
                </a:solidFill>
                <a:effectLst/>
                <a:latin typeface="Avenir Next LT Pro" panose="020B0504020202020204" pitchFamily="34" charset="0"/>
              </a:rPr>
              <a:t>Property on Loan Policy:</a:t>
            </a:r>
            <a:r>
              <a:rPr lang="en-US" sz="1400" b="0" u="sng" dirty="0">
                <a:solidFill>
                  <a:srgbClr val="000000"/>
                </a:solidFill>
                <a:effectLst/>
                <a:latin typeface="Avenir Next LT Pro" panose="020B0504020202020204" pitchFamily="34" charset="0"/>
              </a:rPr>
              <a:t> </a:t>
            </a:r>
          </a:p>
          <a:p>
            <a:pPr marL="173736" algn="ctr">
              <a:lnSpc>
                <a:spcPct val="100000"/>
              </a:lnSpc>
              <a:spcBef>
                <a:spcPts val="0"/>
              </a:spcBef>
              <a:defRPr/>
            </a:pPr>
            <a:endParaRPr lang="en-US" sz="1400" b="0" dirty="0">
              <a:solidFill>
                <a:srgbClr val="000000"/>
              </a:solidFill>
              <a:effectLst/>
              <a:latin typeface="Avenir Next LT Pro" panose="020B0504020202020204" pitchFamily="34" charset="0"/>
            </a:endParaRPr>
          </a:p>
          <a:p>
            <a:pPr marL="459486" indent="-285750">
              <a:buFont typeface="Arial" panose="020B0604020202020204" pitchFamily="34" charset="0"/>
              <a:buChar char="•"/>
              <a:defRPr/>
            </a:pPr>
            <a:r>
              <a:rPr lang="en-US" sz="1400" b="0" dirty="0">
                <a:solidFill>
                  <a:srgbClr val="000000"/>
                </a:solidFill>
                <a:effectLst/>
                <a:latin typeface="Avenir Next LT Pro" panose="020B0504020202020204" pitchFamily="34" charset="0"/>
              </a:rPr>
              <a:t>Property can be removed from its assigned location only with prior written permission from the appropriate agency head. </a:t>
            </a:r>
            <a:r>
              <a:rPr lang="en-US" sz="1400" dirty="0">
                <a:solidFill>
                  <a:srgbClr val="000000"/>
                </a:solidFill>
                <a:latin typeface="Avenir Next LT Pro" panose="020B0504020202020204" pitchFamily="34" charset="0"/>
              </a:rPr>
              <a:t>A</a:t>
            </a:r>
            <a:r>
              <a:rPr lang="en-US" sz="1400" b="0" dirty="0">
                <a:solidFill>
                  <a:srgbClr val="000000"/>
                </a:solidFill>
                <a:effectLst/>
                <a:latin typeface="Avenir Next LT Pro" panose="020B0504020202020204" pitchFamily="34" charset="0"/>
              </a:rPr>
              <a:t> </a:t>
            </a:r>
            <a:r>
              <a:rPr lang="en-US" sz="1400" b="0" dirty="0">
                <a:solidFill>
                  <a:srgbClr val="000000"/>
                </a:solidFill>
                <a:effectLst/>
                <a:latin typeface="Avenir Next LT Pro" panose="020B0504020202020204" pitchFamily="34" charset="0"/>
                <a:hlinkClick r:id="rId4"/>
              </a:rPr>
              <a:t>CO-1079</a:t>
            </a:r>
            <a:r>
              <a:rPr lang="en-US" sz="1400" b="0" dirty="0">
                <a:solidFill>
                  <a:srgbClr val="000000"/>
                </a:solidFill>
                <a:effectLst/>
                <a:latin typeface="Avenir Next LT Pro" panose="020B0504020202020204" pitchFamily="34" charset="0"/>
              </a:rPr>
              <a:t> must be completed.</a:t>
            </a:r>
            <a:endParaRPr lang="en-US" sz="1400" dirty="0">
              <a:solidFill>
                <a:srgbClr val="000000"/>
              </a:solidFill>
              <a:effectLst/>
              <a:latin typeface="Avenir Next LT Pro" panose="020B0504020202020204" pitchFamily="34" charset="0"/>
            </a:endParaRPr>
          </a:p>
          <a:p>
            <a:pPr marL="173736">
              <a:lnSpc>
                <a:spcPct val="100000"/>
              </a:lnSpc>
              <a:spcBef>
                <a:spcPts val="0"/>
              </a:spcBef>
              <a:defRPr/>
            </a:pPr>
            <a:endParaRPr lang="en-US" sz="1400" b="0" dirty="0">
              <a:solidFill>
                <a:srgbClr val="000000"/>
              </a:solidFill>
              <a:effectLst/>
              <a:latin typeface="Avenir Next LT Pro" panose="020B0504020202020204" pitchFamily="34" charset="0"/>
            </a:endParaRPr>
          </a:p>
          <a:p>
            <a:pPr marL="459486" indent="-2857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Loan permission is to be granted only to conduct State business.</a:t>
            </a:r>
          </a:p>
          <a:p>
            <a:pPr marL="173736">
              <a:lnSpc>
                <a:spcPct val="100000"/>
              </a:lnSpc>
              <a:spcBef>
                <a:spcPts val="0"/>
              </a:spcBef>
              <a:defRPr/>
            </a:pPr>
            <a:endParaRPr lang="en-US" sz="1400" dirty="0">
              <a:solidFill>
                <a:srgbClr val="000000"/>
              </a:solidFill>
              <a:latin typeface="Avenir Next LT Pro" panose="020B0504020202020204" pitchFamily="34" charset="0"/>
            </a:endParaRPr>
          </a:p>
          <a:p>
            <a:pPr marL="459486" indent="-285750">
              <a:lnSpc>
                <a:spcPct val="100000"/>
              </a:lnSpc>
              <a:spcBef>
                <a:spcPts val="0"/>
              </a:spcBef>
              <a:buFont typeface="Arial" panose="020B0604020202020204" pitchFamily="34" charset="0"/>
              <a:buChar char="•"/>
              <a:defRPr/>
            </a:pPr>
            <a:r>
              <a:rPr lang="en-US" sz="1400" dirty="0">
                <a:solidFill>
                  <a:srgbClr val="000000"/>
                </a:solidFill>
                <a:latin typeface="Avenir Next LT Pro" panose="020B0504020202020204" pitchFamily="34" charset="0"/>
              </a:rPr>
              <a:t>Loanees are required to give the agency access to inventory the loaned items at least once per year. </a:t>
            </a:r>
          </a:p>
        </p:txBody>
      </p:sp>
      <p:cxnSp>
        <p:nvCxnSpPr>
          <p:cNvPr id="15" name="Straight Connector 14">
            <a:extLst>
              <a:ext uri="{FF2B5EF4-FFF2-40B4-BE49-F238E27FC236}">
                <a16:creationId xmlns:a16="http://schemas.microsoft.com/office/drawing/2014/main" id="{C1831A31-542C-4418-9014-D392E99D794B}"/>
              </a:ext>
            </a:extLst>
          </p:cNvPr>
          <p:cNvCxnSpPr>
            <a:cxnSpLocks/>
          </p:cNvCxnSpPr>
          <p:nvPr/>
        </p:nvCxnSpPr>
        <p:spPr>
          <a:xfrm>
            <a:off x="244983" y="846499"/>
            <a:ext cx="5975062" cy="0"/>
          </a:xfrm>
          <a:prstGeom prst="line">
            <a:avLst/>
          </a:prstGeom>
          <a:ln w="317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D562D84-8026-3245-D441-64BCC03760CA}"/>
              </a:ext>
            </a:extLst>
          </p:cNvPr>
          <p:cNvSpPr/>
          <p:nvPr/>
        </p:nvSpPr>
        <p:spPr>
          <a:xfrm>
            <a:off x="6919415" y="2402006"/>
            <a:ext cx="4653886" cy="13511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Failure to physically inventory items annually can lead to potential loss from environmental hazards, excess wear and tear, or theft due to missing tags or identification.</a:t>
            </a:r>
          </a:p>
        </p:txBody>
      </p:sp>
    </p:spTree>
    <p:extLst>
      <p:ext uri="{BB962C8B-B14F-4D97-AF65-F5344CB8AC3E}">
        <p14:creationId xmlns:p14="http://schemas.microsoft.com/office/powerpoint/2010/main" val="4014167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167525" y="649040"/>
            <a:ext cx="8508876" cy="648455"/>
          </a:xfrm>
        </p:spPr>
        <p:txBody>
          <a:bodyPr/>
          <a:lstStyle/>
          <a:p>
            <a:pPr algn="ctr"/>
            <a:r>
              <a:rPr lang="en-US" sz="3600" u="sng" dirty="0">
                <a:solidFill>
                  <a:schemeClr val="tx2">
                    <a:lumMod val="75000"/>
                  </a:schemeClr>
                </a:solidFill>
              </a:rPr>
              <a:t>Chapter 5 – </a:t>
            </a:r>
            <a:r>
              <a:rPr lang="en-US" sz="3200" u="sng" dirty="0">
                <a:solidFill>
                  <a:schemeClr val="tx2">
                    <a:lumMod val="75000"/>
                  </a:schemeClr>
                </a:solidFill>
              </a:rPr>
              <a:t>Software</a:t>
            </a:r>
            <a:r>
              <a:rPr lang="en-US" sz="3600" u="sng" dirty="0">
                <a:solidFill>
                  <a:schemeClr val="tx2">
                    <a:lumMod val="75000"/>
                  </a:schemeClr>
                </a:solidFill>
              </a:rPr>
              <a:t> Library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959226" y="2108201"/>
            <a:ext cx="8508875" cy="4477157"/>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Avenir Next LT Pro Light"/>
              <a:ea typeface="+mn-ea"/>
              <a:cs typeface="+mn-cs"/>
            </a:endParaRPr>
          </a:p>
          <a:p>
            <a:pPr marL="0" indent="0">
              <a:buNone/>
            </a:pPr>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167525" y="1627833"/>
            <a:ext cx="8930473" cy="50822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gn="ctr">
              <a:lnSpc>
                <a:spcPct val="100000"/>
              </a:lnSpc>
              <a:spcBef>
                <a:spcPts val="0"/>
              </a:spcBef>
              <a:defRPr/>
            </a:pPr>
            <a:r>
              <a:rPr lang="en-US" sz="1600" b="1" u="sng" dirty="0">
                <a:solidFill>
                  <a:schemeClr val="bg1"/>
                </a:solidFill>
                <a:effectLst/>
                <a:latin typeface="Avenir Next LT Pro" panose="020B0504020202020204" pitchFamily="34" charset="0"/>
              </a:rPr>
              <a:t>Policy</a:t>
            </a:r>
          </a:p>
          <a:p>
            <a:pPr marL="342900" marR="0">
              <a:spcBef>
                <a:spcPts val="0"/>
              </a:spcBef>
              <a:spcAft>
                <a:spcPts val="0"/>
              </a:spcAft>
            </a:pPr>
            <a:r>
              <a:rPr lang="en-US" sz="1800" dirty="0">
                <a:solidFill>
                  <a:srgbClr val="000000"/>
                </a:solidFill>
                <a:effectLst/>
                <a:latin typeface="Times New Roman" panose="02020603050405020304" pitchFamily="18" charset="0"/>
              </a:rPr>
              <a:t> </a:t>
            </a: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mj-lt"/>
              <a:buAutoNum type="arabicPeriod"/>
            </a:pPr>
            <a:r>
              <a:rPr lang="en-US" sz="1200" b="0" i="0" dirty="0">
                <a:solidFill>
                  <a:srgbClr val="000000"/>
                </a:solidFill>
                <a:effectLst/>
                <a:latin typeface="Avenir Next LT Pro" panose="020B0504020202020204" pitchFamily="34" charset="0"/>
              </a:rPr>
              <a:t> </a:t>
            </a:r>
            <a:r>
              <a:rPr lang="en-US" sz="1200" b="1" i="0" dirty="0">
                <a:solidFill>
                  <a:srgbClr val="000000"/>
                </a:solidFill>
                <a:effectLst/>
                <a:latin typeface="Avenir Next LT Pro" panose="020B0504020202020204" pitchFamily="34" charset="0"/>
              </a:rPr>
              <a:t>Software is protected by the Copyright Act, U.S. Code - Title 17. </a:t>
            </a:r>
            <a:r>
              <a:rPr lang="en-US" sz="1200" b="0" i="0" dirty="0">
                <a:solidFill>
                  <a:srgbClr val="000000"/>
                </a:solidFill>
                <a:effectLst/>
                <a:latin typeface="Avenir Next LT Pro" panose="020B0504020202020204" pitchFamily="34" charset="0"/>
              </a:rPr>
              <a:t>This act gives the owner of the copyright the exclusive rights to reproduce, sell, and distribute the copyrighted work. The agencies of the State of Connecticut will comply with all provisions of this law. </a:t>
            </a:r>
          </a:p>
          <a:p>
            <a:pPr rtl="0" fontAlgn="ctr">
              <a:spcBef>
                <a:spcPts val="0"/>
              </a:spcBef>
              <a:spcAft>
                <a:spcPts val="0"/>
              </a:spcAft>
            </a:pPr>
            <a:endParaRPr lang="en-US" sz="1200" dirty="0">
              <a:solidFill>
                <a:srgbClr val="000000"/>
              </a:solidFill>
              <a:latin typeface="Avenir Next LT Pro" panose="020B0504020202020204" pitchFamily="34" charset="0"/>
            </a:endParaRPr>
          </a:p>
          <a:p>
            <a:pPr rtl="0" fontAlgn="ctr">
              <a:spcBef>
                <a:spcPts val="0"/>
              </a:spcBef>
              <a:spcAft>
                <a:spcPts val="0"/>
              </a:spcAft>
            </a:pPr>
            <a:r>
              <a:rPr lang="en-US" sz="1200" b="0" i="0" dirty="0">
                <a:solidFill>
                  <a:srgbClr val="000000"/>
                </a:solidFill>
                <a:effectLst/>
                <a:latin typeface="Avenir Next LT Pro" panose="020B0504020202020204" pitchFamily="34" charset="0"/>
              </a:rPr>
              <a:t>2. An agency that purchases/licenses a copy of software has the right to use it in accordance with the terms of the software license</a:t>
            </a:r>
            <a:r>
              <a:rPr lang="en-US" sz="1200" b="1" i="0" dirty="0">
                <a:solidFill>
                  <a:srgbClr val="000000"/>
                </a:solidFill>
                <a:effectLst/>
                <a:latin typeface="Avenir Next LT Pro" panose="020B0504020202020204" pitchFamily="34" charset="0"/>
              </a:rPr>
              <a:t>.  All software either purchased or leased by the State of Connecticut will be registered with the software issuer as licensed to the State of Connecticut (preferred) or State Agency Name if required by the terms of the license agreement </a:t>
            </a:r>
            <a:r>
              <a:rPr lang="en-US" sz="1200" b="0" i="0" dirty="0">
                <a:solidFill>
                  <a:srgbClr val="000000"/>
                </a:solidFill>
                <a:effectLst/>
                <a:latin typeface="Avenir Next LT Pro" panose="020B0504020202020204" pitchFamily="34" charset="0"/>
              </a:rPr>
              <a:t>(for example, to qualify for an educational discount).</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3. </a:t>
            </a:r>
            <a:r>
              <a:rPr lang="en-US" sz="1200" b="0" i="0" dirty="0">
                <a:solidFill>
                  <a:srgbClr val="000000"/>
                </a:solidFill>
                <a:effectLst/>
                <a:latin typeface="Avenir Next LT Pro" panose="020B0504020202020204" pitchFamily="34" charset="0"/>
              </a:rPr>
              <a:t>State agencies shall procure software licenses for all programs necessary to meet their needs in accordance with copyright law. </a:t>
            </a:r>
            <a:r>
              <a:rPr lang="en-US" sz="1200" b="1" i="0" dirty="0">
                <a:solidFill>
                  <a:srgbClr val="000000"/>
                </a:solidFill>
                <a:effectLst/>
                <a:latin typeface="Avenir Next LT Pro" panose="020B0504020202020204" pitchFamily="34" charset="0"/>
              </a:rPr>
              <a:t>The use of this software is restricted to conducting the state's business.</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4. </a:t>
            </a:r>
            <a:r>
              <a:rPr lang="en-US" sz="1200" b="1" i="0" dirty="0">
                <a:solidFill>
                  <a:srgbClr val="000000"/>
                </a:solidFill>
                <a:effectLst/>
                <a:latin typeface="Avenir Next LT Pro" panose="020B0504020202020204" pitchFamily="34" charset="0"/>
              </a:rPr>
              <a:t>Only state agency authorized software shall be installed or used on state-owned or leased hardware. </a:t>
            </a:r>
            <a:r>
              <a:rPr lang="en-US" sz="1200" b="0" i="0" dirty="0">
                <a:solidFill>
                  <a:srgbClr val="000000"/>
                </a:solidFill>
                <a:effectLst/>
                <a:latin typeface="Avenir Next LT Pro" panose="020B0504020202020204" pitchFamily="34" charset="0"/>
              </a:rPr>
              <a:t>The use of unlicensed software copies (software used in violation of the software license), personally owned software, and unauthorized open source or shareware software is strictly prohibited.</a:t>
            </a:r>
          </a:p>
          <a:p>
            <a:pPr rtl="0" fontAlgn="ctr">
              <a:spcBef>
                <a:spcPts val="0"/>
              </a:spcBef>
              <a:spcAft>
                <a:spcPts val="0"/>
              </a:spcAft>
            </a:pPr>
            <a:endParaRPr lang="en-US" sz="1200" b="0" i="0" dirty="0">
              <a:solidFill>
                <a:srgbClr val="000000"/>
              </a:solidFill>
              <a:effectLst/>
              <a:latin typeface="Avenir Next LT Pro" panose="020B0504020202020204" pitchFamily="34" charset="0"/>
            </a:endParaRPr>
          </a:p>
          <a:p>
            <a:pPr rtl="0" fontAlgn="ctr">
              <a:spcBef>
                <a:spcPts val="0"/>
              </a:spcBef>
              <a:spcAft>
                <a:spcPts val="0"/>
              </a:spcAft>
            </a:pPr>
            <a:r>
              <a:rPr lang="en-US" sz="1200" dirty="0">
                <a:solidFill>
                  <a:srgbClr val="000000"/>
                </a:solidFill>
                <a:latin typeface="Avenir Next LT Pro" panose="020B0504020202020204" pitchFamily="34" charset="0"/>
              </a:rPr>
              <a:t>5. </a:t>
            </a:r>
            <a:r>
              <a:rPr lang="en-US" sz="1200" b="1" i="0" dirty="0">
                <a:solidFill>
                  <a:srgbClr val="000000"/>
                </a:solidFill>
                <a:effectLst/>
                <a:latin typeface="Avenir Next LT Pro" panose="020B0504020202020204" pitchFamily="34" charset="0"/>
              </a:rPr>
              <a:t>The State of Connecticut will enforce internal controls to prevent the making or using of unauthorized software copies, </a:t>
            </a:r>
            <a:r>
              <a:rPr lang="en-US" sz="1200" b="0" i="0" dirty="0">
                <a:solidFill>
                  <a:srgbClr val="000000"/>
                </a:solidFill>
                <a:effectLst/>
                <a:latin typeface="Avenir Next LT Pro" panose="020B0504020202020204" pitchFamily="34" charset="0"/>
              </a:rPr>
              <a:t>including measures to verify compliance with these standards and appropriate disciplinary actions for violations of these standards. </a:t>
            </a:r>
          </a:p>
          <a:p>
            <a:pPr rtl="0" fontAlgn="ctr">
              <a:spcBef>
                <a:spcPts val="0"/>
              </a:spcBef>
              <a:spcAft>
                <a:spcPts val="0"/>
              </a:spcAft>
            </a:pPr>
            <a:endParaRPr lang="en-US" sz="1200" dirty="0">
              <a:solidFill>
                <a:srgbClr val="000000"/>
              </a:solidFill>
              <a:latin typeface="Avenir Next LT Pro" panose="020B0504020202020204" pitchFamily="34" charset="0"/>
            </a:endParaRPr>
          </a:p>
          <a:p>
            <a:pPr rtl="0" fontAlgn="ctr">
              <a:spcBef>
                <a:spcPts val="0"/>
              </a:spcBef>
              <a:spcAft>
                <a:spcPts val="0"/>
              </a:spcAft>
            </a:pPr>
            <a:r>
              <a:rPr lang="en-US" sz="1200" b="0" i="0" dirty="0">
                <a:solidFill>
                  <a:srgbClr val="000000"/>
                </a:solidFill>
                <a:effectLst/>
                <a:latin typeface="Avenir Next LT Pro" panose="020B0504020202020204" pitchFamily="34" charset="0"/>
              </a:rPr>
              <a:t>6. </a:t>
            </a:r>
            <a:r>
              <a:rPr lang="en-US" sz="1200" i="0" dirty="0">
                <a:solidFill>
                  <a:srgbClr val="000000"/>
                </a:solidFill>
                <a:effectLst/>
                <a:latin typeface="Avenir Next LT Pro" panose="020B0504020202020204" pitchFamily="34" charset="0"/>
              </a:rPr>
              <a:t>Agencies </a:t>
            </a:r>
            <a:r>
              <a:rPr lang="en-US" sz="1200" b="1" i="0" dirty="0">
                <a:solidFill>
                  <a:srgbClr val="000000"/>
                </a:solidFill>
                <a:effectLst/>
                <a:latin typeface="Avenir Next LT Pro" panose="020B0504020202020204" pitchFamily="34" charset="0"/>
              </a:rPr>
              <a:t>will comply with all BITS/CIO policies </a:t>
            </a:r>
            <a:r>
              <a:rPr lang="en-US" sz="1200" i="0" dirty="0">
                <a:solidFill>
                  <a:srgbClr val="000000"/>
                </a:solidFill>
                <a:effectLst/>
                <a:latin typeface="Avenir Next LT Pro" panose="020B0504020202020204" pitchFamily="34" charset="0"/>
              </a:rPr>
              <a:t>regarding software and licensing or adopt agency policies with similar internal controls to ensure best practices regarding software and emerging technologies are applicable across state political subdivisions.</a:t>
            </a: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p:txBody>
      </p:sp>
      <p:pic>
        <p:nvPicPr>
          <p:cNvPr id="9" name="Picture 8">
            <a:extLst>
              <a:ext uri="{FF2B5EF4-FFF2-40B4-BE49-F238E27FC236}">
                <a16:creationId xmlns:a16="http://schemas.microsoft.com/office/drawing/2014/main" id="{A1DE956D-2F5B-4F2B-B837-EACA36EBDC2D}"/>
              </a:ext>
            </a:extLst>
          </p:cNvPr>
          <p:cNvPicPr>
            <a:picLocks noChangeAspect="1"/>
          </p:cNvPicPr>
          <p:nvPr/>
        </p:nvPicPr>
        <p:blipFill>
          <a:blip r:embed="rId3"/>
          <a:stretch>
            <a:fillRect/>
          </a:stretch>
        </p:blipFill>
        <p:spPr>
          <a:xfrm rot="20661541">
            <a:off x="215755" y="401998"/>
            <a:ext cx="3263472" cy="2048734"/>
          </a:xfrm>
          <a:prstGeom prst="rect">
            <a:avLst/>
          </a:prstGeom>
        </p:spPr>
      </p:pic>
    </p:spTree>
    <p:extLst>
      <p:ext uri="{BB962C8B-B14F-4D97-AF65-F5344CB8AC3E}">
        <p14:creationId xmlns:p14="http://schemas.microsoft.com/office/powerpoint/2010/main" val="270446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927041" y="38567"/>
            <a:ext cx="5236869" cy="674866"/>
          </a:xfrm>
        </p:spPr>
        <p:txBody>
          <a:bodyPr/>
          <a:lstStyle/>
          <a:p>
            <a:pPr algn="ctr"/>
            <a:r>
              <a:rPr lang="en-US" sz="2800" u="sng" dirty="0">
                <a:solidFill>
                  <a:schemeClr val="tx2">
                    <a:lumMod val="75000"/>
                  </a:schemeClr>
                </a:solidFill>
              </a:rPr>
              <a:t>Chapter 5 – Software Library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073855" y="1870488"/>
            <a:ext cx="8943240" cy="45576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marR="0">
              <a:spcBef>
                <a:spcPts val="0"/>
              </a:spcBef>
              <a:spcAft>
                <a:spcPts val="0"/>
              </a:spcAft>
            </a:pPr>
            <a:r>
              <a:rPr lang="en-US" sz="1200" dirty="0">
                <a:solidFill>
                  <a:srgbClr val="000000"/>
                </a:solidFill>
                <a:effectLst/>
                <a:latin typeface="Avenir Next LT Pro" panose="020B0504020202020204" pitchFamily="34" charset="0"/>
              </a:rPr>
              <a:t> </a:t>
            </a: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Agencies are to maintain a software library. </a:t>
            </a:r>
            <a:r>
              <a:rPr lang="en-US" sz="1400" b="0" i="0" dirty="0">
                <a:solidFill>
                  <a:schemeClr val="bg1"/>
                </a:solidFill>
                <a:effectLst/>
                <a:latin typeface="Avenir Next LT Pro" panose="020B0504020202020204" pitchFamily="34" charset="0"/>
              </a:rPr>
              <a:t>Agency Software Libraries should contain all software categories including perpetual capital, subscription capital, controllable, subscription controllable, non-capital, subscription non-capital.</a:t>
            </a:r>
          </a:p>
          <a:p>
            <a:pPr rtl="0" fontAlgn="ctr">
              <a:spcBef>
                <a:spcPts val="0"/>
              </a:spcBef>
              <a:spcAft>
                <a:spcPts val="0"/>
              </a:spcAft>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Agency heads may delegate the position of Software Librarian to a manager level employee to coordinate and maintain the agency's software library.</a:t>
            </a:r>
          </a:p>
          <a:p>
            <a:pPr marL="285750" indent="-285750" rtl="0" fontAlgn="ctr">
              <a:spcBef>
                <a:spcPts val="0"/>
              </a:spcBef>
              <a:spcAft>
                <a:spcPts val="0"/>
              </a:spcAft>
              <a:buFont typeface="Arial" panose="020B0604020202020204" pitchFamily="34" charset="0"/>
              <a:buChar char="•"/>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Annual inventory of agency software assets and audit of the software library will be conducte</a:t>
            </a:r>
            <a:r>
              <a:rPr lang="en-US" sz="1400" dirty="0">
                <a:solidFill>
                  <a:srgbClr val="000000"/>
                </a:solidFill>
                <a:latin typeface="Avenir Next LT Pro" panose="020B0504020202020204" pitchFamily="34" charset="0"/>
              </a:rPr>
              <a:t>d </a:t>
            </a:r>
            <a:r>
              <a:rPr lang="en-US" sz="1400" b="0" i="0" dirty="0">
                <a:solidFill>
                  <a:srgbClr val="000000"/>
                </a:solidFill>
                <a:effectLst/>
                <a:latin typeface="Avenir Next LT Pro" panose="020B0504020202020204" pitchFamily="34" charset="0"/>
              </a:rPr>
              <a:t>prior to the </a:t>
            </a:r>
            <a:r>
              <a:rPr lang="en-US" sz="1400" b="1" i="0" dirty="0">
                <a:solidFill>
                  <a:srgbClr val="000000"/>
                </a:solidFill>
                <a:effectLst/>
                <a:latin typeface="Avenir Next LT Pro" panose="020B0504020202020204" pitchFamily="34" charset="0"/>
              </a:rPr>
              <a:t>end of each fiscal year, June 30th.  </a:t>
            </a:r>
            <a:r>
              <a:rPr lang="en-US" sz="1400" b="0" i="0" dirty="0">
                <a:solidFill>
                  <a:srgbClr val="000000"/>
                </a:solidFill>
                <a:effectLst/>
                <a:latin typeface="Avenir Next LT Pro" panose="020B0504020202020204" pitchFamily="34" charset="0"/>
              </a:rPr>
              <a:t>This inventory will be used to complete annual inventory requirements </a:t>
            </a:r>
            <a:r>
              <a:rPr lang="en-US" sz="1400" dirty="0">
                <a:solidFill>
                  <a:srgbClr val="000000"/>
                </a:solidFill>
                <a:latin typeface="Avenir Next LT Pro" panose="020B0504020202020204" pitchFamily="34" charset="0"/>
              </a:rPr>
              <a:t>on </a:t>
            </a:r>
            <a:r>
              <a:rPr lang="en-US" sz="1400" b="0" i="0" dirty="0">
                <a:solidFill>
                  <a:srgbClr val="000000"/>
                </a:solidFill>
                <a:effectLst/>
                <a:latin typeface="Avenir Next LT Pro" panose="020B0504020202020204" pitchFamily="34" charset="0"/>
              </a:rPr>
              <a:t>the CO-59. </a:t>
            </a:r>
          </a:p>
          <a:p>
            <a:pPr marL="285750" indent="-285750" rtl="0" fontAlgn="ctr">
              <a:spcBef>
                <a:spcPts val="0"/>
              </a:spcBef>
              <a:spcAft>
                <a:spcPts val="0"/>
              </a:spcAft>
              <a:buFont typeface="Arial" panose="020B0604020202020204" pitchFamily="34" charset="0"/>
              <a:buChar char="•"/>
            </a:pPr>
            <a:endParaRPr lang="en-US" sz="1400" dirty="0">
              <a:solidFill>
                <a:srgbClr val="000000"/>
              </a:solidFill>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During</a:t>
            </a:r>
            <a:r>
              <a:rPr lang="en-US" sz="1400" b="0" i="0" dirty="0">
                <a:solidFill>
                  <a:srgbClr val="000000"/>
                </a:solidFill>
                <a:effectLst/>
                <a:latin typeface="Avenir Next LT Pro" panose="020B0504020202020204" pitchFamily="34" charset="0"/>
              </a:rPr>
              <a:t> each audit, agencies should update the software library to match the real deployment in their agency. If any deployments violate licensing restrictions, they should be rectified immediately, either by acquiring the appropriate licenses or removing unlicensed copies of programs from service. </a:t>
            </a:r>
          </a:p>
          <a:p>
            <a:pPr marL="285750" indent="-285750" rtl="0" fontAlgn="ctr">
              <a:spcBef>
                <a:spcPts val="0"/>
              </a:spcBef>
              <a:spcAft>
                <a:spcPts val="0"/>
              </a:spcAft>
              <a:buFont typeface="Arial" panose="020B0604020202020204" pitchFamily="34" charset="0"/>
              <a:buChar char="•"/>
            </a:pPr>
            <a:endParaRPr lang="en-US" sz="1400" b="0" i="0" dirty="0">
              <a:solidFill>
                <a:srgbClr val="000000"/>
              </a:solidFill>
              <a:effectLst/>
              <a:latin typeface="Avenir Next LT Pro" panose="020B0504020202020204" pitchFamily="34" charset="0"/>
            </a:endParaRPr>
          </a:p>
          <a:p>
            <a:pPr marL="285750" indent="-285750" rtl="0" fontAlgn="ctr">
              <a:spcBef>
                <a:spcPts val="0"/>
              </a:spcBef>
              <a:spcAft>
                <a:spcPts val="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An agency may choose to have an external entity maintain the software inventory for the agency as part of a purchase or lease agreement. However, it must meet the minimal requirements established in the Property Control Manual, along with any additional requirements as described by the agency’s Software Asset Policy.</a:t>
            </a:r>
          </a:p>
          <a:p>
            <a:pPr rtl="0" fontAlgn="ctr">
              <a:spcBef>
                <a:spcPts val="0"/>
              </a:spcBef>
              <a:spcAft>
                <a:spcPts val="0"/>
              </a:spcAft>
            </a:pPr>
            <a:endParaRPr lang="en-US" sz="1400" b="0" i="0" dirty="0">
              <a:solidFill>
                <a:srgbClr val="000000"/>
              </a:solidFill>
              <a:effectLst/>
              <a:latin typeface="Avenir Next LT Pro" panose="020B0504020202020204" pitchFamily="34" charset="0"/>
            </a:endParaRPr>
          </a:p>
          <a:p>
            <a:pPr marL="345186" indent="-171450">
              <a:lnSpc>
                <a:spcPct val="100000"/>
              </a:lnSpc>
              <a:spcBef>
                <a:spcPts val="0"/>
              </a:spcBef>
              <a:defRPr/>
            </a:pPr>
            <a:endParaRPr lang="en-US" sz="1200" dirty="0">
              <a:solidFill>
                <a:schemeClr val="bg1"/>
              </a:solidFill>
              <a:effectLst/>
              <a:latin typeface="Avenir Next LT Pro" panose="020B0504020202020204" pitchFamily="34" charset="0"/>
            </a:endParaRPr>
          </a:p>
        </p:txBody>
      </p:sp>
      <p:pic>
        <p:nvPicPr>
          <p:cNvPr id="6" name="Picture 5">
            <a:extLst>
              <a:ext uri="{FF2B5EF4-FFF2-40B4-BE49-F238E27FC236}">
                <a16:creationId xmlns:a16="http://schemas.microsoft.com/office/drawing/2014/main" id="{39CCE0DF-C335-4F2D-84BF-2258462B1FCC}"/>
              </a:ext>
            </a:extLst>
          </p:cNvPr>
          <p:cNvPicPr>
            <a:picLocks noChangeAspect="1"/>
          </p:cNvPicPr>
          <p:nvPr/>
        </p:nvPicPr>
        <p:blipFill>
          <a:blip r:embed="rId3"/>
          <a:stretch>
            <a:fillRect/>
          </a:stretch>
        </p:blipFill>
        <p:spPr>
          <a:xfrm>
            <a:off x="163834" y="643095"/>
            <a:ext cx="2858242" cy="1844681"/>
          </a:xfrm>
          <a:prstGeom prst="rect">
            <a:avLst/>
          </a:prstGeom>
        </p:spPr>
      </p:pic>
      <p:sp>
        <p:nvSpPr>
          <p:cNvPr id="5" name="Rectangle 4">
            <a:extLst>
              <a:ext uri="{FF2B5EF4-FFF2-40B4-BE49-F238E27FC236}">
                <a16:creationId xmlns:a16="http://schemas.microsoft.com/office/drawing/2014/main" id="{1A4951DC-92EF-4747-92AA-27DB235ACD40}"/>
              </a:ext>
            </a:extLst>
          </p:cNvPr>
          <p:cNvSpPr/>
          <p:nvPr/>
        </p:nvSpPr>
        <p:spPr>
          <a:xfrm>
            <a:off x="5797221" y="1034119"/>
            <a:ext cx="3205424" cy="4220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Agency Responsibilities</a:t>
            </a:r>
          </a:p>
        </p:txBody>
      </p:sp>
    </p:spTree>
    <p:extLst>
      <p:ext uri="{BB962C8B-B14F-4D97-AF65-F5344CB8AC3E}">
        <p14:creationId xmlns:p14="http://schemas.microsoft.com/office/powerpoint/2010/main" val="307348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229804" y="0"/>
            <a:ext cx="4325816" cy="799815"/>
          </a:xfrm>
        </p:spPr>
        <p:txBody>
          <a:bodyPr/>
          <a:lstStyle/>
          <a:p>
            <a:pPr algn="ctr"/>
            <a:r>
              <a:rPr lang="en-US" sz="3200" dirty="0">
                <a:solidFill>
                  <a:schemeClr val="tx2">
                    <a:lumMod val="75000"/>
                  </a:schemeClr>
                </a:solidFill>
              </a:rPr>
              <a:t>Chapter 5 – </a:t>
            </a:r>
            <a:br>
              <a:rPr lang="en-US" sz="3200" dirty="0">
                <a:solidFill>
                  <a:schemeClr val="tx2">
                    <a:lumMod val="75000"/>
                  </a:schemeClr>
                </a:solidFill>
              </a:rPr>
            </a:br>
            <a:r>
              <a:rPr lang="en-US" sz="3200" dirty="0">
                <a:solidFill>
                  <a:schemeClr val="tx2">
                    <a:lumMod val="75000"/>
                  </a:schemeClr>
                </a:solidFill>
              </a:rPr>
              <a:t>Software Library</a:t>
            </a:r>
          </a:p>
        </p:txBody>
      </p:sp>
      <p:sp>
        <p:nvSpPr>
          <p:cNvPr id="4" name="Rectangle 3">
            <a:extLst>
              <a:ext uri="{FF2B5EF4-FFF2-40B4-BE49-F238E27FC236}">
                <a16:creationId xmlns:a16="http://schemas.microsoft.com/office/drawing/2014/main" id="{19307456-194C-49E8-85C3-0DB49A3ECA3D}"/>
              </a:ext>
            </a:extLst>
          </p:cNvPr>
          <p:cNvSpPr/>
          <p:nvPr/>
        </p:nvSpPr>
        <p:spPr>
          <a:xfrm>
            <a:off x="123964" y="1017142"/>
            <a:ext cx="7807685" cy="5609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20000"/>
              </a:lnSpc>
              <a:spcBef>
                <a:spcPts val="1000"/>
              </a:spcBef>
              <a:spcAft>
                <a:spcPts val="0"/>
              </a:spcAft>
              <a:buClrTx/>
              <a:buSzTx/>
              <a:tabLst/>
              <a:defRPr/>
            </a:pPr>
            <a:r>
              <a:rPr kumimoji="0" lang="en-US" sz="1600" b="1" i="0"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Software Librarian </a:t>
            </a:r>
            <a:r>
              <a:rPr kumimoji="0" lang="en-US" sz="1600" b="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a:p>
            <a:pPr marL="171450" indent="-171450">
              <a:lnSpc>
                <a:spcPct val="120000"/>
              </a:lnSpc>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Each agency head shall act as their agency’s Software Librarian; or designate a manager level employee to act in their stead. </a:t>
            </a:r>
            <a:r>
              <a:rPr lang="en-US" sz="1400" b="1" dirty="0">
                <a:solidFill>
                  <a:srgbClr val="000000"/>
                </a:solidFill>
                <a:effectLst/>
                <a:latin typeface="Avenir Next LT Pro" panose="020B0504020202020204" pitchFamily="34" charset="0"/>
              </a:rPr>
              <a:t>This designation should be made by January 1, 2025, and must be performed prior to June 30, 2025</a:t>
            </a:r>
            <a:r>
              <a:rPr lang="en-US" sz="1400" dirty="0">
                <a:solidFill>
                  <a:srgbClr val="000000"/>
                </a:solidFill>
                <a:effectLst/>
                <a:latin typeface="Avenir Next LT Pro" panose="020B0504020202020204" pitchFamily="34" charset="0"/>
              </a:rPr>
              <a:t> (</a:t>
            </a:r>
            <a:r>
              <a:rPr lang="en-US" sz="1400" dirty="0">
                <a:solidFill>
                  <a:srgbClr val="000000"/>
                </a:solidFill>
                <a:effectLst/>
                <a:latin typeface="Avenir Next LT Pro" panose="020B0504020202020204" pitchFamily="34" charset="0"/>
                <a:hlinkClick r:id="rId3"/>
              </a:rPr>
              <a:t>Memorandum No. 2024-13</a:t>
            </a:r>
            <a:r>
              <a:rPr lang="en-US" sz="1400" dirty="0">
                <a:solidFill>
                  <a:srgbClr val="000000"/>
                </a:solidFill>
                <a:effectLst/>
                <a:latin typeface="Avenir Next LT Pro" panose="020B0504020202020204" pitchFamily="34" charset="0"/>
              </a:rPr>
              <a:t>).</a:t>
            </a:r>
          </a:p>
          <a:p>
            <a:pPr marL="17145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Software Librarians </a:t>
            </a:r>
            <a:r>
              <a:rPr lang="en-US" sz="1400" dirty="0">
                <a:solidFill>
                  <a:srgbClr val="000000"/>
                </a:solidFill>
                <a:effectLst/>
                <a:latin typeface="Avenir Next LT Pro" panose="020B0504020202020204" pitchFamily="34" charset="0"/>
              </a:rPr>
              <a:t>shall: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aintain agency software asset policy ensuring it contains sufficient internal controls to safeguard state assets.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T</a:t>
            </a:r>
            <a:r>
              <a:rPr lang="en-US" sz="1400" dirty="0">
                <a:solidFill>
                  <a:srgbClr val="000000"/>
                </a:solidFill>
                <a:effectLst/>
                <a:latin typeface="Avenir Next LT Pro" panose="020B0504020202020204" pitchFamily="34" charset="0"/>
              </a:rPr>
              <a:t>ake steps to prevent internal and external fraud.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P</a:t>
            </a:r>
            <a:r>
              <a:rPr lang="en-US" sz="1400" dirty="0">
                <a:solidFill>
                  <a:srgbClr val="000000"/>
                </a:solidFill>
                <a:effectLst/>
                <a:latin typeface="Avenir Next LT Pro" panose="020B0504020202020204" pitchFamily="34" charset="0"/>
              </a:rPr>
              <a:t>rovide a means for concise reporting on the current status of agency software upon request by any auditing or oversight authority.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Maintain a centralized repository (software library) to track and control software media, licenses or end user license agreements, documentation and related items. </a:t>
            </a:r>
          </a:p>
          <a:p>
            <a:pPr lvl="1"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R</a:t>
            </a:r>
            <a:r>
              <a:rPr lang="en-US" sz="1400" b="0" i="0" dirty="0">
                <a:solidFill>
                  <a:srgbClr val="000000"/>
                </a:solidFill>
                <a:effectLst/>
                <a:latin typeface="Avenir Next LT Pro" panose="020B0504020202020204" pitchFamily="34" charset="0"/>
              </a:rPr>
              <a:t>esponsible for ensuring that the agency is abiding by the terms of all software licenses and shall conduct a periodic review, at least annually, of their agency's software assets to ensure compliance with applicable policies and copyright laws.</a:t>
            </a:r>
            <a:endParaRPr lang="en-US" sz="1400" dirty="0">
              <a:solidFill>
                <a:srgbClr val="000000"/>
              </a:solidFill>
              <a:latin typeface="Avenir Next LT Pro" panose="020B0504020202020204" pitchFamily="34" charset="0"/>
            </a:endParaRPr>
          </a:p>
          <a:p>
            <a:pPr>
              <a:lnSpc>
                <a:spcPct val="120000"/>
              </a:lnSpc>
              <a:spcBef>
                <a:spcPts val="1000"/>
              </a:spcBef>
              <a:defRPr/>
            </a:pPr>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68E2187-9B91-479A-987E-98F336D62106}"/>
              </a:ext>
            </a:extLst>
          </p:cNvPr>
          <p:cNvPicPr>
            <a:picLocks noChangeAspect="1"/>
          </p:cNvPicPr>
          <p:nvPr/>
        </p:nvPicPr>
        <p:blipFill>
          <a:blip r:embed="rId4"/>
          <a:stretch>
            <a:fillRect/>
          </a:stretch>
        </p:blipFill>
        <p:spPr>
          <a:xfrm rot="21118751">
            <a:off x="8758770" y="4157135"/>
            <a:ext cx="2709638" cy="1676856"/>
          </a:xfrm>
          <a:prstGeom prst="rect">
            <a:avLst/>
          </a:prstGeom>
        </p:spPr>
      </p:pic>
    </p:spTree>
    <p:extLst>
      <p:ext uri="{BB962C8B-B14F-4D97-AF65-F5344CB8AC3E}">
        <p14:creationId xmlns:p14="http://schemas.microsoft.com/office/powerpoint/2010/main" val="217994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2708080" y="97017"/>
            <a:ext cx="4898570" cy="406417"/>
          </a:xfrm>
        </p:spPr>
        <p:txBody>
          <a:bodyPr/>
          <a:lstStyle/>
          <a:p>
            <a:pPr algn="ctr"/>
            <a:r>
              <a:rPr lang="en-US" sz="2800" dirty="0">
                <a:solidFill>
                  <a:schemeClr val="tx2">
                    <a:lumMod val="75000"/>
                  </a:schemeClr>
                </a:solidFill>
              </a:rPr>
              <a:t>Chapter 5 – Software Library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0" y="570803"/>
            <a:ext cx="8332342" cy="6190180"/>
          </a:xfrm>
          <a:solidFill>
            <a:schemeClr val="accent1">
              <a:lumMod val="40000"/>
              <a:lumOff val="60000"/>
            </a:schemeClr>
          </a:solidFill>
        </p:spPr>
        <p:txBody>
          <a:bodyPr>
            <a:normAutofit fontScale="92500"/>
          </a:bodyPr>
          <a:lstStyle/>
          <a:p>
            <a:pPr marL="274320" marR="0" lvl="1" indent="-228600" algn="l" defTabSz="914400" rtl="0" eaLnBrk="1" fontAlgn="auto" latinLnBrk="0" hangingPunct="1">
              <a:lnSpc>
                <a:spcPct val="100000"/>
              </a:lnSpc>
              <a:spcBef>
                <a:spcPts val="0"/>
              </a:spcBef>
              <a:spcAft>
                <a:spcPts val="0"/>
              </a:spcAft>
              <a:buClrTx/>
              <a:buSzTx/>
              <a:buNone/>
              <a:tabLst/>
              <a:defRPr/>
            </a:pPr>
            <a:r>
              <a:rPr lang="en-US" sz="1900" b="1" u="sng" dirty="0">
                <a:latin typeface="Avenir Next LT Pro" panose="020B0504020202020204" pitchFamily="34" charset="0"/>
              </a:rPr>
              <a:t>Software Projects:</a:t>
            </a:r>
          </a:p>
          <a:p>
            <a:pPr marL="274320" marR="0" lvl="1" indent="-228600" algn="l" defTabSz="914400" rtl="0" eaLnBrk="1" fontAlgn="auto" latinLnBrk="0" hangingPunct="1">
              <a:lnSpc>
                <a:spcPct val="100000"/>
              </a:lnSpc>
              <a:spcBef>
                <a:spcPts val="0"/>
              </a:spcBef>
              <a:spcAft>
                <a:spcPts val="0"/>
              </a:spcAft>
              <a:buClrTx/>
              <a:buSzTx/>
              <a:buNone/>
              <a:tabLst/>
              <a:defRPr/>
            </a:pPr>
            <a:endParaRPr lang="en-US" sz="900" b="1" u="sng"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Software is an intangible asset. </a:t>
            </a:r>
          </a:p>
          <a:p>
            <a:pPr marL="331470" lvl="1" indent="-285750">
              <a:lnSpc>
                <a:spcPct val="100000"/>
              </a:lnSpc>
              <a:spcBef>
                <a:spcPts val="0"/>
              </a:spcBef>
              <a:defRPr/>
            </a:pPr>
            <a:endParaRPr lang="en-US" sz="1300"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Internally generated software:</a:t>
            </a:r>
          </a:p>
          <a:p>
            <a:pPr marL="331470" lvl="1" indent="-285750">
              <a:lnSpc>
                <a:spcPct val="100000"/>
              </a:lnSpc>
              <a:spcBef>
                <a:spcPts val="0"/>
              </a:spcBef>
              <a:defRPr/>
            </a:pPr>
            <a:endParaRPr lang="en-US" sz="1300" dirty="0">
              <a:latin typeface="Avenir Next LT Pro" panose="020B0504020202020204" pitchFamily="34" charset="0"/>
            </a:endParaRP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Created or produced by the state</a:t>
            </a: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Made by contracted entities specifically for state use</a:t>
            </a:r>
          </a:p>
          <a:p>
            <a:pPr marL="685800" lvl="2" indent="-342900">
              <a:lnSpc>
                <a:spcPct val="100000"/>
              </a:lnSpc>
              <a:spcBef>
                <a:spcPts val="0"/>
              </a:spcBef>
              <a:buFont typeface="+mj-lt"/>
              <a:buAutoNum type="alphaLcParenR"/>
              <a:defRPr/>
            </a:pPr>
            <a:r>
              <a:rPr lang="en-US" sz="1300" dirty="0">
                <a:latin typeface="Avenir Next LT Pro" panose="020B0504020202020204" pitchFamily="34" charset="0"/>
              </a:rPr>
              <a:t>C</a:t>
            </a:r>
            <a:r>
              <a:rPr lang="en-US" sz="1300" b="0" i="0" dirty="0">
                <a:effectLst/>
                <a:latin typeface="Avenir Next LT Pro" panose="020B0504020202020204" pitchFamily="34" charset="0"/>
              </a:rPr>
              <a:t>ommercially available program is acquired from a third party but required substantial customization efforts on the part of the state agency to begin to achieve their expected level of service capacity</a:t>
            </a:r>
            <a:endParaRPr lang="en-US" sz="1300" dirty="0">
              <a:latin typeface="Avenir Next LT Pro" panose="020B0504020202020204" pitchFamily="34" charset="0"/>
            </a:endParaRPr>
          </a:p>
          <a:p>
            <a:pPr marL="845820" lvl="2" indent="-342900">
              <a:lnSpc>
                <a:spcPct val="100000"/>
              </a:lnSpc>
              <a:spcBef>
                <a:spcPts val="0"/>
              </a:spcBef>
              <a:buFont typeface="+mj-lt"/>
              <a:buAutoNum type="alphaLcParenR"/>
              <a:defRPr/>
            </a:pPr>
            <a:endParaRPr lang="en-US" sz="1300" dirty="0">
              <a:latin typeface="Avenir Next LT Pro" panose="020B0504020202020204" pitchFamily="34" charset="0"/>
            </a:endParaRPr>
          </a:p>
          <a:p>
            <a:pPr marL="331470" lvl="1" indent="-285750">
              <a:lnSpc>
                <a:spcPct val="100000"/>
              </a:lnSpc>
              <a:spcBef>
                <a:spcPts val="0"/>
              </a:spcBef>
              <a:defRPr/>
            </a:pPr>
            <a:r>
              <a:rPr lang="en-US" sz="1300" dirty="0">
                <a:latin typeface="Avenir Next LT Pro" panose="020B0504020202020204" pitchFamily="34" charset="0"/>
              </a:rPr>
              <a:t>Activities of developing and installing internally generated computer software falls under the following stages:</a:t>
            </a:r>
          </a:p>
          <a:p>
            <a:pPr marL="331470" lvl="1" indent="-285750">
              <a:lnSpc>
                <a:spcPct val="100000"/>
              </a:lnSpc>
              <a:spcBef>
                <a:spcPts val="0"/>
              </a:spcBef>
              <a:defRPr/>
            </a:pPr>
            <a:endParaRPr lang="en-US" sz="1300" dirty="0">
              <a:latin typeface="Avenir Next LT Pro" panose="020B0504020202020204" pitchFamily="34" charset="0"/>
            </a:endParaRPr>
          </a:p>
          <a:p>
            <a:pPr marL="457200" lvl="1" indent="-228600">
              <a:buFont typeface="+mj-lt"/>
              <a:buAutoNum type="arabicPeriod"/>
            </a:pPr>
            <a:r>
              <a:rPr lang="en-US" sz="1300" b="1" i="0" dirty="0">
                <a:effectLst/>
                <a:latin typeface="Avenir Next LT Pro" panose="020B0504020202020204" pitchFamily="34" charset="0"/>
              </a:rPr>
              <a:t> Preliminary project stage</a:t>
            </a:r>
          </a:p>
          <a:p>
            <a:pPr marL="685800" lvl="2" indent="-228600">
              <a:spcBef>
                <a:spcPts val="600"/>
              </a:spcBef>
            </a:pPr>
            <a:r>
              <a:rPr lang="en-US" sz="1300" dirty="0">
                <a:latin typeface="Avenir Next LT Pro" panose="020B0504020202020204" pitchFamily="34" charset="0"/>
              </a:rPr>
              <a:t>T</a:t>
            </a:r>
            <a:r>
              <a:rPr lang="en-US" sz="1300" b="0" i="0" dirty="0">
                <a:effectLst/>
                <a:latin typeface="Avenir Next LT Pro" panose="020B0504020202020204" pitchFamily="34" charset="0"/>
              </a:rPr>
              <a:t>his stage includes conceptual formulation and evaluation of alternatives, the determination of the existence of needed technology, and the final selection of alternatives for the development of the software. </a:t>
            </a:r>
          </a:p>
          <a:p>
            <a:pPr marL="685800" lvl="2" indent="-228600">
              <a:spcBef>
                <a:spcPts val="600"/>
              </a:spcBef>
            </a:pPr>
            <a:r>
              <a:rPr lang="en-US" sz="1300" b="0" i="0" dirty="0">
                <a:effectLst/>
                <a:latin typeface="Avenir Next LT Pro" panose="020B0504020202020204" pitchFamily="34" charset="0"/>
              </a:rPr>
              <a:t>These costs are expensed. </a:t>
            </a:r>
          </a:p>
          <a:p>
            <a:pPr marL="457200" lvl="2" indent="0">
              <a:lnSpc>
                <a:spcPct val="100000"/>
              </a:lnSpc>
              <a:spcBef>
                <a:spcPts val="0"/>
              </a:spcBef>
              <a:buNone/>
            </a:pPr>
            <a:endParaRPr lang="en-US" sz="1300" b="0" i="0" dirty="0">
              <a:effectLst/>
              <a:latin typeface="Avenir Next LT Pro" panose="020B0504020202020204" pitchFamily="34" charset="0"/>
            </a:endParaRPr>
          </a:p>
          <a:p>
            <a:pPr marL="457200" lvl="1" indent="-228600">
              <a:lnSpc>
                <a:spcPct val="110000"/>
              </a:lnSpc>
              <a:spcBef>
                <a:spcPts val="0"/>
              </a:spcBef>
              <a:buFont typeface="+mj-lt"/>
              <a:buAutoNum type="arabicPeriod"/>
            </a:pPr>
            <a:r>
              <a:rPr lang="en-US" sz="1300" b="1" i="0" dirty="0">
                <a:effectLst/>
                <a:latin typeface="Avenir Next LT Pro" panose="020B0504020202020204" pitchFamily="34" charset="0"/>
              </a:rPr>
              <a:t>Application development stage</a:t>
            </a:r>
            <a:r>
              <a:rPr lang="en-US" sz="1300" b="0" i="0" dirty="0">
                <a:effectLst/>
                <a:latin typeface="Avenir Next LT Pro" panose="020B0504020202020204" pitchFamily="34" charset="0"/>
              </a:rPr>
              <a:t> </a:t>
            </a:r>
          </a:p>
          <a:p>
            <a:pPr marL="685800" lvl="2" indent="-228600">
              <a:spcBef>
                <a:spcPts val="600"/>
              </a:spcBef>
            </a:pPr>
            <a:r>
              <a:rPr lang="en-US" sz="1300" b="0" i="0" dirty="0">
                <a:effectLst/>
                <a:latin typeface="Avenir Next LT Pro" panose="020B0504020202020204" pitchFamily="34" charset="0"/>
              </a:rPr>
              <a:t>This stage includes the design of the chosen path, including software configuration and software interfaces, coding, installation to hardware, and testing, including the parallel processing phase.</a:t>
            </a:r>
          </a:p>
          <a:p>
            <a:pPr marL="685800" lvl="2" indent="-228600">
              <a:spcBef>
                <a:spcPts val="600"/>
              </a:spcBef>
            </a:pPr>
            <a:r>
              <a:rPr lang="en-US" sz="1300" b="0" i="0" dirty="0">
                <a:effectLst/>
                <a:latin typeface="Avenir Next LT Pro" panose="020B0504020202020204" pitchFamily="34" charset="0"/>
              </a:rPr>
              <a:t>These costs are capitalized. Agencies should accurately record employee coding time attributable to the asset and add it to the cost accordingly.</a:t>
            </a:r>
          </a:p>
          <a:p>
            <a:pPr marL="685800" lvl="2" indent="-228600">
              <a:spcBef>
                <a:spcPts val="600"/>
              </a:spcBef>
            </a:pPr>
            <a:r>
              <a:rPr lang="en-US" sz="1300" b="0" i="0" dirty="0">
                <a:effectLst/>
                <a:latin typeface="Avenir Next LT Pro" panose="020B0504020202020204" pitchFamily="34" charset="0"/>
              </a:rPr>
              <a:t>Costs associated for training that occur in the application development stage are expensed as incurred.   </a:t>
            </a:r>
          </a:p>
          <a:p>
            <a:pPr marL="685800" lvl="2" indent="-228600">
              <a:spcBef>
                <a:spcPts val="600"/>
              </a:spcBef>
            </a:pPr>
            <a:endParaRPr lang="en-US" sz="800" b="0" i="0" dirty="0">
              <a:effectLst/>
              <a:latin typeface="Avenir Next LT Pro" panose="020B0504020202020204" pitchFamily="34" charset="0"/>
            </a:endParaRPr>
          </a:p>
          <a:p>
            <a:pPr marL="457200" lvl="1" indent="-228600">
              <a:buFont typeface="+mj-lt"/>
              <a:buAutoNum type="arabicPeriod"/>
            </a:pPr>
            <a:r>
              <a:rPr lang="en-US" sz="1300" b="1" i="0" dirty="0">
                <a:effectLst/>
                <a:latin typeface="Avenir Next LT Pro" panose="020B0504020202020204" pitchFamily="34" charset="0"/>
              </a:rPr>
              <a:t>Post-implementation/operation stage</a:t>
            </a:r>
            <a:r>
              <a:rPr lang="en-US" sz="1300" b="0" i="0" dirty="0">
                <a:effectLst/>
                <a:latin typeface="Avenir Next LT Pro" panose="020B0504020202020204" pitchFamily="34" charset="0"/>
              </a:rPr>
              <a:t> </a:t>
            </a:r>
          </a:p>
          <a:p>
            <a:pPr lvl="1" indent="-228600"/>
            <a:r>
              <a:rPr lang="en-US" sz="1300" b="0" i="0" dirty="0">
                <a:effectLst/>
                <a:latin typeface="Avenir Next LT Pro" panose="020B0504020202020204" pitchFamily="34" charset="0"/>
              </a:rPr>
              <a:t>Activities in this stage include application training and software maintenance. </a:t>
            </a:r>
          </a:p>
          <a:p>
            <a:pPr lvl="1" indent="-228600"/>
            <a:r>
              <a:rPr lang="en-US" sz="1300" b="0" i="0" dirty="0">
                <a:effectLst/>
                <a:latin typeface="Avenir Next LT Pro" panose="020B0504020202020204" pitchFamily="34" charset="0"/>
              </a:rPr>
              <a:t>Any costs during the post-implementation/operation stage should be expensed as incurred. </a:t>
            </a:r>
          </a:p>
          <a:p>
            <a:pPr marL="274320" marR="0" lvl="1" indent="-228600" algn="l" defTabSz="914400" rtl="0" eaLnBrk="1" fontAlgn="auto" latinLnBrk="0" hangingPunct="1">
              <a:lnSpc>
                <a:spcPct val="100000"/>
              </a:lnSpc>
              <a:spcBef>
                <a:spcPts val="0"/>
              </a:spcBef>
              <a:spcAft>
                <a:spcPts val="0"/>
              </a:spcAft>
              <a:buClrTx/>
              <a:buSzTx/>
              <a:buNone/>
              <a:tabLst/>
              <a:defRPr/>
            </a:pPr>
            <a:endParaRPr lang="en-US" sz="1300" dirty="0">
              <a:latin typeface="Avenir Next LT Pro" panose="020B0504020202020204" pitchFamily="34" charset="0"/>
            </a:endParaRPr>
          </a:p>
          <a:p>
            <a:pPr marL="27432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sp>
        <p:nvSpPr>
          <p:cNvPr id="4" name="Rectangle 3">
            <a:extLst>
              <a:ext uri="{FF2B5EF4-FFF2-40B4-BE49-F238E27FC236}">
                <a16:creationId xmlns:a16="http://schemas.microsoft.com/office/drawing/2014/main" id="{3793CE64-F848-4634-89A8-E5B1224CD160}"/>
              </a:ext>
            </a:extLst>
          </p:cNvPr>
          <p:cNvSpPr/>
          <p:nvPr/>
        </p:nvSpPr>
        <p:spPr>
          <a:xfrm>
            <a:off x="8496728" y="3305710"/>
            <a:ext cx="3510337" cy="2994917"/>
          </a:xfrm>
          <a:prstGeom prst="rect">
            <a:avLst/>
          </a:prstGeom>
          <a:solidFill>
            <a:schemeClr val="tx2">
              <a:lumMod val="20000"/>
              <a:lumOff val="8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600" b="1" i="1" dirty="0">
                <a:solidFill>
                  <a:schemeClr val="accent6">
                    <a:lumMod val="50000"/>
                  </a:schemeClr>
                </a:solidFill>
                <a:effectLst/>
                <a:latin typeface="Avenir Next LT Pro" panose="020B0504020202020204" pitchFamily="34" charset="0"/>
              </a:rPr>
              <a:t>Software assets are generally depreciated on a straight line with a </a:t>
            </a:r>
            <a:r>
              <a:rPr lang="en-US" sz="1600" b="1" i="1" dirty="0">
                <a:solidFill>
                  <a:schemeClr val="accent6">
                    <a:lumMod val="50000"/>
                  </a:schemeClr>
                </a:solidFill>
                <a:latin typeface="Avenir Next LT Pro" panose="020B0504020202020204" pitchFamily="34" charset="0"/>
              </a:rPr>
              <a:t>3 to 5-year </a:t>
            </a:r>
            <a:r>
              <a:rPr lang="en-US" sz="1600" b="1" i="1" dirty="0">
                <a:solidFill>
                  <a:schemeClr val="accent6">
                    <a:lumMod val="50000"/>
                  </a:schemeClr>
                </a:solidFill>
                <a:effectLst/>
                <a:latin typeface="Avenir Next LT Pro" panose="020B0504020202020204" pitchFamily="34" charset="0"/>
              </a:rPr>
              <a:t>useful life. </a:t>
            </a:r>
          </a:p>
          <a:p>
            <a:pPr marL="285750" indent="-285750" algn="l">
              <a:buFont typeface="Arial" panose="020B0604020202020204" pitchFamily="34" charset="0"/>
              <a:buChar char="•"/>
            </a:pPr>
            <a:endParaRPr lang="en-US" sz="1600" b="1" i="1" dirty="0">
              <a:solidFill>
                <a:schemeClr val="accent6">
                  <a:lumMod val="50000"/>
                </a:schemeClr>
              </a:solidFill>
              <a:effectLst/>
              <a:latin typeface="Avenir Next LT Pro" panose="020B0504020202020204" pitchFamily="34" charset="0"/>
            </a:endParaRPr>
          </a:p>
          <a:p>
            <a:pPr marL="285750" indent="-285750" algn="l">
              <a:buFont typeface="Arial" panose="020B0604020202020204" pitchFamily="34" charset="0"/>
              <a:buChar char="•"/>
            </a:pPr>
            <a:r>
              <a:rPr lang="en-US" sz="1600" b="1" i="1" dirty="0">
                <a:solidFill>
                  <a:schemeClr val="accent6">
                    <a:lumMod val="50000"/>
                  </a:schemeClr>
                </a:solidFill>
                <a:effectLst/>
                <a:latin typeface="Avenir Next LT Pro" panose="020B0504020202020204" pitchFamily="34" charset="0"/>
              </a:rPr>
              <a:t>The software must meet the capitalization threshold to be capitalized. </a:t>
            </a:r>
          </a:p>
        </p:txBody>
      </p:sp>
    </p:spTree>
    <p:extLst>
      <p:ext uri="{BB962C8B-B14F-4D97-AF65-F5344CB8AC3E}">
        <p14:creationId xmlns:p14="http://schemas.microsoft.com/office/powerpoint/2010/main" val="98721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0627" y="39788"/>
            <a:ext cx="9768892" cy="641346"/>
          </a:xfrm>
        </p:spPr>
        <p:txBody>
          <a:bodyPr/>
          <a:lstStyle/>
          <a:p>
            <a:pPr algn="ctr"/>
            <a:r>
              <a:rPr lang="en-US" sz="3200" u="sng" dirty="0">
                <a:solidFill>
                  <a:schemeClr val="tx2">
                    <a:lumMod val="75000"/>
                  </a:schemeClr>
                </a:solidFill>
              </a:rPr>
              <a:t>Chapter 5 – Software Library</a:t>
            </a:r>
            <a:endParaRPr lang="en-US" sz="3200" dirty="0">
              <a:solidFill>
                <a:schemeClr val="tx2">
                  <a:lumMod val="75000"/>
                </a:schemeClr>
              </a:solidFill>
            </a:endParaRP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149291" y="793821"/>
            <a:ext cx="7186006" cy="5804636"/>
          </a:xfrm>
          <a:solidFill>
            <a:schemeClr val="accent1">
              <a:lumMod val="40000"/>
              <a:lumOff val="60000"/>
            </a:schemeClr>
          </a:solidFill>
        </p:spPr>
        <p:txBody>
          <a:bodyPr>
            <a:noAutofit/>
          </a:bodyPr>
          <a:lstStyle/>
          <a:p>
            <a:pPr indent="-171450">
              <a:lnSpc>
                <a:spcPct val="100000"/>
              </a:lnSpc>
              <a:spcBef>
                <a:spcPts val="0"/>
              </a:spcBef>
              <a:defRPr/>
            </a:pPr>
            <a:r>
              <a:rPr lang="en-US" sz="1600" b="1" u="sng" dirty="0">
                <a:solidFill>
                  <a:schemeClr val="bg1"/>
                </a:solidFill>
                <a:effectLst/>
                <a:latin typeface="Avenir Next LT Pro" panose="020B0504020202020204" pitchFamily="34" charset="0"/>
              </a:rPr>
              <a:t>Licensed Software </a:t>
            </a:r>
          </a:p>
          <a:p>
            <a:pPr indent="-171450">
              <a:lnSpc>
                <a:spcPct val="100000"/>
              </a:lnSpc>
              <a:spcBef>
                <a:spcPts val="0"/>
              </a:spcBef>
              <a:defRPr/>
            </a:pPr>
            <a:endParaRPr lang="en-US" sz="900" b="1" u="sng" dirty="0">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If it </a:t>
            </a:r>
            <a:r>
              <a:rPr lang="en-US" sz="1400" dirty="0">
                <a:latin typeface="Avenir Next LT Pro" panose="020B0504020202020204" pitchFamily="34" charset="0"/>
              </a:rPr>
              <a:t>meets </a:t>
            </a:r>
            <a:r>
              <a:rPr lang="en-US" sz="1400" dirty="0">
                <a:solidFill>
                  <a:schemeClr val="bg1"/>
                </a:solidFill>
                <a:effectLst/>
                <a:latin typeface="Avenir Next LT Pro" panose="020B0504020202020204" pitchFamily="34" charset="0"/>
              </a:rPr>
              <a:t>capitalization threshold, it is considered an intangible asset and is capitalized.</a:t>
            </a:r>
          </a:p>
          <a:p>
            <a:pPr marL="457200" lvl="2" indent="-285750">
              <a:lnSpc>
                <a:spcPct val="100000"/>
              </a:lnSpc>
              <a:spcBef>
                <a:spcPts val="0"/>
              </a:spcBef>
              <a:defRPr/>
            </a:pPr>
            <a:endParaRPr lang="en-US" sz="900" dirty="0">
              <a:solidFill>
                <a:schemeClr val="bg1"/>
              </a:solidFill>
              <a:effectLst/>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Any maintenance costs or minor unspecified upgrades are to be expensed. </a:t>
            </a:r>
          </a:p>
          <a:p>
            <a:pPr marL="457200" lvl="2" indent="-285750">
              <a:lnSpc>
                <a:spcPct val="100000"/>
              </a:lnSpc>
              <a:spcBef>
                <a:spcPts val="0"/>
              </a:spcBef>
              <a:defRPr/>
            </a:pPr>
            <a:endParaRPr lang="en-US" sz="900" dirty="0">
              <a:solidFill>
                <a:schemeClr val="bg1"/>
              </a:solidFill>
              <a:effectLst/>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If renewed annually, the software could be classified as a subscription. Agencies should review the software for GASB 96 applicability.</a:t>
            </a:r>
          </a:p>
          <a:p>
            <a:pPr marL="457200" lvl="2" indent="-285750">
              <a:lnSpc>
                <a:spcPct val="100000"/>
              </a:lnSpc>
              <a:spcBef>
                <a:spcPts val="0"/>
              </a:spcBef>
              <a:defRPr/>
            </a:pPr>
            <a:endParaRPr lang="en-US" sz="900" dirty="0">
              <a:latin typeface="Avenir Next LT Pro" panose="020B0504020202020204" pitchFamily="34" charset="0"/>
            </a:endParaRPr>
          </a:p>
          <a:p>
            <a:pPr marL="457200" lvl="2" indent="-285750">
              <a:lnSpc>
                <a:spcPct val="100000"/>
              </a:lnSpc>
              <a:spcBef>
                <a:spcPts val="0"/>
              </a:spcBef>
              <a:defRPr/>
            </a:pPr>
            <a:r>
              <a:rPr lang="en-US" sz="1400" dirty="0">
                <a:solidFill>
                  <a:schemeClr val="bg1"/>
                </a:solidFill>
                <a:effectLst/>
                <a:latin typeface="Avenir Next LT Pro" panose="020B0504020202020204" pitchFamily="34" charset="0"/>
              </a:rPr>
              <a:t>Major upgrades should be capitalized </a:t>
            </a:r>
            <a:r>
              <a:rPr lang="en-US" sz="1400" dirty="0">
                <a:latin typeface="Avenir Next LT Pro" panose="020B0504020202020204" pitchFamily="34" charset="0"/>
              </a:rPr>
              <a:t>(</a:t>
            </a:r>
            <a:r>
              <a:rPr lang="en-US" sz="1400" dirty="0">
                <a:solidFill>
                  <a:schemeClr val="bg1"/>
                </a:solidFill>
                <a:effectLst/>
                <a:latin typeface="Avenir Next LT Pro" panose="020B0504020202020204" pitchFamily="34" charset="0"/>
              </a:rPr>
              <a:t>additions) and old version should be retired (deletions). </a:t>
            </a:r>
          </a:p>
          <a:p>
            <a:pPr marL="345186" indent="-171450">
              <a:lnSpc>
                <a:spcPct val="100000"/>
              </a:lnSpc>
              <a:spcBef>
                <a:spcPts val="0"/>
              </a:spcBef>
              <a:defRPr/>
            </a:pPr>
            <a:endParaRPr lang="en-US" sz="1400" dirty="0">
              <a:latin typeface="Avenir Next LT Pro" panose="020B0504020202020204" pitchFamily="34" charset="0"/>
            </a:endParaRPr>
          </a:p>
          <a:p>
            <a:pPr>
              <a:lnSpc>
                <a:spcPct val="100000"/>
              </a:lnSpc>
              <a:spcBef>
                <a:spcPts val="0"/>
              </a:spcBef>
              <a:defRPr/>
            </a:pPr>
            <a:r>
              <a:rPr lang="en-US" sz="1600" b="1" u="sng" dirty="0">
                <a:solidFill>
                  <a:schemeClr val="bg1"/>
                </a:solidFill>
                <a:effectLst/>
                <a:latin typeface="Avenir Next LT Pro" panose="020B0504020202020204" pitchFamily="34" charset="0"/>
              </a:rPr>
              <a:t>Software Reporting</a:t>
            </a:r>
          </a:p>
          <a:p>
            <a:pPr marL="454914">
              <a:spcBef>
                <a:spcPts val="0"/>
              </a:spcBef>
            </a:pPr>
            <a:endParaRPr lang="en-US" sz="1400" b="1" dirty="0">
              <a:solidFill>
                <a:prstClr val="black"/>
              </a:solidFill>
              <a:latin typeface="Avenir Next LT Pro"/>
            </a:endParaRPr>
          </a:p>
          <a:p>
            <a:pPr marL="457200" marR="0" indent="-285750">
              <a:spcBef>
                <a:spcPts val="0"/>
              </a:spcBef>
              <a:spcAft>
                <a:spcPts val="0"/>
              </a:spcAft>
              <a:buFont typeface="Arial" panose="020B0604020202020204" pitchFamily="34" charset="0"/>
              <a:buChar char="•"/>
            </a:pPr>
            <a:r>
              <a:rPr lang="en-US" sz="1400" b="1" dirty="0">
                <a:solidFill>
                  <a:srgbClr val="000000"/>
                </a:solidFill>
                <a:effectLst/>
                <a:latin typeface="Avenir Next LT Pro" panose="020B0504020202020204" pitchFamily="34" charset="0"/>
              </a:rPr>
              <a:t>Software Subscriptions (Capitalized SBITA)</a:t>
            </a:r>
            <a:r>
              <a:rPr lang="en-US" sz="1400" dirty="0">
                <a:solidFill>
                  <a:srgbClr val="000000"/>
                </a:solidFill>
                <a:effectLst/>
                <a:latin typeface="Avenir Next LT Pro" panose="020B0504020202020204" pitchFamily="34" charset="0"/>
              </a:rPr>
              <a:t> </a:t>
            </a:r>
          </a:p>
          <a:p>
            <a:pPr marL="457200" marR="0" indent="-285750">
              <a:spcBef>
                <a:spcPts val="0"/>
              </a:spcBef>
              <a:spcAft>
                <a:spcPts val="0"/>
              </a:spcAft>
              <a:buFont typeface="Arial" panose="020B0604020202020204" pitchFamily="34" charset="0"/>
              <a:buChar char="•"/>
            </a:pPr>
            <a:endParaRPr lang="en-US" sz="800" dirty="0">
              <a:solidFill>
                <a:srgbClr val="000000"/>
              </a:solidFill>
              <a:effectLst/>
              <a:latin typeface="Avenir Next LT Pro" panose="020B0504020202020204" pitchFamily="34" charset="0"/>
            </a:endParaRPr>
          </a:p>
          <a:p>
            <a:pPr lvl="1">
              <a:spcBef>
                <a:spcPts val="0"/>
              </a:spcBef>
            </a:pPr>
            <a:r>
              <a:rPr lang="en-US" sz="1400" dirty="0">
                <a:solidFill>
                  <a:srgbClr val="000000"/>
                </a:solidFill>
                <a:latin typeface="Avenir Next LT Pro" panose="020B0504020202020204" pitchFamily="34" charset="0"/>
              </a:rPr>
              <a:t>C</a:t>
            </a:r>
            <a:r>
              <a:rPr lang="en-US" sz="1400" dirty="0">
                <a:solidFill>
                  <a:srgbClr val="000000"/>
                </a:solidFill>
                <a:effectLst/>
                <a:latin typeface="Avenir Next LT Pro" panose="020B0504020202020204" pitchFamily="34" charset="0"/>
              </a:rPr>
              <a:t>apitalized if they meet the threshold and are longer than 12-months. </a:t>
            </a:r>
          </a:p>
          <a:p>
            <a:pPr lvl="1">
              <a:spcBef>
                <a:spcPts val="0"/>
              </a:spcBef>
            </a:pPr>
            <a:endParaRPr lang="en-US" sz="900" dirty="0">
              <a:solidFill>
                <a:srgbClr val="000000"/>
              </a:solidFill>
              <a:latin typeface="Avenir Next LT Pro" panose="020B0504020202020204" pitchFamily="34" charset="0"/>
            </a:endParaRPr>
          </a:p>
          <a:p>
            <a:pPr lvl="1">
              <a:spcBef>
                <a:spcPts val="0"/>
              </a:spcBef>
            </a:pPr>
            <a:r>
              <a:rPr lang="en-US" sz="1400" dirty="0">
                <a:solidFill>
                  <a:srgbClr val="000000"/>
                </a:solidFill>
                <a:effectLst/>
                <a:latin typeface="Avenir Next LT Pro" panose="020B0504020202020204" pitchFamily="34" charset="0"/>
              </a:rPr>
              <a:t>Reported on the CO-59 for GAAP reporting purposes.</a:t>
            </a:r>
          </a:p>
          <a:p>
            <a:pPr marL="685800" marR="0" indent="-283464">
              <a:spcBef>
                <a:spcPts val="0"/>
              </a:spcBef>
              <a:spcAft>
                <a:spcPts val="0"/>
              </a:spcAft>
            </a:pPr>
            <a:endParaRPr lang="en-US" sz="1400" dirty="0">
              <a:solidFill>
                <a:srgbClr val="000000"/>
              </a:solidFill>
              <a:effectLst/>
              <a:latin typeface="Avenir Next LT Pro" panose="020B0504020202020204" pitchFamily="34" charset="0"/>
            </a:endParaRPr>
          </a:p>
          <a:p>
            <a:pPr marL="685800" lvl="2">
              <a:spcBef>
                <a:spcPts val="0"/>
              </a:spcBef>
            </a:pPr>
            <a:r>
              <a:rPr lang="en-US" sz="1400" dirty="0">
                <a:solidFill>
                  <a:srgbClr val="000000"/>
                </a:solidFill>
                <a:effectLst/>
                <a:latin typeface="Avenir Next LT Pro" panose="020B0504020202020204" pitchFamily="34" charset="0"/>
              </a:rPr>
              <a:t>SBITA’s less than 12-months are expensed. </a:t>
            </a:r>
          </a:p>
          <a:p>
            <a:pPr marL="457200" marR="0">
              <a:spcBef>
                <a:spcPts val="0"/>
              </a:spcBef>
              <a:spcAft>
                <a:spcPts val="0"/>
              </a:spcAft>
            </a:pPr>
            <a:endParaRPr lang="en-US" sz="1400" dirty="0">
              <a:latin typeface="Avenir Next LT Pro" panose="020B0504020202020204" pitchFamily="34" charset="0"/>
            </a:endParaRPr>
          </a:p>
          <a:p>
            <a:pPr marL="457200" marR="0" indent="-285750">
              <a:spcBef>
                <a:spcPts val="0"/>
              </a:spcBef>
              <a:spcAft>
                <a:spcPts val="0"/>
              </a:spcAft>
              <a:buFont typeface="Arial" panose="020B0604020202020204" pitchFamily="34" charset="0"/>
              <a:buChar char="•"/>
            </a:pPr>
            <a:r>
              <a:rPr lang="en-US" sz="1400" b="1" dirty="0">
                <a:solidFill>
                  <a:srgbClr val="000000"/>
                </a:solidFill>
                <a:effectLst/>
                <a:latin typeface="Avenir Next LT Pro" panose="020B0504020202020204" pitchFamily="34" charset="0"/>
              </a:rPr>
              <a:t>Software Perpetual (Capitalized) – </a:t>
            </a:r>
          </a:p>
          <a:p>
            <a:pPr marL="457200" marR="0" indent="-285750">
              <a:spcBef>
                <a:spcPts val="0"/>
              </a:spcBef>
              <a:spcAft>
                <a:spcPts val="0"/>
              </a:spcAft>
              <a:buFont typeface="Arial" panose="020B0604020202020204" pitchFamily="34" charset="0"/>
              <a:buChar char="•"/>
            </a:pPr>
            <a:endParaRPr lang="en-US" sz="800" b="1" dirty="0">
              <a:solidFill>
                <a:srgbClr val="000000"/>
              </a:solidFill>
              <a:effectLst/>
              <a:latin typeface="Avenir Next LT Pro" panose="020B0504020202020204" pitchFamily="34" charset="0"/>
            </a:endParaRPr>
          </a:p>
          <a:p>
            <a:pPr lvl="1" indent="-285750">
              <a:spcBef>
                <a:spcPts val="0"/>
              </a:spcBef>
            </a:pPr>
            <a:r>
              <a:rPr lang="en-US" sz="1400" dirty="0">
                <a:solidFill>
                  <a:srgbClr val="000000"/>
                </a:solidFill>
                <a:effectLst/>
                <a:latin typeface="Avenir Next LT Pro" panose="020B0504020202020204" pitchFamily="34" charset="0"/>
              </a:rPr>
              <a:t>Software not identified as a SBITA </a:t>
            </a:r>
            <a:r>
              <a:rPr lang="en-US" sz="1400" dirty="0">
                <a:solidFill>
                  <a:srgbClr val="000000"/>
                </a:solidFill>
                <a:latin typeface="Avenir Next LT Pro" panose="020B0504020202020204" pitchFamily="34" charset="0"/>
              </a:rPr>
              <a:t>but</a:t>
            </a:r>
            <a:r>
              <a:rPr lang="en-US" sz="1400" dirty="0">
                <a:solidFill>
                  <a:srgbClr val="000000"/>
                </a:solidFill>
                <a:effectLst/>
                <a:latin typeface="Avenir Next LT Pro" panose="020B0504020202020204" pitchFamily="34" charset="0"/>
              </a:rPr>
              <a:t> meets the capital threshold are reported on the CO-59. </a:t>
            </a:r>
          </a:p>
          <a:p>
            <a:pPr lvl="1" indent="-285750">
              <a:spcBef>
                <a:spcPts val="0"/>
              </a:spcBef>
            </a:pPr>
            <a:endParaRPr lang="en-US" sz="900" dirty="0">
              <a:solidFill>
                <a:srgbClr val="000000"/>
              </a:solidFill>
              <a:effectLst/>
              <a:latin typeface="Avenir Next LT Pro" panose="020B0504020202020204" pitchFamily="34" charset="0"/>
            </a:endParaRPr>
          </a:p>
          <a:p>
            <a:pPr lvl="1" indent="-285750">
              <a:spcBef>
                <a:spcPts val="0"/>
              </a:spcBef>
            </a:pPr>
            <a:r>
              <a:rPr lang="en-US" sz="1400" dirty="0">
                <a:solidFill>
                  <a:srgbClr val="000000"/>
                </a:solidFill>
                <a:effectLst/>
                <a:latin typeface="Avenir Next LT Pro" panose="020B0504020202020204" pitchFamily="34" charset="0"/>
              </a:rPr>
              <a:t>Capitalized software owned by a</a:t>
            </a:r>
            <a:r>
              <a:rPr lang="en-US" sz="1400" dirty="0">
                <a:solidFill>
                  <a:srgbClr val="000000"/>
                </a:solidFill>
                <a:latin typeface="Avenir Next LT Pro" panose="020B0504020202020204" pitchFamily="34" charset="0"/>
              </a:rPr>
              <a:t>gencies</a:t>
            </a:r>
            <a:r>
              <a:rPr lang="en-US" sz="1400" dirty="0">
                <a:solidFill>
                  <a:srgbClr val="000000"/>
                </a:solidFill>
                <a:effectLst/>
                <a:latin typeface="Avenir Next LT Pro" panose="020B0504020202020204" pitchFamily="34" charset="0"/>
              </a:rPr>
              <a:t> as well as non-subscription capitalized software listed in an agency's software library. </a:t>
            </a:r>
          </a:p>
          <a:p>
            <a:pPr marL="457200" marR="0">
              <a:spcBef>
                <a:spcPts val="0"/>
              </a:spcBef>
              <a:spcAft>
                <a:spcPts val="0"/>
              </a:spcAft>
            </a:pPr>
            <a:r>
              <a:rPr lang="en-US" sz="1400" dirty="0">
                <a:solidFill>
                  <a:srgbClr val="000000"/>
                </a:solidFill>
                <a:effectLst/>
                <a:latin typeface="Avenir Next LT Pro" panose="020B0504020202020204" pitchFamily="34" charset="0"/>
              </a:rPr>
              <a:t> </a:t>
            </a:r>
          </a:p>
          <a:p>
            <a:pPr>
              <a:lnSpc>
                <a:spcPct val="100000"/>
              </a:lnSpc>
              <a:spcBef>
                <a:spcPts val="0"/>
              </a:spcBef>
              <a:defRPr/>
            </a:pPr>
            <a:endParaRPr lang="en-US" sz="1400" u="sng" dirty="0">
              <a:solidFill>
                <a:schemeClr val="bg1"/>
              </a:solidFill>
              <a:effectLst/>
              <a:latin typeface="Avenir Next LT Pro"/>
            </a:endParaRPr>
          </a:p>
        </p:txBody>
      </p:sp>
      <p:sp>
        <p:nvSpPr>
          <p:cNvPr id="4" name="Rectangle 3">
            <a:extLst>
              <a:ext uri="{FF2B5EF4-FFF2-40B4-BE49-F238E27FC236}">
                <a16:creationId xmlns:a16="http://schemas.microsoft.com/office/drawing/2014/main" id="{56903B14-3A6F-4C48-AE0A-7BDA7EB92ADF}"/>
              </a:ext>
            </a:extLst>
          </p:cNvPr>
          <p:cNvSpPr/>
          <p:nvPr/>
        </p:nvSpPr>
        <p:spPr>
          <a:xfrm>
            <a:off x="7671676" y="3429000"/>
            <a:ext cx="4371033" cy="316945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endParaRPr lang="en-US" sz="1600" b="1"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b="1" dirty="0">
                <a:solidFill>
                  <a:schemeClr val="bg1"/>
                </a:solidFill>
                <a:effectLst/>
                <a:latin typeface="Avenir Next LT Pro" panose="020B0504020202020204" pitchFamily="34" charset="0"/>
              </a:rPr>
              <a:t>Agency Software Libraries </a:t>
            </a:r>
            <a:r>
              <a:rPr lang="en-US" sz="1400" dirty="0">
                <a:solidFill>
                  <a:schemeClr val="bg1"/>
                </a:solidFill>
                <a:effectLst/>
                <a:latin typeface="Avenir Next LT Pro" panose="020B0504020202020204" pitchFamily="34" charset="0"/>
              </a:rPr>
              <a:t>should contain all categories including perpetual capital, subscription capital, controllable, subscription controllable, non-capital, subscription non-capital.</a:t>
            </a: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dirty="0">
                <a:solidFill>
                  <a:schemeClr val="bg1"/>
                </a:solidFill>
                <a:effectLst/>
                <a:latin typeface="Avenir Next LT Pro" panose="020B0504020202020204" pitchFamily="34" charset="0"/>
              </a:rPr>
              <a:t>Subscription software only needs to be included in the library during the life of the subscription.  </a:t>
            </a: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r>
              <a:rPr lang="en-US" sz="1400" dirty="0">
                <a:solidFill>
                  <a:schemeClr val="bg1"/>
                </a:solidFill>
                <a:effectLst/>
                <a:latin typeface="Avenir Next LT Pro" panose="020B0504020202020204" pitchFamily="34" charset="0"/>
              </a:rPr>
              <a:t>Once the subscription expires it can be removed from the software library.</a:t>
            </a:r>
          </a:p>
          <a:p>
            <a:pPr marL="285750" marR="0" indent="-285750">
              <a:spcBef>
                <a:spcPts val="0"/>
              </a:spcBef>
              <a:spcAft>
                <a:spcPts val="0"/>
              </a:spcAft>
              <a:buFont typeface="Arial" panose="020B0604020202020204" pitchFamily="34" charset="0"/>
              <a:buChar char="•"/>
            </a:pPr>
            <a:endParaRPr lang="en-US" sz="1400" dirty="0">
              <a:solidFill>
                <a:schemeClr val="bg1"/>
              </a:solidFill>
              <a:latin typeface="Avenir Next LT Pro" panose="020B0504020202020204" pitchFamily="34" charset="0"/>
            </a:endParaRPr>
          </a:p>
          <a:p>
            <a:pPr marL="285750" marR="0" indent="-285750">
              <a:spcBef>
                <a:spcPts val="0"/>
              </a:spcBef>
              <a:spcAft>
                <a:spcPts val="0"/>
              </a:spcAft>
              <a:buFont typeface="Arial" panose="020B0604020202020204" pitchFamily="34" charset="0"/>
              <a:buChar char="•"/>
            </a:pPr>
            <a:endParaRPr lang="en-US" sz="1400" dirty="0">
              <a:solidFill>
                <a:schemeClr val="bg1"/>
              </a:solidFill>
              <a:effectLst/>
              <a:latin typeface="Avenir Next LT Pro" panose="020B0504020202020204" pitchFamily="34" charset="0"/>
            </a:endParaRPr>
          </a:p>
        </p:txBody>
      </p:sp>
      <p:pic>
        <p:nvPicPr>
          <p:cNvPr id="6" name="Picture 5">
            <a:extLst>
              <a:ext uri="{FF2B5EF4-FFF2-40B4-BE49-F238E27FC236}">
                <a16:creationId xmlns:a16="http://schemas.microsoft.com/office/drawing/2014/main" id="{D45B38B7-6974-4CB0-9F91-03EC4C78E2DC}"/>
              </a:ext>
            </a:extLst>
          </p:cNvPr>
          <p:cNvPicPr>
            <a:picLocks noChangeAspect="1"/>
          </p:cNvPicPr>
          <p:nvPr/>
        </p:nvPicPr>
        <p:blipFill>
          <a:blip r:embed="rId3"/>
          <a:stretch>
            <a:fillRect/>
          </a:stretch>
        </p:blipFill>
        <p:spPr>
          <a:xfrm>
            <a:off x="7763611" y="1046122"/>
            <a:ext cx="2200591" cy="1821734"/>
          </a:xfrm>
          <a:prstGeom prst="rect">
            <a:avLst/>
          </a:prstGeom>
        </p:spPr>
      </p:pic>
    </p:spTree>
    <p:extLst>
      <p:ext uri="{BB962C8B-B14F-4D97-AF65-F5344CB8AC3E}">
        <p14:creationId xmlns:p14="http://schemas.microsoft.com/office/powerpoint/2010/main" val="165771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396242" y="404839"/>
            <a:ext cx="5044711" cy="1062223"/>
          </a:xfrm>
        </p:spPr>
        <p:txBody>
          <a:bodyPr/>
          <a:lstStyle/>
          <a:p>
            <a:pPr algn="ctr"/>
            <a:r>
              <a:rPr lang="en-US" sz="3600" dirty="0">
                <a:solidFill>
                  <a:schemeClr val="tx2">
                    <a:lumMod val="75000"/>
                  </a:schemeClr>
                </a:solidFill>
              </a:rPr>
              <a:t>Chapter 5 – Software Library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791164" y="1701511"/>
            <a:ext cx="7926013" cy="4925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ts val="0"/>
              </a:spcBef>
              <a:defRPr/>
            </a:pPr>
            <a:r>
              <a:rPr lang="en-US" sz="1600" b="1" u="sng" dirty="0">
                <a:solidFill>
                  <a:schemeClr val="bg1"/>
                </a:solidFill>
                <a:latin typeface="Avenir Next LT Pro"/>
              </a:rPr>
              <a:t>Audits of Software:</a:t>
            </a:r>
          </a:p>
          <a:p>
            <a:pPr>
              <a:lnSpc>
                <a:spcPct val="100000"/>
              </a:lnSpc>
              <a:spcBef>
                <a:spcPts val="0"/>
              </a:spcBef>
              <a:defRPr/>
            </a:pPr>
            <a:endParaRPr lang="en-US" sz="800" dirty="0">
              <a:solidFill>
                <a:schemeClr val="bg1"/>
              </a:solidFill>
              <a:latin typeface="Avenir Next LT Pro"/>
            </a:endParaRPr>
          </a:p>
          <a:p>
            <a:pPr marL="285750" indent="-285750">
              <a:lnSpc>
                <a:spcPct val="100000"/>
              </a:lnSpc>
              <a:spcBef>
                <a:spcPts val="0"/>
              </a:spcBef>
              <a:buFont typeface="Arial" panose="020B0604020202020204" pitchFamily="34" charset="0"/>
              <a:buChar char="•"/>
              <a:defRPr/>
            </a:pPr>
            <a:r>
              <a:rPr lang="en-US" sz="1400" dirty="0">
                <a:solidFill>
                  <a:schemeClr val="bg1"/>
                </a:solidFill>
                <a:latin typeface="Avenir Next LT Pro"/>
              </a:rPr>
              <a:t>Agencies should include in the Agency Software Asset section of their Inventory Policy procedures to conduct software audits. </a:t>
            </a:r>
          </a:p>
          <a:p>
            <a:pPr>
              <a:lnSpc>
                <a:spcPct val="100000"/>
              </a:lnSpc>
              <a:spcBef>
                <a:spcPts val="0"/>
              </a:spcBef>
              <a:defRPr/>
            </a:pPr>
            <a:endParaRPr lang="en-US" sz="1400" dirty="0">
              <a:solidFill>
                <a:schemeClr val="bg1"/>
              </a:solidFill>
              <a:latin typeface="Avenir Next LT Pro"/>
            </a:endParaRPr>
          </a:p>
          <a:p>
            <a:pPr>
              <a:lnSpc>
                <a:spcPct val="100000"/>
              </a:lnSpc>
              <a:spcBef>
                <a:spcPts val="0"/>
              </a:spcBef>
              <a:defRPr/>
            </a:pPr>
            <a:r>
              <a:rPr lang="en-US" sz="1400" b="1" dirty="0">
                <a:solidFill>
                  <a:schemeClr val="bg1"/>
                </a:solidFill>
                <a:latin typeface="Avenir Next LT Pro"/>
              </a:rPr>
              <a:t>The purpose of a self-audit is:</a:t>
            </a:r>
          </a:p>
          <a:p>
            <a:pPr>
              <a:lnSpc>
                <a:spcPct val="100000"/>
              </a:lnSpc>
              <a:spcBef>
                <a:spcPts val="0"/>
              </a:spcBef>
              <a:defRPr/>
            </a:pPr>
            <a:endParaRPr lang="en-US" sz="1400" b="1"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provide a reference point for agencies establishing software inventory and to ensure their current software library is accurate;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determine what application software is installed on state owned hardware, including portable devices;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remove or replace any unauthorized software found or make efforts to purchase necessary software and licenses;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eliminate or reduce the state's exposure to fines and penalties resulting from violations of software copyright laws; and</a:t>
            </a:r>
          </a:p>
          <a:p>
            <a:pPr marL="342900" indent="-342900">
              <a:lnSpc>
                <a:spcPct val="100000"/>
              </a:lnSpc>
              <a:spcBef>
                <a:spcPts val="0"/>
              </a:spcBef>
              <a:buFont typeface="+mj-lt"/>
              <a:buAutoNum type="arabicPeriod"/>
              <a:defRPr/>
            </a:pPr>
            <a:endParaRPr lang="en-US" sz="1400" dirty="0">
              <a:solidFill>
                <a:schemeClr val="bg1"/>
              </a:solidFill>
              <a:latin typeface="Avenir Next LT Pro"/>
            </a:endParaRPr>
          </a:p>
          <a:p>
            <a:pPr marL="342900" indent="-342900">
              <a:lnSpc>
                <a:spcPct val="100000"/>
              </a:lnSpc>
              <a:spcBef>
                <a:spcPts val="0"/>
              </a:spcBef>
              <a:buFont typeface="+mj-lt"/>
              <a:buAutoNum type="arabicPeriod"/>
              <a:defRPr/>
            </a:pPr>
            <a:r>
              <a:rPr lang="en-US" sz="1400" dirty="0">
                <a:solidFill>
                  <a:schemeClr val="bg1"/>
                </a:solidFill>
                <a:latin typeface="Avenir Next LT Pro"/>
              </a:rPr>
              <a:t>To evaluate the current state of staff compliance with state and agency policies and conduct (re)training as needed.</a:t>
            </a:r>
          </a:p>
          <a:p>
            <a:pPr>
              <a:lnSpc>
                <a:spcPct val="100000"/>
              </a:lnSpc>
              <a:spcBef>
                <a:spcPts val="0"/>
              </a:spcBef>
              <a:defRPr/>
            </a:pPr>
            <a:endParaRPr lang="en-US" sz="1400" dirty="0">
              <a:solidFill>
                <a:schemeClr val="bg1"/>
              </a:solidFill>
              <a:latin typeface="Avenir Next LT Pro"/>
            </a:endParaRPr>
          </a:p>
          <a:p>
            <a:pPr>
              <a:lnSpc>
                <a:spcPct val="100000"/>
              </a:lnSpc>
              <a:spcBef>
                <a:spcPts val="0"/>
              </a:spcBef>
              <a:defRPr/>
            </a:pP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endParaRPr lang="en-US" sz="1200" dirty="0">
              <a:solidFill>
                <a:schemeClr val="bg1"/>
              </a:solidFill>
              <a:effectLst/>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4B6F15E7-8DAA-42EB-BE2A-6154B8A81044}"/>
              </a:ext>
            </a:extLst>
          </p:cNvPr>
          <p:cNvCxnSpPr>
            <a:cxnSpLocks/>
          </p:cNvCxnSpPr>
          <p:nvPr/>
        </p:nvCxnSpPr>
        <p:spPr>
          <a:xfrm>
            <a:off x="5641929" y="1579630"/>
            <a:ext cx="455333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6D08B91-1AF5-4466-99C4-271E25CB1272}"/>
              </a:ext>
            </a:extLst>
          </p:cNvPr>
          <p:cNvSpPr/>
          <p:nvPr/>
        </p:nvSpPr>
        <p:spPr>
          <a:xfrm rot="20687907">
            <a:off x="509584" y="605665"/>
            <a:ext cx="3408114" cy="6605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12530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149289" y="249437"/>
            <a:ext cx="6869077" cy="626123"/>
          </a:xfrm>
        </p:spPr>
        <p:txBody>
          <a:bodyPr anchor="t"/>
          <a:lstStyle/>
          <a:p>
            <a:pPr algn="ctr"/>
            <a:r>
              <a:rPr lang="en-US" sz="3200" u="sng" dirty="0">
                <a:solidFill>
                  <a:schemeClr val="tx2">
                    <a:lumMod val="75000"/>
                  </a:schemeClr>
                </a:solidFill>
              </a:rPr>
              <a:t>Chapter 5 – Software Library</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3265714" y="791110"/>
            <a:ext cx="6176123" cy="2129105"/>
          </a:xfrm>
          <a:solidFill>
            <a:schemeClr val="tx1"/>
          </a:solidFill>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Shareware/Demonstration Software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30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effectLst/>
                <a:latin typeface="Avenir Next LT Pro" panose="020B0504020202020204" pitchFamily="34" charset="0"/>
              </a:rPr>
              <a:t>Agencies may elect to prohibit installation of any shareware, freeware, or demonstration software by their employees or limit the installation to specific individual circumstances.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solidFill>
                <a:srgbClr val="000000"/>
              </a:solidFill>
              <a:effectLst/>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rgbClr val="000000"/>
                </a:solidFill>
                <a:effectLst/>
                <a:latin typeface="Avenir Next LT Pro" panose="020B0504020202020204" pitchFamily="34" charset="0"/>
              </a:rPr>
              <a:t>Any software deemed necessary for operations should have specific guidelines written in the agency software policy regarding installation and use on agency owned hardware.</a:t>
            </a:r>
          </a:p>
          <a:p>
            <a:endParaRPr lang="en-US" sz="1400" dirty="0"/>
          </a:p>
        </p:txBody>
      </p:sp>
      <p:sp>
        <p:nvSpPr>
          <p:cNvPr id="2" name="Rectangle 1">
            <a:extLst>
              <a:ext uri="{FF2B5EF4-FFF2-40B4-BE49-F238E27FC236}">
                <a16:creationId xmlns:a16="http://schemas.microsoft.com/office/drawing/2014/main" id="{19C02AC2-15C1-4088-98BB-0C26065BEF96}"/>
              </a:ext>
            </a:extLst>
          </p:cNvPr>
          <p:cNvSpPr/>
          <p:nvPr/>
        </p:nvSpPr>
        <p:spPr>
          <a:xfrm>
            <a:off x="5650786" y="2920215"/>
            <a:ext cx="6176123" cy="3521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600" b="1" u="sng" dirty="0">
                <a:solidFill>
                  <a:srgbClr val="000000"/>
                </a:solidFill>
                <a:effectLst/>
                <a:latin typeface="Avenir Next LT Pro" panose="020B0504020202020204" pitchFamily="34" charset="0"/>
              </a:rPr>
              <a:t>Personal Software</a:t>
            </a:r>
          </a:p>
          <a:p>
            <a:pPr marL="0" marR="0">
              <a:spcBef>
                <a:spcPts val="0"/>
              </a:spcBef>
              <a:spcAft>
                <a:spcPts val="0"/>
              </a:spcAft>
            </a:pPr>
            <a:endParaRPr lang="en-US" sz="12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S</a:t>
            </a:r>
            <a:r>
              <a:rPr lang="en-US" sz="1400" dirty="0">
                <a:solidFill>
                  <a:srgbClr val="000000"/>
                </a:solidFill>
                <a:effectLst/>
                <a:latin typeface="Avenir Next LT Pro" panose="020B0504020202020204" pitchFamily="34" charset="0"/>
              </a:rPr>
              <a:t>oftware that is </a:t>
            </a:r>
            <a:r>
              <a:rPr lang="en-US" sz="1400" b="1" dirty="0">
                <a:solidFill>
                  <a:srgbClr val="000000"/>
                </a:solidFill>
                <a:effectLst/>
                <a:latin typeface="Avenir Next LT Pro" panose="020B0504020202020204" pitchFamily="34" charset="0"/>
              </a:rPr>
              <a:t>not</a:t>
            </a:r>
            <a:r>
              <a:rPr lang="en-US" sz="1400" dirty="0">
                <a:solidFill>
                  <a:srgbClr val="000000"/>
                </a:solidFill>
                <a:effectLst/>
                <a:latin typeface="Avenir Next LT Pro" panose="020B0504020202020204" pitchFamily="34" charset="0"/>
              </a:rPr>
              <a:t> licensed to the State of Connecticut or one of its subdivisions.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latin typeface="Avenir Next LT Pro" panose="020B0504020202020204" pitchFamily="34" charset="0"/>
              </a:rPr>
              <a:t>M</a:t>
            </a:r>
            <a:r>
              <a:rPr lang="en-US" sz="1400" dirty="0">
                <a:solidFill>
                  <a:srgbClr val="000000"/>
                </a:solidFill>
                <a:effectLst/>
                <a:latin typeface="Avenir Next LT Pro" panose="020B0504020202020204" pitchFamily="34" charset="0"/>
              </a:rPr>
              <a:t>ay not be installed on any computer owned or leased by the State or the Federal Government or purchased with Federal Funds for use by the State.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Any installation may compromise the integrity of the State's compliance with copyright laws and/or security protocols. </a:t>
            </a:r>
          </a:p>
          <a:p>
            <a:pPr marL="1714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If there are any questions regarding personal software, please refer to Office of Policy and Management </a:t>
            </a:r>
            <a:r>
              <a:rPr lang="en-US" sz="1400" dirty="0">
                <a:effectLst/>
                <a:latin typeface="Avenir Next LT Pro" panose="020B0504020202020204" pitchFamily="34" charset="0"/>
                <a:hlinkClick r:id="rId3"/>
              </a:rPr>
              <a:t>Acceptable Use of State Systems Policy (ct.gov)</a:t>
            </a:r>
            <a:r>
              <a:rPr lang="en-US" sz="1400" dirty="0">
                <a:solidFill>
                  <a:srgbClr val="000000"/>
                </a:solidFill>
                <a:effectLst/>
                <a:latin typeface="Avenir Next LT Pro" panose="020B0504020202020204" pitchFamily="34" charset="0"/>
              </a:rPr>
              <a:t> as well as any applicable BITS/CIO policies. </a:t>
            </a:r>
            <a:endParaRPr lang="en-US" sz="1400" dirty="0">
              <a:effectLst/>
              <a:latin typeface="Avenir Next LT Pro" panose="020B0504020202020204" pitchFamily="34" charset="0"/>
            </a:endParaRPr>
          </a:p>
        </p:txBody>
      </p:sp>
      <p:sp>
        <p:nvSpPr>
          <p:cNvPr id="5" name="Rectangle 4">
            <a:extLst>
              <a:ext uri="{FF2B5EF4-FFF2-40B4-BE49-F238E27FC236}">
                <a16:creationId xmlns:a16="http://schemas.microsoft.com/office/drawing/2014/main" id="{7C0E6470-0468-4224-8C14-8DC7B3880C82}"/>
              </a:ext>
            </a:extLst>
          </p:cNvPr>
          <p:cNvSpPr/>
          <p:nvPr/>
        </p:nvSpPr>
        <p:spPr>
          <a:xfrm rot="1059070">
            <a:off x="9119583" y="576577"/>
            <a:ext cx="2974132" cy="62612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905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513440" y="1132884"/>
            <a:ext cx="9778365" cy="583665"/>
          </a:xfrm>
        </p:spPr>
        <p:txBody>
          <a:bodyPr/>
          <a:lstStyle/>
          <a:p>
            <a:pPr algn="ctr"/>
            <a:r>
              <a:rPr lang="en-US" sz="3200" dirty="0">
                <a:solidFill>
                  <a:schemeClr val="tx2">
                    <a:lumMod val="75000"/>
                  </a:schemeClr>
                </a:solidFill>
              </a:rPr>
              <a:t>Chapter 1 – Property Control Systems</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1244009" y="2185019"/>
            <a:ext cx="7099891" cy="4534758"/>
          </a:xfrm>
        </p:spPr>
        <p:txBody>
          <a:bodyPr>
            <a:noAutofit/>
          </a:bodyPr>
          <a:lstStyle/>
          <a:p>
            <a:pPr marR="0" lvl="0" algn="l" defTabSz="914400" rtl="0" eaLnBrk="1" fontAlgn="auto" latinLnBrk="0" hangingPunct="1">
              <a:lnSpc>
                <a:spcPct val="10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a:ea typeface="+mn-ea"/>
                <a:cs typeface="+mn-cs"/>
              </a:rPr>
              <a:t>Asset Management System</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With the exception of OLM, Judicial, Community Colleges, State Universities and UCONN all </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state agencies must use the Core-CT Asset Management Module as their property control system.</a:t>
            </a:r>
          </a:p>
          <a:p>
            <a:pPr marL="171450" indent="-171450">
              <a:lnSpc>
                <a:spcPct val="100000"/>
              </a:lnSpc>
              <a:spcBef>
                <a:spcPts val="1000"/>
              </a:spcBef>
              <a:buFont typeface="Arial" panose="020B0604020202020204" pitchFamily="34" charset="0"/>
              <a:buChar char="•"/>
              <a:defRPr/>
            </a:pPr>
            <a:r>
              <a:rPr lang="en-US" sz="1400" b="1" dirty="0">
                <a:solidFill>
                  <a:prstClr val="black"/>
                </a:solidFill>
                <a:latin typeface="Avenir Next LT Pro"/>
              </a:rPr>
              <a:t>Effective Asset Management System:</a:t>
            </a:r>
          </a:p>
          <a:p>
            <a:pPr marL="454914" lvl="1" indent="-171450">
              <a:lnSpc>
                <a:spcPct val="100000"/>
              </a:lnSpc>
              <a:spcBef>
                <a:spcPts val="0"/>
              </a:spcBef>
              <a:defRPr/>
            </a:pPr>
            <a:r>
              <a:rPr lang="en-US" sz="1400" dirty="0">
                <a:solidFill>
                  <a:prstClr val="black"/>
                </a:solidFill>
                <a:latin typeface="Avenir Next LT Pro"/>
              </a:rPr>
              <a:t>Amount of Property</a:t>
            </a:r>
          </a:p>
          <a:p>
            <a:pPr marL="454914" lvl="1" indent="-171450">
              <a:lnSpc>
                <a:spcPct val="100000"/>
              </a:lnSpc>
              <a:spcBef>
                <a:spcPts val="0"/>
              </a:spcBef>
              <a:defRPr/>
            </a:pPr>
            <a:r>
              <a:rPr lang="en-US" sz="1400" dirty="0">
                <a:solidFill>
                  <a:prstClr val="black"/>
                </a:solidFill>
                <a:latin typeface="Avenir Next LT Pro"/>
              </a:rPr>
              <a:t>Frequency of transfers of personal property</a:t>
            </a:r>
          </a:p>
          <a:p>
            <a:pPr marL="454914" lvl="1" indent="-171450">
              <a:lnSpc>
                <a:spcPct val="100000"/>
              </a:lnSpc>
              <a:spcBef>
                <a:spcPts val="0"/>
              </a:spcBef>
              <a:defRPr/>
            </a:pPr>
            <a:r>
              <a:rPr lang="en-US" sz="1400" dirty="0">
                <a:solidFill>
                  <a:prstClr val="black"/>
                </a:solidFill>
                <a:latin typeface="Avenir Next LT Pro"/>
              </a:rPr>
              <a:t>Available personnel and type of equipment</a:t>
            </a:r>
          </a:p>
          <a:p>
            <a:pPr marL="454914" lvl="1" indent="-171450">
              <a:lnSpc>
                <a:spcPct val="100000"/>
              </a:lnSpc>
              <a:spcBef>
                <a:spcPts val="0"/>
              </a:spcBef>
              <a:defRPr/>
            </a:pPr>
            <a:r>
              <a:rPr lang="en-US" sz="1400" dirty="0">
                <a:solidFill>
                  <a:prstClr val="black"/>
                </a:solidFill>
                <a:latin typeface="Avenir Next LT Pro"/>
              </a:rPr>
              <a:t>Other reporting requirement.</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Two Basic Types of Systems: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(Both must be able to be brought into statewide reporting by OSC Budget and Financial Analysis Division). </a:t>
            </a:r>
          </a:p>
          <a:p>
            <a:pPr marL="454914" lvl="1" indent="-171450">
              <a:lnSpc>
                <a:spcPct val="100000"/>
              </a:lnSpc>
              <a:spcBef>
                <a:spcPts val="0"/>
              </a:spcBef>
              <a:defRPr/>
            </a:pPr>
            <a:r>
              <a:rPr lang="en-US" sz="1400" dirty="0">
                <a:solidFill>
                  <a:prstClr val="black"/>
                </a:solidFill>
                <a:latin typeface="Avenir Next LT Pro"/>
              </a:rPr>
              <a:t>Third Party Software Packages</a:t>
            </a:r>
          </a:p>
          <a:p>
            <a:pPr marL="454914" lvl="1" indent="-171450">
              <a:lnSpc>
                <a:spcPct val="100000"/>
              </a:lnSpc>
              <a:spcBef>
                <a:spcPts val="0"/>
              </a:spcBef>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Agency</a:t>
            </a:r>
            <a:r>
              <a:rPr lang="en-US" sz="1400" dirty="0">
                <a:solidFill>
                  <a:prstClr val="black"/>
                </a:solidFill>
                <a:latin typeface="Avenir Next LT Pro"/>
              </a:rPr>
              <a:t> Developed Automated Systems</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Before any system is selected by an agency exempt from the Core-CT Asset Management Model, written approval for the system must be obtained from OSC – Central Accounts Payable Security &amp; Asset Management</a:t>
            </a:r>
            <a:r>
              <a:rPr lang="en-US" sz="1400" dirty="0">
                <a:solidFill>
                  <a:prstClr val="black"/>
                </a:solidFill>
                <a:latin typeface="Avenir Next LT Pro"/>
              </a:rPr>
              <a:t>, </a:t>
            </a:r>
            <a:r>
              <a:rPr lang="en-US" sz="1400" dirty="0">
                <a:solidFill>
                  <a:prstClr val="black"/>
                </a:solidFill>
                <a:latin typeface="Avenir Next LT Pro"/>
                <a:hlinkClick r:id="rId3"/>
              </a:rPr>
              <a:t>osc.assets@ct.gov</a:t>
            </a:r>
            <a:r>
              <a:rPr lang="en-US" sz="1400" dirty="0">
                <a:solidFill>
                  <a:prstClr val="black"/>
                </a:solidFill>
                <a:latin typeface="Avenir Next LT Pro"/>
              </a:rPr>
              <a:t>. </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6A6612F0-73AB-4D74-B034-32E1BF59E122}"/>
              </a:ext>
            </a:extLst>
          </p:cNvPr>
          <p:cNvPicPr>
            <a:picLocks noChangeAspect="1"/>
          </p:cNvPicPr>
          <p:nvPr/>
        </p:nvPicPr>
        <p:blipFill>
          <a:blip r:embed="rId4"/>
          <a:stretch>
            <a:fillRect/>
          </a:stretch>
        </p:blipFill>
        <p:spPr>
          <a:xfrm>
            <a:off x="8511517" y="3902991"/>
            <a:ext cx="3560576" cy="2476922"/>
          </a:xfrm>
          <a:prstGeom prst="rect">
            <a:avLst/>
          </a:prstGeom>
        </p:spPr>
      </p:pic>
      <p:sp>
        <p:nvSpPr>
          <p:cNvPr id="6" name="Isosceles Triangle 5">
            <a:extLst>
              <a:ext uri="{FF2B5EF4-FFF2-40B4-BE49-F238E27FC236}">
                <a16:creationId xmlns:a16="http://schemas.microsoft.com/office/drawing/2014/main" id="{454C1DC4-5C49-4030-9014-03131282CD7C}"/>
              </a:ext>
            </a:extLst>
          </p:cNvPr>
          <p:cNvSpPr/>
          <p:nvPr/>
        </p:nvSpPr>
        <p:spPr>
          <a:xfrm>
            <a:off x="410547" y="478087"/>
            <a:ext cx="979714" cy="1052134"/>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811763 h 811763"/>
              <a:gd name="connsiteX1" fmla="*/ 73152 w 1060704"/>
              <a:gd name="connsiteY1" fmla="*/ 0 h 811763"/>
              <a:gd name="connsiteX2" fmla="*/ 1060704 w 1060704"/>
              <a:gd name="connsiteY2" fmla="*/ 811763 h 811763"/>
              <a:gd name="connsiteX3" fmla="*/ 0 w 1060704"/>
              <a:gd name="connsiteY3" fmla="*/ 811763 h 811763"/>
              <a:gd name="connsiteX0" fmla="*/ 0 w 1303300"/>
              <a:gd name="connsiteY0" fmla="*/ 1446245 h 1446245"/>
              <a:gd name="connsiteX1" fmla="*/ 315748 w 1303300"/>
              <a:gd name="connsiteY1" fmla="*/ 0 h 1446245"/>
              <a:gd name="connsiteX2" fmla="*/ 1303300 w 1303300"/>
              <a:gd name="connsiteY2" fmla="*/ 811763 h 1446245"/>
              <a:gd name="connsiteX3" fmla="*/ 0 w 1303300"/>
              <a:gd name="connsiteY3" fmla="*/ 1446245 h 1446245"/>
            </a:gdLst>
            <a:ahLst/>
            <a:cxnLst>
              <a:cxn ang="0">
                <a:pos x="connsiteX0" y="connsiteY0"/>
              </a:cxn>
              <a:cxn ang="0">
                <a:pos x="connsiteX1" y="connsiteY1"/>
              </a:cxn>
              <a:cxn ang="0">
                <a:pos x="connsiteX2" y="connsiteY2"/>
              </a:cxn>
              <a:cxn ang="0">
                <a:pos x="connsiteX3" y="connsiteY3"/>
              </a:cxn>
            </a:cxnLst>
            <a:rect l="l" t="t" r="r" b="b"/>
            <a:pathLst>
              <a:path w="1303300" h="1446245">
                <a:moveTo>
                  <a:pt x="0" y="1446245"/>
                </a:moveTo>
                <a:lnTo>
                  <a:pt x="315748" y="0"/>
                </a:lnTo>
                <a:lnTo>
                  <a:pt x="1303300" y="811763"/>
                </a:lnTo>
                <a:lnTo>
                  <a:pt x="0" y="1446245"/>
                </a:ln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6A9815-DF87-4AFA-AF76-5C319DAF1335}"/>
              </a:ext>
            </a:extLst>
          </p:cNvPr>
          <p:cNvSpPr/>
          <p:nvPr/>
        </p:nvSpPr>
        <p:spPr>
          <a:xfrm>
            <a:off x="513440" y="3429000"/>
            <a:ext cx="634225" cy="29509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848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48394" y="70426"/>
            <a:ext cx="4041218" cy="2128111"/>
          </a:xfrm>
          <a:solidFill>
            <a:schemeClr val="tx1"/>
          </a:solidFill>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endParaRPr lang="en-US" sz="28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1987420" y="1763487"/>
            <a:ext cx="9405258" cy="50945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nSpc>
                <a:spcPct val="100000"/>
              </a:lnSpc>
              <a:spcBef>
                <a:spcPts val="0"/>
              </a:spcBef>
              <a:defRPr/>
            </a:pPr>
            <a:endParaRPr lang="en-US" sz="1400" dirty="0">
              <a:solidFill>
                <a:schemeClr val="bg1"/>
              </a:solidFill>
              <a:latin typeface="Avenir Next LT Pro"/>
            </a:endParaRPr>
          </a:p>
          <a:p>
            <a:pPr marL="345186" indent="-171450">
              <a:lnSpc>
                <a:spcPct val="100000"/>
              </a:lnSpc>
              <a:spcBef>
                <a:spcPts val="0"/>
              </a:spcBef>
              <a:defRPr/>
            </a:pP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endParaRPr lang="en-US" sz="1200" dirty="0">
              <a:solidFill>
                <a:schemeClr val="bg1"/>
              </a:solidFill>
              <a:effectLst/>
              <a:latin typeface="Avenir Next LT Pro" panose="020B0504020202020204" pitchFamily="34" charset="0"/>
            </a:endParaRPr>
          </a:p>
        </p:txBody>
      </p:sp>
      <p:sp>
        <p:nvSpPr>
          <p:cNvPr id="2" name="Rectangle 1">
            <a:extLst>
              <a:ext uri="{FF2B5EF4-FFF2-40B4-BE49-F238E27FC236}">
                <a16:creationId xmlns:a16="http://schemas.microsoft.com/office/drawing/2014/main" id="{AB09DD8F-3BF9-40CE-8F0B-82CD69825CB8}"/>
              </a:ext>
            </a:extLst>
          </p:cNvPr>
          <p:cNvSpPr/>
          <p:nvPr/>
        </p:nvSpPr>
        <p:spPr>
          <a:xfrm>
            <a:off x="4299411" y="1398266"/>
            <a:ext cx="7816103" cy="476487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b="1" dirty="0">
                <a:solidFill>
                  <a:srgbClr val="000000"/>
                </a:solidFill>
                <a:effectLst/>
                <a:latin typeface="Avenir Next LT Pro" panose="020B0504020202020204" pitchFamily="34" charset="0"/>
              </a:rPr>
              <a:t>Types of Insurance Coverage - Mandatory/Automatic</a:t>
            </a:r>
          </a:p>
          <a:p>
            <a:pPr marL="0" marR="0" algn="ctr">
              <a:spcBef>
                <a:spcPts val="0"/>
              </a:spcBef>
              <a:spcAft>
                <a:spcPts val="0"/>
              </a:spcAft>
            </a:pPr>
            <a:endParaRPr lang="en-US" sz="800" b="1"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Liability for selected exposures (Contract/Statute).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Fire and extended coverage (Blanket property - See Property information below).</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Automobile Fleet physical damage coverage on selected vehicles. (This policy covers vehicles valued over $100K and has a $50K deductible.)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Boiler and machinery coverage.</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Statutory bonds for Commissioners and other state employees.</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dirty="0">
                <a:solidFill>
                  <a:srgbClr val="000000"/>
                </a:solidFill>
                <a:latin typeface="Avenir Next LT Pro" panose="020B0504020202020204" pitchFamily="34" charset="0"/>
              </a:rPr>
              <a:t> </a:t>
            </a:r>
            <a:r>
              <a:rPr lang="en-US" sz="1200" b="0" i="0" dirty="0">
                <a:solidFill>
                  <a:srgbClr val="000000"/>
                </a:solidFill>
                <a:effectLst/>
                <a:latin typeface="Avenir Next LT Pro" panose="020B0504020202020204" pitchFamily="34" charset="0"/>
              </a:rPr>
              <a:t>Property coverage is provided in the following areas (subject to applicable policy limitations): State-owned buildings and premises, State-owned contents in buildings both owned and leased by the State, Equipment owned by other organizations (Federal Government, Leasing Companies, Student, Patient and Inmate Activity Funds, etc.) in the care and custody of the State and scheduled to the property policy. This is contingent upon the agreement between the State and the parties involved and State-owned property located off State premises if scheduled to the property or other policy</a:t>
            </a:r>
            <a:r>
              <a:rPr lang="en-US" sz="1100" b="0" i="0" dirty="0">
                <a:solidFill>
                  <a:srgbClr val="000000"/>
                </a:solidFill>
                <a:latin typeface="Avenir Next LT Pro" panose="020B0504020202020204" pitchFamily="34" charset="0"/>
              </a:rPr>
              <a:t>.</a:t>
            </a:r>
            <a:endParaRPr lang="en-US" sz="1200" dirty="0">
              <a:solidFill>
                <a:srgbClr val="000000"/>
              </a:solidFill>
              <a:latin typeface="Avenir Next LT Pro" panose="020B0504020202020204" pitchFamily="34" charset="0"/>
            </a:endParaRPr>
          </a:p>
          <a:p>
            <a:pPr lvl="1" indent="-228600" fontAlgn="ctr">
              <a:buFont typeface="+mj-lt"/>
              <a:buAutoNum type="alphaLcParenR"/>
            </a:pPr>
            <a:endParaRPr lang="en-US" sz="1200" b="0" i="0" dirty="0">
              <a:solidFill>
                <a:srgbClr val="000000"/>
              </a:solidFill>
              <a:latin typeface="Avenir Next LT Pro" panose="020B0504020202020204" pitchFamily="34" charset="0"/>
            </a:endParaRPr>
          </a:p>
          <a:p>
            <a:pPr marL="0" marR="0" algn="ctr">
              <a:spcBef>
                <a:spcPts val="0"/>
              </a:spcBef>
              <a:spcAft>
                <a:spcPts val="0"/>
              </a:spcAft>
            </a:pPr>
            <a:r>
              <a:rPr lang="en-US" sz="1400" b="1" dirty="0">
                <a:solidFill>
                  <a:srgbClr val="000000"/>
                </a:solidFill>
                <a:effectLst/>
                <a:latin typeface="Avenir Next LT Pro" panose="020B0504020202020204" pitchFamily="34" charset="0"/>
              </a:rPr>
              <a:t>Types of Insurance Coverage – Agency Requested</a:t>
            </a:r>
            <a:r>
              <a:rPr lang="en-US" sz="1400" dirty="0">
                <a:solidFill>
                  <a:srgbClr val="000000"/>
                </a:solidFill>
                <a:effectLst/>
                <a:latin typeface="Avenir Next LT Pro" panose="020B0504020202020204" pitchFamily="34" charset="0"/>
              </a:rPr>
              <a:t> </a:t>
            </a:r>
          </a:p>
          <a:p>
            <a:pPr marL="0" marR="0" algn="ctr">
              <a:spcBef>
                <a:spcPts val="0"/>
              </a:spcBef>
              <a:spcAft>
                <a:spcPts val="0"/>
              </a:spcAft>
            </a:pPr>
            <a:endParaRPr lang="en-US" sz="80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Hull property coverage on selected vessels (as identified by agencies).</a:t>
            </a:r>
          </a:p>
          <a:p>
            <a:pPr lvl="1" indent="-228600" fontAlgn="ctr">
              <a:buFont typeface="+mj-lt"/>
              <a:buAutoNum type="alphaLcParenR"/>
            </a:pPr>
            <a:endParaRPr lang="en-US" sz="800" b="0" i="0" dirty="0">
              <a:solidFill>
                <a:srgbClr val="000000"/>
              </a:solidFill>
              <a:effectLst/>
              <a:latin typeface="Avenir Next LT Pro" panose="020B0504020202020204" pitchFamily="34" charset="0"/>
            </a:endParaRPr>
          </a:p>
          <a:p>
            <a:pPr lvl="1" indent="-228600" fontAlgn="ctr">
              <a:buFont typeface="+mj-lt"/>
              <a:buAutoNum type="alphaLcParenR"/>
            </a:pPr>
            <a:r>
              <a:rPr lang="en-US" sz="1200" b="0" i="0" dirty="0">
                <a:solidFill>
                  <a:srgbClr val="000000"/>
                </a:solidFill>
                <a:effectLst/>
                <a:latin typeface="Avenir Next LT Pro" panose="020B0504020202020204" pitchFamily="34" charset="0"/>
              </a:rPr>
              <a:t> Works of Art and coverage on selected works. (As identified by agencies and scheduled to insurance policies. Insurance coverage is available for both owned artwork and artwork on loan, if scheduled to the policies.)</a:t>
            </a:r>
            <a:endParaRPr lang="en-US" sz="1400" b="0" i="0" dirty="0">
              <a:solidFill>
                <a:srgbClr val="000000"/>
              </a:solidFill>
              <a:effectLst/>
              <a:latin typeface="Avenir Next LT Pro" panose="020B0504020202020204" pitchFamily="34" charset="0"/>
            </a:endParaRPr>
          </a:p>
        </p:txBody>
      </p:sp>
      <p:sp>
        <p:nvSpPr>
          <p:cNvPr id="4" name="Rectangle 3">
            <a:extLst>
              <a:ext uri="{FF2B5EF4-FFF2-40B4-BE49-F238E27FC236}">
                <a16:creationId xmlns:a16="http://schemas.microsoft.com/office/drawing/2014/main" id="{EE9D16F4-8B18-4FC0-B6D0-815208877E78}"/>
              </a:ext>
            </a:extLst>
          </p:cNvPr>
          <p:cNvSpPr/>
          <p:nvPr/>
        </p:nvSpPr>
        <p:spPr>
          <a:xfrm>
            <a:off x="4299412" y="126558"/>
            <a:ext cx="7816102" cy="11577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Insurance Coverage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Pursuant to Section 4a-20 of the Connecticut General Statutes, the State Insurance and Risk Management Board determines </a:t>
            </a:r>
            <a:r>
              <a:rPr kumimoji="0" lang="en-US" sz="12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"the method by which the State shall insure itself against losses by the purchase of insurance...to obtain the broadest coverage at the most reasonable cost". </a:t>
            </a: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Additional Insurance information can be found on the State Insurance Risk Management Board web-site at </a:t>
            </a:r>
            <a:r>
              <a:rPr kumimoji="0" lang="en-US" sz="1200" b="0" i="0" u="none" strike="noStrike" kern="1200" cap="none" spc="0" normalizeH="0" baseline="0" noProof="0" dirty="0">
                <a:ln>
                  <a:noFill/>
                </a:ln>
                <a:solidFill>
                  <a:srgbClr val="2E75B5"/>
                </a:solidFill>
                <a:effectLst/>
                <a:uLnTx/>
                <a:uFillTx/>
                <a:latin typeface="Avenir Next LT Pro" panose="020B0504020202020204" pitchFamily="34" charset="0"/>
                <a:ea typeface="+mn-ea"/>
                <a:cs typeface="+mn-cs"/>
                <a:hlinkClick r:id="rId3"/>
              </a:rPr>
              <a:t>State Insurance Risk Management Board (ct.gov)</a:t>
            </a:r>
            <a:r>
              <a:rPr kumimoji="0" lang="en-US" sz="12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a:t>
            </a:r>
          </a:p>
        </p:txBody>
      </p:sp>
      <p:cxnSp>
        <p:nvCxnSpPr>
          <p:cNvPr id="9" name="Straight Connector 8">
            <a:extLst>
              <a:ext uri="{FF2B5EF4-FFF2-40B4-BE49-F238E27FC236}">
                <a16:creationId xmlns:a16="http://schemas.microsoft.com/office/drawing/2014/main" id="{F587C354-FC5D-49A9-A7BA-A433EA0261A2}"/>
              </a:ext>
            </a:extLst>
          </p:cNvPr>
          <p:cNvCxnSpPr>
            <a:cxnSpLocks/>
          </p:cNvCxnSpPr>
          <p:nvPr/>
        </p:nvCxnSpPr>
        <p:spPr>
          <a:xfrm>
            <a:off x="129096" y="2307887"/>
            <a:ext cx="394996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F2E15B-8F25-45BE-8DB9-9377C1C9E226}"/>
              </a:ext>
            </a:extLst>
          </p:cNvPr>
          <p:cNvSpPr/>
          <p:nvPr/>
        </p:nvSpPr>
        <p:spPr>
          <a:xfrm>
            <a:off x="4299410" y="6261952"/>
            <a:ext cx="7816103" cy="5328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400" b="1" dirty="0">
                <a:solidFill>
                  <a:srgbClr val="000000"/>
                </a:solidFill>
                <a:effectLst/>
                <a:latin typeface="Avenir Next LT Pro" panose="020B0504020202020204" pitchFamily="34" charset="0"/>
              </a:rPr>
              <a:t>For insurance coverage on specific items, contact </a:t>
            </a:r>
            <a:r>
              <a:rPr lang="en-US" sz="1400" dirty="0">
                <a:solidFill>
                  <a:srgbClr val="000000"/>
                </a:solidFill>
                <a:effectLst/>
                <a:latin typeface="Avenir Next LT Pro" panose="020B0504020202020204" pitchFamily="34" charset="0"/>
                <a:hlinkClick r:id="rId4"/>
              </a:rPr>
              <a:t>State Insurance Risk Management Board</a:t>
            </a:r>
            <a:r>
              <a:rPr lang="en-US" sz="1400" dirty="0">
                <a:solidFill>
                  <a:srgbClr val="000000"/>
                </a:solidFill>
                <a:effectLst/>
                <a:latin typeface="Avenir Next LT Pro" panose="020B0504020202020204" pitchFamily="34" charset="0"/>
              </a:rPr>
              <a:t>.  </a:t>
            </a:r>
          </a:p>
        </p:txBody>
      </p:sp>
      <p:sp>
        <p:nvSpPr>
          <p:cNvPr id="11" name="Rectangle 10">
            <a:extLst>
              <a:ext uri="{FF2B5EF4-FFF2-40B4-BE49-F238E27FC236}">
                <a16:creationId xmlns:a16="http://schemas.microsoft.com/office/drawing/2014/main" id="{6662A6AB-9EA8-453C-A03D-278A1E9090DF}"/>
              </a:ext>
            </a:extLst>
          </p:cNvPr>
          <p:cNvSpPr/>
          <p:nvPr/>
        </p:nvSpPr>
        <p:spPr>
          <a:xfrm>
            <a:off x="129096" y="2819376"/>
            <a:ext cx="4041219" cy="328492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400" b="1" dirty="0">
                <a:solidFill>
                  <a:srgbClr val="000000"/>
                </a:solidFill>
                <a:effectLst/>
                <a:latin typeface="Avenir Next LT Pro" panose="020B0504020202020204" pitchFamily="34" charset="0"/>
              </a:rPr>
              <a:t>Basis for Insurance Coverage</a:t>
            </a:r>
          </a:p>
          <a:p>
            <a:pPr marL="0" marR="0" algn="ctr">
              <a:spcBef>
                <a:spcPts val="0"/>
              </a:spcBef>
              <a:spcAft>
                <a:spcPts val="0"/>
              </a:spcAft>
            </a:pPr>
            <a:endParaRPr lang="en-US" sz="800" dirty="0">
              <a:solidFill>
                <a:srgbClr val="000000"/>
              </a:solidFill>
              <a:effectLst/>
              <a:latin typeface="Avenir Next LT Pro" panose="020B0504020202020204" pitchFamily="34" charset="0"/>
            </a:endParaRPr>
          </a:p>
          <a:p>
            <a:pPr marR="0">
              <a:spcBef>
                <a:spcPts val="0"/>
              </a:spcBef>
              <a:spcAft>
                <a:spcPts val="0"/>
              </a:spcAft>
            </a:pPr>
            <a:r>
              <a:rPr lang="en-US" sz="1200" dirty="0">
                <a:solidFill>
                  <a:srgbClr val="000000"/>
                </a:solidFill>
                <a:effectLst/>
                <a:latin typeface="Avenir Next LT Pro" panose="020B0504020202020204" pitchFamily="34" charset="0"/>
              </a:rPr>
              <a:t>The types of coverage and amount are based upon two factors: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The effective transfer of risk for a reasonable premium and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The accurate valuation of all real and personal property with necessary detail by location.</a:t>
            </a:r>
          </a:p>
          <a:p>
            <a:pPr marL="228600" marR="0">
              <a:spcBef>
                <a:spcPts val="0"/>
              </a:spcBef>
              <a:spcAft>
                <a:spcPts val="0"/>
              </a:spcAft>
            </a:pPr>
            <a:endParaRPr lang="en-US" sz="1200" dirty="0">
              <a:solidFill>
                <a:srgbClr val="000000"/>
              </a:solidFill>
              <a:latin typeface="Avenir Next LT Pro" panose="020B0504020202020204" pitchFamily="34" charset="0"/>
            </a:endParaRPr>
          </a:p>
          <a:p>
            <a:pPr marR="0">
              <a:spcBef>
                <a:spcPts val="0"/>
              </a:spcBef>
              <a:spcAft>
                <a:spcPts val="0"/>
              </a:spcAft>
            </a:pPr>
            <a:r>
              <a:rPr lang="en-US" sz="1200" dirty="0">
                <a:solidFill>
                  <a:srgbClr val="000000"/>
                </a:solidFill>
                <a:effectLst/>
                <a:latin typeface="Avenir Next LT Pro" panose="020B0504020202020204" pitchFamily="34" charset="0"/>
              </a:rPr>
              <a:t>In order that optimum insurance coverage is provided at a minimum cost, it is imperative that:</a:t>
            </a:r>
            <a:r>
              <a:rPr lang="en-US" sz="1200" b="0" i="0" dirty="0">
                <a:solidFill>
                  <a:srgbClr val="000000"/>
                </a:solidFill>
                <a:effectLst/>
                <a:latin typeface="Avenir Next LT Pro" panose="020B0504020202020204" pitchFamily="34" charset="0"/>
              </a:rPr>
              <a:t> </a:t>
            </a:r>
          </a:p>
          <a:p>
            <a:pPr marL="457200" marR="0" indent="-228600">
              <a:spcBef>
                <a:spcPts val="0"/>
              </a:spcBef>
              <a:spcAft>
                <a:spcPts val="0"/>
              </a:spcAft>
              <a:buFont typeface="+mj-lt"/>
              <a:buAutoNum type="alphaLcParenR"/>
            </a:pPr>
            <a:r>
              <a:rPr lang="en-US" sz="1200" b="0" i="0" dirty="0">
                <a:solidFill>
                  <a:srgbClr val="000000"/>
                </a:solidFill>
                <a:effectLst/>
                <a:latin typeface="Avenir Next LT Pro" panose="020B0504020202020204" pitchFamily="34" charset="0"/>
              </a:rPr>
              <a:t>All losses/damages to State property are reported promptly; and </a:t>
            </a:r>
          </a:p>
          <a:p>
            <a:pPr marL="457200" marR="0" indent="-228600">
              <a:spcBef>
                <a:spcPts val="0"/>
              </a:spcBef>
              <a:spcAft>
                <a:spcPts val="0"/>
              </a:spcAft>
              <a:buFont typeface="+mj-lt"/>
              <a:buAutoNum type="alphaLcParenR"/>
            </a:pPr>
            <a:r>
              <a:rPr lang="en-US" sz="1200" dirty="0">
                <a:solidFill>
                  <a:srgbClr val="000000"/>
                </a:solidFill>
                <a:latin typeface="Avenir Next LT Pro" panose="020B0504020202020204" pitchFamily="34" charset="0"/>
              </a:rPr>
              <a:t>A</a:t>
            </a:r>
            <a:r>
              <a:rPr lang="en-US" sz="1200" b="0" i="0" dirty="0">
                <a:solidFill>
                  <a:srgbClr val="000000"/>
                </a:solidFill>
                <a:effectLst/>
                <a:latin typeface="Avenir Next LT Pro" panose="020B0504020202020204" pitchFamily="34" charset="0"/>
              </a:rPr>
              <a:t>ccurate property control records are maintained for operating and reporting purposes.</a:t>
            </a:r>
          </a:p>
        </p:txBody>
      </p:sp>
    </p:spTree>
    <p:extLst>
      <p:ext uri="{BB962C8B-B14F-4D97-AF65-F5344CB8AC3E}">
        <p14:creationId xmlns:p14="http://schemas.microsoft.com/office/powerpoint/2010/main" val="2501867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550507" y="198409"/>
            <a:ext cx="4898570" cy="1474364"/>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550507" y="1788607"/>
            <a:ext cx="10120842" cy="4951827"/>
          </a:xfrm>
          <a:solidFill>
            <a:schemeClr val="accent1">
              <a:lumMod val="40000"/>
              <a:lumOff val="60000"/>
            </a:schemeClr>
          </a:solidFill>
        </p:spPr>
        <p:txBody>
          <a:bodyPr>
            <a:normAutofit fontScale="40000" lnSpcReduction="20000"/>
          </a:bodyPr>
          <a:lstStyle/>
          <a:p>
            <a:pPr marL="274320" marR="0" lvl="1" indent="-228600" algn="l" defTabSz="914400" rtl="0" eaLnBrk="1" fontAlgn="auto" latinLnBrk="0" hangingPunct="1">
              <a:lnSpc>
                <a:spcPct val="100000"/>
              </a:lnSpc>
              <a:spcBef>
                <a:spcPts val="0"/>
              </a:spcBef>
              <a:spcAft>
                <a:spcPts val="0"/>
              </a:spcAft>
              <a:buClrTx/>
              <a:buSzTx/>
              <a:buNone/>
              <a:tabLst/>
              <a:defRPr/>
            </a:pPr>
            <a:r>
              <a:rPr lang="en-US" sz="4000" b="1" u="sng" dirty="0">
                <a:latin typeface="Avenir Next LT Pro" panose="020B0504020202020204" pitchFamily="34" charset="0"/>
              </a:rPr>
              <a:t>Claims</a:t>
            </a:r>
            <a:r>
              <a:rPr lang="en-US" sz="4000" dirty="0">
                <a:latin typeface="Avenir Next LT Pro" panose="020B0504020202020204" pitchFamily="34" charset="0"/>
              </a:rPr>
              <a:t> </a:t>
            </a:r>
          </a:p>
          <a:p>
            <a:pPr marL="0" lvl="1" indent="0">
              <a:lnSpc>
                <a:spcPct val="120000"/>
              </a:lnSpc>
              <a:spcBef>
                <a:spcPts val="0"/>
              </a:spcBef>
              <a:buNone/>
              <a:defRPr/>
            </a:pPr>
            <a:endParaRPr lang="en-US" dirty="0">
              <a:latin typeface="Avenir Next LT Pro" panose="020B0504020202020204" pitchFamily="34" charset="0"/>
            </a:endParaRPr>
          </a:p>
          <a:p>
            <a:pPr marL="342900" lvl="1" indent="-342900">
              <a:lnSpc>
                <a:spcPct val="120000"/>
              </a:lnSpc>
              <a:spcBef>
                <a:spcPts val="0"/>
              </a:spcBef>
              <a:defRPr/>
            </a:pPr>
            <a:r>
              <a:rPr lang="en-US" sz="3000" dirty="0">
                <a:latin typeface="Avenir Next LT Pro" panose="020B0504020202020204" pitchFamily="34" charset="0"/>
              </a:rPr>
              <a:t>The prompt reporting of claims protects the State’s interests and assists in minimizing the potential value of the loss.</a:t>
            </a:r>
          </a:p>
          <a:p>
            <a:pPr marL="0" lvl="1" indent="0">
              <a:lnSpc>
                <a:spcPct val="120000"/>
              </a:lnSpc>
              <a:spcBef>
                <a:spcPts val="0"/>
              </a:spcBef>
              <a:buNone/>
              <a:defRPr/>
            </a:pPr>
            <a:endParaRPr lang="en-US" sz="3000" dirty="0">
              <a:latin typeface="Avenir Next LT Pro" panose="020B0504020202020204" pitchFamily="34" charset="0"/>
            </a:endParaRPr>
          </a:p>
          <a:p>
            <a:pPr marL="342900" lvl="1" indent="-342900">
              <a:lnSpc>
                <a:spcPct val="120000"/>
              </a:lnSpc>
              <a:spcBef>
                <a:spcPts val="0"/>
              </a:spcBef>
              <a:defRPr/>
            </a:pPr>
            <a:r>
              <a:rPr lang="en-US" sz="3000" dirty="0">
                <a:latin typeface="Avenir Next LT Pro" panose="020B0504020202020204" pitchFamily="34" charset="0"/>
              </a:rPr>
              <a:t>Both the</a:t>
            </a:r>
            <a:r>
              <a:rPr lang="en-US" sz="3000" b="0" i="0" dirty="0">
                <a:effectLst/>
                <a:latin typeface="Avenir Next LT Pro" panose="020B0504020202020204" pitchFamily="34" charset="0"/>
              </a:rPr>
              <a:t> state agency and employee have an obligation to assist in the management of the claim. </a:t>
            </a:r>
          </a:p>
          <a:p>
            <a:pPr marL="0" lvl="1" indent="0">
              <a:lnSpc>
                <a:spcPct val="120000"/>
              </a:lnSpc>
              <a:spcBef>
                <a:spcPts val="0"/>
              </a:spcBef>
              <a:buNone/>
              <a:defRPr/>
            </a:pPr>
            <a:endParaRPr lang="en-US" sz="3000" dirty="0">
              <a:latin typeface="Avenir Next LT Pro" panose="020B0504020202020204" pitchFamily="34" charset="0"/>
            </a:endParaRPr>
          </a:p>
          <a:p>
            <a:pPr marL="342900" lvl="1" indent="-342900">
              <a:lnSpc>
                <a:spcPct val="120000"/>
              </a:lnSpc>
              <a:spcBef>
                <a:spcPts val="0"/>
              </a:spcBef>
              <a:defRPr/>
            </a:pPr>
            <a:r>
              <a:rPr lang="en-US" sz="3000" b="1" dirty="0">
                <a:solidFill>
                  <a:srgbClr val="000000"/>
                </a:solidFill>
                <a:effectLst/>
                <a:latin typeface="Avenir Next LT Pro" panose="020B0504020202020204" pitchFamily="34" charset="0"/>
              </a:rPr>
              <a:t>Immediately following a loss, every necessary precaution should be taken to prevent further damage or legal liability to third parties.</a:t>
            </a:r>
            <a:endParaRPr lang="en-US" sz="3000" b="1" dirty="0">
              <a:solidFill>
                <a:srgbClr val="000000"/>
              </a:solidFill>
              <a:latin typeface="Avenir Next LT Pro" panose="020B0504020202020204" pitchFamily="34" charset="0"/>
            </a:endParaRPr>
          </a:p>
          <a:p>
            <a:pPr marL="0" lvl="1" indent="0">
              <a:lnSpc>
                <a:spcPct val="120000"/>
              </a:lnSpc>
              <a:spcBef>
                <a:spcPts val="0"/>
              </a:spcBef>
              <a:buNone/>
              <a:defRPr/>
            </a:pPr>
            <a:endParaRPr lang="en-US" sz="3000" dirty="0">
              <a:solidFill>
                <a:srgbClr val="000000"/>
              </a:solidFill>
              <a:effectLst/>
              <a:latin typeface="Avenir Next LT Pro" panose="020B0504020202020204" pitchFamily="34" charset="0"/>
            </a:endParaRPr>
          </a:p>
          <a:p>
            <a:pPr marL="342900" indent="-342900">
              <a:lnSpc>
                <a:spcPct val="120000"/>
              </a:lnSpc>
              <a:spcBef>
                <a:spcPts val="0"/>
              </a:spcBef>
              <a:spcAft>
                <a:spcPts val="800"/>
              </a:spcAft>
              <a:buFont typeface="Arial" panose="020B0604020202020204" pitchFamily="34" charset="0"/>
              <a:buChar char="•"/>
            </a:pPr>
            <a:r>
              <a:rPr lang="en-US" sz="3000" dirty="0">
                <a:solidFill>
                  <a:srgbClr val="000000"/>
                </a:solidFill>
                <a:effectLst/>
                <a:latin typeface="Avenir Next LT Pro" panose="020B0504020202020204" pitchFamily="34" charset="0"/>
              </a:rPr>
              <a:t>Claims administered by the Board fall into four categories:</a:t>
            </a:r>
          </a:p>
          <a:p>
            <a:pPr lvl="1" fontAlgn="ctr">
              <a:lnSpc>
                <a:spcPct val="120000"/>
              </a:lnSpc>
              <a:spcBef>
                <a:spcPts val="0"/>
              </a:spcBef>
            </a:pPr>
            <a:r>
              <a:rPr lang="en-US" sz="3000" b="1" dirty="0">
                <a:solidFill>
                  <a:srgbClr val="000000"/>
                </a:solidFill>
                <a:effectLst/>
                <a:latin typeface="Avenir Next LT Pro" panose="020B0504020202020204" pitchFamily="34" charset="0"/>
              </a:rPr>
              <a:t>General Liability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for damage or injury to third parties; 1) arising from defective state owned and maintained highways or bridges; or 2) for which the state is contractually required to provide insurance. </a:t>
            </a:r>
          </a:p>
          <a:p>
            <a:pPr marR="0">
              <a:lnSpc>
                <a:spcPct val="120000"/>
              </a:lnSpc>
              <a:spcBef>
                <a:spcPts val="0"/>
              </a:spcBef>
              <a:spcAft>
                <a:spcPts val="0"/>
              </a:spcAft>
            </a:pPr>
            <a:r>
              <a:rPr lang="en-US" sz="3000" dirty="0">
                <a:solidFill>
                  <a:srgbClr val="000000"/>
                </a:solidFill>
                <a:effectLst/>
                <a:latin typeface="Avenir Next LT Pro" panose="020B0504020202020204" pitchFamily="34" charset="0"/>
              </a:rPr>
              <a:t> </a:t>
            </a:r>
          </a:p>
          <a:p>
            <a:pPr lvl="1" fontAlgn="ctr">
              <a:lnSpc>
                <a:spcPct val="120000"/>
              </a:lnSpc>
              <a:spcBef>
                <a:spcPts val="0"/>
              </a:spcBef>
            </a:pPr>
            <a:r>
              <a:rPr lang="en-US" sz="3000" b="1" dirty="0">
                <a:solidFill>
                  <a:srgbClr val="000000"/>
                </a:solidFill>
                <a:effectLst/>
                <a:latin typeface="Avenir Next LT Pro" panose="020B0504020202020204" pitchFamily="34" charset="0"/>
              </a:rPr>
              <a:t>Automobile Liability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for damage or injury to third parties involving state owned or leased motor vehicles.</a:t>
            </a:r>
          </a:p>
          <a:p>
            <a:pPr marR="0">
              <a:lnSpc>
                <a:spcPct val="120000"/>
              </a:lnSpc>
              <a:spcBef>
                <a:spcPts val="0"/>
              </a:spcBef>
              <a:spcAft>
                <a:spcPts val="0"/>
              </a:spcAft>
            </a:pPr>
            <a:r>
              <a:rPr lang="en-US" sz="3000" dirty="0">
                <a:solidFill>
                  <a:srgbClr val="000000"/>
                </a:solidFill>
                <a:effectLst/>
                <a:latin typeface="Avenir Next LT Pro" panose="020B0504020202020204" pitchFamily="34" charset="0"/>
              </a:rPr>
              <a:t> </a:t>
            </a:r>
          </a:p>
          <a:p>
            <a:pPr lvl="1" fontAlgn="ctr">
              <a:lnSpc>
                <a:spcPct val="120000"/>
              </a:lnSpc>
              <a:spcBef>
                <a:spcPts val="0"/>
              </a:spcBef>
            </a:pPr>
            <a:r>
              <a:rPr lang="en-US" sz="3000" b="1" dirty="0">
                <a:solidFill>
                  <a:srgbClr val="000000"/>
                </a:solidFill>
                <a:effectLst/>
                <a:latin typeface="Avenir Next LT Pro" panose="020B0504020202020204" pitchFamily="34" charset="0"/>
              </a:rPr>
              <a:t>Property</a:t>
            </a:r>
            <a:r>
              <a:rPr lang="en-US" sz="3000" b="1" dirty="0">
                <a:solidFill>
                  <a:srgbClr val="000000"/>
                </a:solidFill>
                <a:latin typeface="Avenir Next LT Pro" panose="020B0504020202020204" pitchFamily="34" charset="0"/>
              </a:rPr>
              <a:t> - </a:t>
            </a:r>
            <a:r>
              <a:rPr lang="en-US" sz="3000" dirty="0">
                <a:solidFill>
                  <a:srgbClr val="000000"/>
                </a:solidFill>
                <a:effectLst/>
                <a:latin typeface="Avenir Next LT Pro" panose="020B0504020202020204" pitchFamily="34" charset="0"/>
              </a:rPr>
              <a:t>Losses to state owned real and personal property (other than motor vehicles) resulting from perils such as fire, windstorm, theft, vandalism, etc. Property includes such items as buildings, contents, equipment, fine arts.</a:t>
            </a:r>
          </a:p>
          <a:p>
            <a:pPr lvl="1" fontAlgn="ctr">
              <a:lnSpc>
                <a:spcPct val="120000"/>
              </a:lnSpc>
              <a:spcBef>
                <a:spcPts val="0"/>
              </a:spcBef>
            </a:pPr>
            <a:endParaRPr lang="en-US" sz="3000" dirty="0">
              <a:solidFill>
                <a:srgbClr val="000000"/>
              </a:solidFill>
              <a:effectLst/>
              <a:latin typeface="Avenir Next LT Pro" panose="020B0504020202020204" pitchFamily="34" charset="0"/>
            </a:endParaRPr>
          </a:p>
          <a:p>
            <a:pPr lvl="1" fontAlgn="ctr">
              <a:lnSpc>
                <a:spcPct val="120000"/>
              </a:lnSpc>
              <a:spcBef>
                <a:spcPts val="0"/>
              </a:spcBef>
            </a:pPr>
            <a:r>
              <a:rPr lang="en-US" sz="3000" b="1" dirty="0">
                <a:solidFill>
                  <a:srgbClr val="000000"/>
                </a:solidFill>
                <a:effectLst/>
                <a:latin typeface="Avenir Next LT Pro" panose="020B0504020202020204" pitchFamily="34" charset="0"/>
              </a:rPr>
              <a:t>General Liability Loss Reporting -</a:t>
            </a:r>
          </a:p>
          <a:p>
            <a:pPr marL="402336" lvl="1" indent="0" fontAlgn="ctr">
              <a:lnSpc>
                <a:spcPct val="120000"/>
              </a:lnSpc>
              <a:spcBef>
                <a:spcPts val="0"/>
              </a:spcBef>
              <a:buNone/>
            </a:pPr>
            <a:r>
              <a:rPr lang="en-US" sz="3000" dirty="0">
                <a:solidFill>
                  <a:srgbClr val="000000"/>
                </a:solidFill>
                <a:latin typeface="Avenir Next LT Pro" panose="020B0504020202020204" pitchFamily="34" charset="0"/>
              </a:rPr>
              <a:t>	</a:t>
            </a:r>
            <a:r>
              <a:rPr lang="en-US" sz="3000" u="sng" dirty="0">
                <a:solidFill>
                  <a:srgbClr val="000000"/>
                </a:solidFill>
                <a:effectLst/>
                <a:latin typeface="Avenir Next LT Pro" panose="020B0504020202020204" pitchFamily="34" charset="0"/>
              </a:rPr>
              <a:t>State highways/bridges or state contractual obligations</a:t>
            </a:r>
            <a:r>
              <a:rPr lang="en-US" sz="3000" dirty="0">
                <a:solidFill>
                  <a:srgbClr val="000000"/>
                </a:solidFill>
                <a:effectLst/>
                <a:latin typeface="Avenir Next LT Pro" panose="020B0504020202020204" pitchFamily="34" charset="0"/>
              </a:rPr>
              <a:t>: Losses for damage or injury to third parties; 1) arising from defective state 	owned and maintained highways or bridges; or 2) for which the state is contractually required to provide insurance are to be 	reported immediately to the state’s </a:t>
            </a:r>
            <a:r>
              <a:rPr lang="en-US" sz="3200" dirty="0">
                <a:solidFill>
                  <a:srgbClr val="000000"/>
                </a:solidFill>
                <a:effectLst/>
                <a:latin typeface="Avenir Next LT Pro" panose="020B0504020202020204" pitchFamily="34" charset="0"/>
              </a:rPr>
              <a:t>Third Party Claims Administrator</a:t>
            </a:r>
            <a:r>
              <a:rPr lang="en-US" sz="3000" dirty="0">
                <a:solidFill>
                  <a:srgbClr val="000000"/>
                </a:solidFill>
                <a:effectLst/>
                <a:latin typeface="Avenir Next LT Pro" panose="020B0504020202020204" pitchFamily="34" charset="0"/>
              </a:rPr>
              <a:t> (TPA).</a:t>
            </a:r>
          </a:p>
          <a:p>
            <a:pPr>
              <a:lnSpc>
                <a:spcPct val="120000"/>
              </a:lnSpc>
              <a:spcBef>
                <a:spcPts val="0"/>
              </a:spcBef>
              <a:spcAft>
                <a:spcPts val="800"/>
              </a:spcAft>
            </a:pPr>
            <a:r>
              <a:rPr lang="en-US" sz="3000" b="1" dirty="0">
                <a:solidFill>
                  <a:srgbClr val="000000"/>
                </a:solidFill>
                <a:effectLst/>
                <a:latin typeface="Avenir Next LT Pro" panose="020B0504020202020204" pitchFamily="34" charset="0"/>
              </a:rPr>
              <a:t> </a:t>
            </a:r>
            <a:endParaRPr lang="en-US" sz="3000" dirty="0">
              <a:solidFill>
                <a:srgbClr val="000000"/>
              </a:solidFill>
              <a:effectLst/>
              <a:latin typeface="Avenir Next LT Pro" panose="020B0504020202020204" pitchFamily="34" charset="0"/>
            </a:endParaRPr>
          </a:p>
          <a:p>
            <a:pPr marL="22860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pic>
        <p:nvPicPr>
          <p:cNvPr id="7" name="Picture 6">
            <a:extLst>
              <a:ext uri="{FF2B5EF4-FFF2-40B4-BE49-F238E27FC236}">
                <a16:creationId xmlns:a16="http://schemas.microsoft.com/office/drawing/2014/main" id="{5E0595CC-A8FB-42E7-9601-E142589D4CE0}"/>
              </a:ext>
            </a:extLst>
          </p:cNvPr>
          <p:cNvPicPr>
            <a:picLocks noChangeAspect="1"/>
          </p:cNvPicPr>
          <p:nvPr/>
        </p:nvPicPr>
        <p:blipFill>
          <a:blip r:embed="rId3"/>
          <a:stretch>
            <a:fillRect/>
          </a:stretch>
        </p:blipFill>
        <p:spPr>
          <a:xfrm>
            <a:off x="6378409" y="198409"/>
            <a:ext cx="2774340" cy="1474363"/>
          </a:xfrm>
          <a:prstGeom prst="rect">
            <a:avLst/>
          </a:prstGeom>
        </p:spPr>
      </p:pic>
    </p:spTree>
    <p:extLst>
      <p:ext uri="{BB962C8B-B14F-4D97-AF65-F5344CB8AC3E}">
        <p14:creationId xmlns:p14="http://schemas.microsoft.com/office/powerpoint/2010/main" val="2909206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3722191" y="508097"/>
            <a:ext cx="8165363" cy="1094257"/>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824474" y="1972645"/>
            <a:ext cx="8063080" cy="4687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00000"/>
              </a:lnSpc>
              <a:spcBef>
                <a:spcPts val="0"/>
              </a:spcBef>
              <a:defRPr/>
            </a:pPr>
            <a:r>
              <a:rPr kumimoji="0" lang="en-US" sz="1400" b="1" i="0" strike="noStrike" kern="1200" cap="none" spc="0" normalizeH="0" baseline="0" noProof="0" dirty="0">
                <a:ln>
                  <a:noFill/>
                </a:ln>
                <a:solidFill>
                  <a:schemeClr val="bg1"/>
                </a:solidFill>
                <a:effectLst/>
                <a:uLnTx/>
                <a:uFillTx/>
                <a:latin typeface="Avenir Next LT Pro"/>
                <a:ea typeface="+mn-ea"/>
                <a:cs typeface="+mn-cs"/>
              </a:rPr>
              <a:t>Automobile Liability Loss Reporting </a:t>
            </a:r>
            <a:endParaRPr lang="en-US" sz="1400" b="1" dirty="0">
              <a:solidFill>
                <a:schemeClr val="bg1"/>
              </a:solidFill>
              <a:latin typeface="Avenir Next LT Pro"/>
            </a:endParaRPr>
          </a:p>
          <a:p>
            <a:pPr>
              <a:lnSpc>
                <a:spcPct val="100000"/>
              </a:lnSpc>
              <a:spcBef>
                <a:spcPts val="0"/>
              </a:spcBef>
              <a:defRPr/>
            </a:pPr>
            <a:endParaRPr lang="en-US" sz="1400" b="1" dirty="0">
              <a:solidFill>
                <a:schemeClr val="bg1"/>
              </a:solidFill>
              <a:latin typeface="Avenir Next LT Pro"/>
            </a:endParaRPr>
          </a:p>
          <a:p>
            <a:pPr marL="742950" lvl="1" indent="-285750">
              <a:buFont typeface="Arial" panose="020B0604020202020204" pitchFamily="34" charset="0"/>
              <a:buChar char="•"/>
              <a:defRPr/>
            </a:pPr>
            <a:r>
              <a:rPr lang="en-US" sz="1200" b="1" dirty="0">
                <a:solidFill>
                  <a:schemeClr val="bg1"/>
                </a:solidFill>
                <a:latin typeface="Avenir Next LT Pro" panose="020B0504020202020204" pitchFamily="34" charset="0"/>
              </a:rPr>
              <a:t>Per DAS General letter No. 115 “Policy for Use of Motor Vehicles to Conduct State Business” </a:t>
            </a:r>
            <a:r>
              <a:rPr lang="en-US" sz="1200" dirty="0">
                <a:solidFill>
                  <a:schemeClr val="bg1"/>
                </a:solidFill>
                <a:latin typeface="Avenir Next LT Pro" panose="020B0504020202020204" pitchFamily="34" charset="0"/>
              </a:rPr>
              <a:t>every accident involving a state-owned vehicle shall be reported to DAS Fleet Services. </a:t>
            </a:r>
          </a:p>
          <a:p>
            <a:pPr marL="742950" lvl="1" indent="-285750">
              <a:buFont typeface="Arial" panose="020B0604020202020204" pitchFamily="34" charset="0"/>
              <a:buChar char="•"/>
              <a:defRPr/>
            </a:pPr>
            <a:r>
              <a:rPr lang="en-US" sz="1200" dirty="0">
                <a:solidFill>
                  <a:schemeClr val="bg1"/>
                </a:solidFill>
                <a:latin typeface="Avenir Next LT Pro" panose="020B0504020202020204" pitchFamily="34" charset="0"/>
              </a:rPr>
              <a:t>The operator of the vehicle must complete the DAS Vehicle Incident/Accident Report accident report and email to </a:t>
            </a:r>
            <a:r>
              <a:rPr lang="en-US" sz="1200" b="1" dirty="0">
                <a:solidFill>
                  <a:schemeClr val="bg1"/>
                </a:solidFill>
                <a:latin typeface="Avenir Next LT Pro" panose="020B0504020202020204" pitchFamily="34" charset="0"/>
              </a:rPr>
              <a:t>fleet.accidents@ct.gov</a:t>
            </a:r>
            <a:r>
              <a:rPr lang="en-US" sz="1200" dirty="0">
                <a:solidFill>
                  <a:schemeClr val="bg1"/>
                </a:solidFill>
                <a:latin typeface="Avenir Next LT Pro" panose="020B0504020202020204" pitchFamily="34" charset="0"/>
              </a:rPr>
              <a:t>, </a:t>
            </a:r>
            <a:r>
              <a:rPr lang="en-US" sz="1200" b="1" dirty="0">
                <a:solidFill>
                  <a:schemeClr val="bg1"/>
                </a:solidFill>
                <a:latin typeface="Avenir Next LT Pro" panose="020B0504020202020204" pitchFamily="34" charset="0"/>
              </a:rPr>
              <a:t>osc.CO-853@ct.gov </a:t>
            </a:r>
            <a:r>
              <a:rPr lang="en-US" sz="1200" dirty="0">
                <a:solidFill>
                  <a:schemeClr val="bg1"/>
                </a:solidFill>
                <a:latin typeface="Avenir Next LT Pro" panose="020B0504020202020204" pitchFamily="34" charset="0"/>
              </a:rPr>
              <a:t>and </a:t>
            </a:r>
            <a:r>
              <a:rPr lang="en-US" sz="1200" b="1" dirty="0">
                <a:solidFill>
                  <a:schemeClr val="bg1"/>
                </a:solidFill>
                <a:latin typeface="Avenir Next LT Pro" panose="020B0504020202020204" pitchFamily="34" charset="0"/>
              </a:rPr>
              <a:t>his or her supervisor </a:t>
            </a:r>
            <a:r>
              <a:rPr lang="en-US" sz="1200" dirty="0">
                <a:solidFill>
                  <a:schemeClr val="bg1"/>
                </a:solidFill>
                <a:latin typeface="Avenir Next LT Pro" panose="020B0504020202020204" pitchFamily="34" charset="0"/>
              </a:rPr>
              <a:t>within </a:t>
            </a:r>
            <a:r>
              <a:rPr lang="en-US" sz="1200" b="1" dirty="0">
                <a:solidFill>
                  <a:schemeClr val="bg1"/>
                </a:solidFill>
                <a:latin typeface="Avenir Next LT Pro" panose="020B0504020202020204" pitchFamily="34" charset="0"/>
              </a:rPr>
              <a:t>48 hours </a:t>
            </a:r>
            <a:r>
              <a:rPr lang="en-US" sz="1200" dirty="0">
                <a:solidFill>
                  <a:schemeClr val="bg1"/>
                </a:solidFill>
                <a:latin typeface="Avenir Next LT Pro" panose="020B0504020202020204" pitchFamily="34" charset="0"/>
              </a:rPr>
              <a:t>of the incident.</a:t>
            </a:r>
          </a:p>
          <a:p>
            <a:pPr marL="742950" lvl="1" indent="-285750">
              <a:buFont typeface="Arial" panose="020B0604020202020204" pitchFamily="34" charset="0"/>
              <a:buChar char="•"/>
              <a:defRPr/>
            </a:pPr>
            <a:r>
              <a:rPr lang="en-US" sz="1200" dirty="0">
                <a:solidFill>
                  <a:srgbClr val="000000"/>
                </a:solidFill>
                <a:effectLst/>
                <a:latin typeface="Avenir Next LT Pro" panose="020B0504020202020204" pitchFamily="34" charset="0"/>
              </a:rPr>
              <a:t>If a DAS vehicle must be towed from the scene, the operator must inform DAS Fleet Operations of its location by calling (860) 713-5160. </a:t>
            </a:r>
          </a:p>
          <a:p>
            <a:pPr marL="742950" lvl="1" indent="-285750">
              <a:buFont typeface="Arial" panose="020B0604020202020204" pitchFamily="34" charset="0"/>
              <a:buChar char="•"/>
              <a:defRPr/>
            </a:pPr>
            <a:r>
              <a:rPr lang="en-US" sz="1200" dirty="0">
                <a:solidFill>
                  <a:srgbClr val="000000"/>
                </a:solidFill>
                <a:effectLst/>
                <a:latin typeface="Avenir Next LT Pro" panose="020B0504020202020204" pitchFamily="34" charset="0"/>
              </a:rPr>
              <a:t>Any accident involving a state-owned vehicle that causes damage or injury to a third party will be reported to the State's Third Party Claims Administrator. For questions regarding reporting to the TPA, please contact Melissa Frank </a:t>
            </a:r>
            <a:r>
              <a:rPr lang="en-US" sz="1200" dirty="0">
                <a:solidFill>
                  <a:srgbClr val="2E75B5"/>
                </a:solidFill>
                <a:effectLst/>
                <a:latin typeface="Avenir Next LT Pro" panose="020B0504020202020204" pitchFamily="34" charset="0"/>
                <a:hlinkClick r:id="rId3"/>
              </a:rPr>
              <a:t>melissa.frank@ct.gov</a:t>
            </a:r>
            <a:r>
              <a:rPr lang="en-US" sz="1200" dirty="0">
                <a:solidFill>
                  <a:srgbClr val="000000"/>
                </a:solidFill>
                <a:effectLst/>
                <a:latin typeface="Avenir Next LT Pro" panose="020B0504020202020204" pitchFamily="34" charset="0"/>
              </a:rPr>
              <a:t> or Sherry-Ann Chance: </a:t>
            </a:r>
            <a:r>
              <a:rPr lang="en-US" sz="1200" dirty="0">
                <a:solidFill>
                  <a:srgbClr val="2E75B5"/>
                </a:solidFill>
                <a:effectLst/>
                <a:latin typeface="Avenir Next LT Pro" panose="020B0504020202020204" pitchFamily="34" charset="0"/>
                <a:hlinkClick r:id="rId4"/>
              </a:rPr>
              <a:t>sherry-ann.chance@ct.gov</a:t>
            </a:r>
            <a:r>
              <a:rPr lang="en-US" sz="1200" dirty="0">
                <a:solidFill>
                  <a:srgbClr val="000000"/>
                </a:solidFill>
                <a:effectLst/>
                <a:latin typeface="Avenir Next LT Pro" panose="020B0504020202020204" pitchFamily="34" charset="0"/>
              </a:rPr>
              <a:t>.</a:t>
            </a:r>
          </a:p>
          <a:p>
            <a:pPr marL="285750" indent="-285750">
              <a:lnSpc>
                <a:spcPct val="100000"/>
              </a:lnSpc>
              <a:spcBef>
                <a:spcPts val="0"/>
              </a:spcBef>
              <a:buFont typeface="Arial" panose="020B0604020202020204" pitchFamily="34" charset="0"/>
              <a:buChar char="•"/>
              <a:defRPr/>
            </a:pP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Arial" panose="020B0604020202020204" pitchFamily="34" charset="0"/>
              <a:buChar char="•"/>
            </a:pPr>
            <a:r>
              <a:rPr lang="en-US" sz="1200" b="1" u="sng" dirty="0">
                <a:solidFill>
                  <a:srgbClr val="000000"/>
                </a:solidFill>
                <a:effectLst/>
                <a:latin typeface="Avenir Next LT Pro" panose="020B0504020202020204" pitchFamily="34" charset="0"/>
              </a:rPr>
              <a:t>State owned or leased vehicles</a:t>
            </a:r>
            <a:r>
              <a:rPr lang="en-US" sz="1200" dirty="0">
                <a:solidFill>
                  <a:srgbClr val="000000"/>
                </a:solidFill>
                <a:effectLst/>
                <a:latin typeface="Avenir Next LT Pro" panose="020B0504020202020204" pitchFamily="34" charset="0"/>
              </a:rPr>
              <a:t>: Losses involving state owned or leased vehicles resulting in personal injury and/or property damage to a third party are to be reported immediately, using the process outlined above.</a:t>
            </a:r>
          </a:p>
          <a:p>
            <a:pPr>
              <a:spcBef>
                <a:spcPts val="0"/>
              </a:spcBef>
              <a:spcAft>
                <a:spcPts val="800"/>
              </a:spcAft>
            </a:pPr>
            <a:r>
              <a:rPr lang="en-US" sz="1200" b="1"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a:p>
            <a:pPr rtl="0" fontAlgn="ctr">
              <a:spcBef>
                <a:spcPts val="0"/>
              </a:spcBef>
              <a:spcAft>
                <a:spcPts val="0"/>
              </a:spcAft>
              <a:buFont typeface="Arial" panose="020B0604020202020204" pitchFamily="34" charset="0"/>
              <a:buChar char="•"/>
            </a:pPr>
            <a:r>
              <a:rPr lang="en-US" sz="1200" b="1" u="sng" dirty="0">
                <a:solidFill>
                  <a:srgbClr val="000000"/>
                </a:solidFill>
                <a:effectLst/>
                <a:latin typeface="Avenir Next LT Pro" panose="020B0504020202020204" pitchFamily="34" charset="0"/>
              </a:rPr>
              <a:t>CT Transit Buses</a:t>
            </a:r>
            <a:r>
              <a:rPr lang="en-US" sz="1200" dirty="0">
                <a:solidFill>
                  <a:srgbClr val="000000"/>
                </a:solidFill>
                <a:effectLst/>
                <a:latin typeface="Avenir Next LT Pro" panose="020B0504020202020204" pitchFamily="34" charset="0"/>
              </a:rPr>
              <a:t>: Losses involving CT Transit buses resulting in personal injury and/or property damage to a third party are to be reported directly to the Department of Transportation CT Transit offices.</a:t>
            </a:r>
          </a:p>
          <a:p>
            <a:pPr lvl="1" fontAlgn="ctr">
              <a:buFont typeface="Arial" panose="020B0604020202020204" pitchFamily="34" charset="0"/>
              <a:buChar char="•"/>
            </a:pPr>
            <a:r>
              <a:rPr lang="en-US" sz="1200" dirty="0">
                <a:solidFill>
                  <a:srgbClr val="000000"/>
                </a:solidFill>
                <a:effectLst/>
                <a:latin typeface="Avenir Next LT Pro" panose="020B0504020202020204" pitchFamily="34" charset="0"/>
              </a:rPr>
              <a:t>To report a claim call Customer Service in Hartford Office 860-525-9181, in New Haven Office 203-624-0151 or in Stamford Office 203-327-7433.</a:t>
            </a:r>
          </a:p>
          <a:p>
            <a:pPr>
              <a:lnSpc>
                <a:spcPct val="100000"/>
              </a:lnSpc>
              <a:spcBef>
                <a:spcPts val="0"/>
              </a:spcBef>
              <a:defRPr/>
            </a:pPr>
            <a:endParaRPr lang="en-US" sz="1200" dirty="0">
              <a:solidFill>
                <a:schemeClr val="bg1"/>
              </a:solidFill>
              <a:latin typeface="Avenir Next LT Pro" panose="020B0504020202020204" pitchFamily="34" charset="0"/>
            </a:endParaRPr>
          </a:p>
        </p:txBody>
      </p:sp>
      <p:cxnSp>
        <p:nvCxnSpPr>
          <p:cNvPr id="4" name="Straight Connector 3">
            <a:extLst>
              <a:ext uri="{FF2B5EF4-FFF2-40B4-BE49-F238E27FC236}">
                <a16:creationId xmlns:a16="http://schemas.microsoft.com/office/drawing/2014/main" id="{F97229E8-C2CB-4CFB-AF23-79132B56753C}"/>
              </a:ext>
            </a:extLst>
          </p:cNvPr>
          <p:cNvCxnSpPr/>
          <p:nvPr/>
        </p:nvCxnSpPr>
        <p:spPr>
          <a:xfrm>
            <a:off x="4596762" y="1722754"/>
            <a:ext cx="585567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EBC9CF7-9223-42E6-B185-7B2362F579A6}"/>
              </a:ext>
            </a:extLst>
          </p:cNvPr>
          <p:cNvPicPr>
            <a:picLocks noChangeAspect="1"/>
          </p:cNvPicPr>
          <p:nvPr/>
        </p:nvPicPr>
        <p:blipFill>
          <a:blip r:embed="rId5"/>
          <a:stretch>
            <a:fillRect/>
          </a:stretch>
        </p:blipFill>
        <p:spPr>
          <a:xfrm>
            <a:off x="155156" y="1016449"/>
            <a:ext cx="3417745" cy="2351339"/>
          </a:xfrm>
          <a:prstGeom prst="rect">
            <a:avLst/>
          </a:prstGeom>
        </p:spPr>
      </p:pic>
    </p:spTree>
    <p:extLst>
      <p:ext uri="{BB962C8B-B14F-4D97-AF65-F5344CB8AC3E}">
        <p14:creationId xmlns:p14="http://schemas.microsoft.com/office/powerpoint/2010/main" val="3528907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326571" y="131885"/>
            <a:ext cx="7884367" cy="1221056"/>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26571" y="1595534"/>
            <a:ext cx="7884367" cy="5130582"/>
          </a:xfrm>
          <a:solidFill>
            <a:schemeClr val="accent2">
              <a:lumMod val="40000"/>
              <a:lumOff val="60000"/>
            </a:schemeClr>
          </a:solidFill>
        </p:spPr>
        <p:txBody>
          <a:bodyPr>
            <a:normAutofit fontScale="25000" lnSpcReduction="20000"/>
          </a:bodyPr>
          <a:lstStyle/>
          <a:p>
            <a:pPr marL="342900" marR="0">
              <a:spcBef>
                <a:spcPts val="0"/>
              </a:spcBef>
              <a:spcAft>
                <a:spcPts val="0"/>
              </a:spcAft>
            </a:pPr>
            <a:r>
              <a:rPr lang="en-US" sz="4800" b="1" dirty="0">
                <a:solidFill>
                  <a:srgbClr val="000000"/>
                </a:solidFill>
                <a:effectLst/>
                <a:latin typeface="Avenir Next LT Pro" panose="020B0504020202020204" pitchFamily="34" charset="0"/>
              </a:rPr>
              <a:t> </a:t>
            </a:r>
            <a:r>
              <a:rPr lang="en-US" sz="4800" dirty="0">
                <a:solidFill>
                  <a:srgbClr val="000000"/>
                </a:solidFill>
                <a:effectLst/>
                <a:latin typeface="Avenir Next LT Pro" panose="020B0504020202020204" pitchFamily="34" charset="0"/>
              </a:rPr>
              <a:t> </a:t>
            </a:r>
          </a:p>
          <a:p>
            <a:pPr algn="ctr">
              <a:lnSpc>
                <a:spcPct val="120000"/>
              </a:lnSpc>
              <a:spcBef>
                <a:spcPts val="0"/>
              </a:spcBef>
            </a:pPr>
            <a:r>
              <a:rPr lang="en-US" sz="6400" b="1" u="sng" dirty="0">
                <a:solidFill>
                  <a:srgbClr val="000000"/>
                </a:solidFill>
                <a:effectLst/>
                <a:latin typeface="Avenir Next LT Pro" panose="020B0504020202020204" pitchFamily="34" charset="0"/>
              </a:rPr>
              <a:t>Losses Caused by Third Parties</a:t>
            </a:r>
          </a:p>
          <a:p>
            <a:pPr>
              <a:lnSpc>
                <a:spcPct val="120000"/>
              </a:lnSpc>
              <a:spcBef>
                <a:spcPts val="0"/>
              </a:spcBef>
            </a:pPr>
            <a:endParaRPr lang="en-US" sz="5600" b="1" u="sng" dirty="0">
              <a:solidFill>
                <a:srgbClr val="000000"/>
              </a:solidFill>
              <a:latin typeface="Avenir Next LT Pro" panose="020B0504020202020204" pitchFamily="34" charset="0"/>
            </a:endParaRPr>
          </a:p>
          <a:p>
            <a:pPr marL="27432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All third-party losses must be reported immediately to the agency head. </a:t>
            </a:r>
          </a:p>
          <a:p>
            <a:pPr marL="274320" indent="-274320">
              <a:lnSpc>
                <a:spcPct val="120000"/>
              </a:lnSpc>
              <a:spcBef>
                <a:spcPts val="0"/>
              </a:spcBef>
              <a:buFont typeface="Arial" panose="020B0604020202020204" pitchFamily="34" charset="0"/>
              <a:buChar char="•"/>
            </a:pPr>
            <a:endParaRPr lang="en-US" sz="5600" dirty="0">
              <a:solidFill>
                <a:srgbClr val="000000"/>
              </a:solidFill>
              <a:effectLst/>
              <a:latin typeface="Avenir Next LT Pro" panose="020B0504020202020204" pitchFamily="34" charset="0"/>
            </a:endParaRPr>
          </a:p>
          <a:p>
            <a:pPr marL="27432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When employees are injured and/or State vehicles are damaged due to the negligence of an outside individual, it should be recovered from the outside individual or outside individual’s representative.</a:t>
            </a:r>
          </a:p>
          <a:p>
            <a:pPr marL="342900">
              <a:lnSpc>
                <a:spcPct val="120000"/>
              </a:lnSpc>
              <a:spcBef>
                <a:spcPts val="0"/>
              </a:spcBef>
            </a:pPr>
            <a:endParaRPr lang="en-US" sz="5600" dirty="0">
              <a:effectLst/>
              <a:latin typeface="Avenir Next LT Pro" panose="020B0504020202020204" pitchFamily="34" charset="0"/>
            </a:endParaRPr>
          </a:p>
          <a:p>
            <a:pPr marL="274320" marR="0" indent="-274320">
              <a:lnSpc>
                <a:spcPct val="120000"/>
              </a:lnSpc>
              <a:spcBef>
                <a:spcPts val="0"/>
              </a:spcBef>
              <a:buFont typeface="Arial" panose="020B0604020202020204" pitchFamily="34" charset="0"/>
              <a:buChar char="•"/>
            </a:pPr>
            <a:r>
              <a:rPr lang="en-US" sz="5600" dirty="0">
                <a:solidFill>
                  <a:srgbClr val="000000"/>
                </a:solidFill>
                <a:effectLst/>
                <a:latin typeface="Avenir Next LT Pro" panose="020B0504020202020204" pitchFamily="34" charset="0"/>
              </a:rPr>
              <a:t>Upon recovery, the method of handling the payment received will depend upon the method the agency used to budget for third-party recoveries:</a:t>
            </a:r>
          </a:p>
          <a:p>
            <a:pPr marL="0" marR="0">
              <a:lnSpc>
                <a:spcPct val="120000"/>
              </a:lnSpc>
              <a:spcBef>
                <a:spcPts val="0"/>
              </a:spcBef>
            </a:pPr>
            <a:r>
              <a:rPr lang="en-US" sz="5600" dirty="0">
                <a:solidFill>
                  <a:srgbClr val="000000"/>
                </a:solidFill>
                <a:effectLst/>
                <a:latin typeface="Avenir Next LT Pro" panose="020B0504020202020204" pitchFamily="34" charset="0"/>
              </a:rPr>
              <a:t> </a:t>
            </a:r>
          </a:p>
          <a:p>
            <a:pPr lvl="1" fontAlgn="ctr">
              <a:lnSpc>
                <a:spcPct val="120000"/>
              </a:lnSpc>
              <a:spcBef>
                <a:spcPts val="0"/>
              </a:spcBef>
              <a:buFont typeface="+mj-lt"/>
              <a:buAutoNum type="alphaLcPeriod"/>
            </a:pPr>
            <a:r>
              <a:rPr lang="en-US" sz="5600" b="0" i="0" dirty="0">
                <a:solidFill>
                  <a:srgbClr val="000000"/>
                </a:solidFill>
                <a:effectLst/>
                <a:latin typeface="Avenir Next LT Pro" panose="020B0504020202020204" pitchFamily="34" charset="0"/>
              </a:rPr>
              <a:t>If the total cost for the repair or replacement of a loss is a part of the agency's normal operational budget, then all third-party recoveries are to be deposited to Miscellaneous Income-Revenue Account.</a:t>
            </a:r>
            <a:br>
              <a:rPr lang="en-US" sz="5600" b="0" i="0" dirty="0">
                <a:solidFill>
                  <a:srgbClr val="000000"/>
                </a:solidFill>
                <a:effectLst/>
                <a:latin typeface="Avenir Next LT Pro" panose="020B0504020202020204" pitchFamily="34" charset="0"/>
              </a:rPr>
            </a:br>
            <a:r>
              <a:rPr lang="en-US" sz="5600" b="0" i="0" dirty="0">
                <a:solidFill>
                  <a:srgbClr val="000000"/>
                </a:solidFill>
                <a:effectLst/>
                <a:latin typeface="Avenir Next LT Pro" panose="020B0504020202020204" pitchFamily="34" charset="0"/>
              </a:rPr>
              <a:t> </a:t>
            </a:r>
          </a:p>
          <a:p>
            <a:pPr lvl="1" fontAlgn="ctr">
              <a:lnSpc>
                <a:spcPct val="120000"/>
              </a:lnSpc>
              <a:spcBef>
                <a:spcPts val="0"/>
              </a:spcBef>
              <a:buFont typeface="+mj-lt"/>
              <a:buAutoNum type="alphaLcPeriod"/>
            </a:pPr>
            <a:r>
              <a:rPr lang="en-US" sz="5600" b="0" i="0" dirty="0">
                <a:solidFill>
                  <a:srgbClr val="000000"/>
                </a:solidFill>
                <a:effectLst/>
                <a:latin typeface="Avenir Next LT Pro" panose="020B0504020202020204" pitchFamily="34" charset="0"/>
              </a:rPr>
              <a:t>If the total cost for the repair or replacement of the loss is </a:t>
            </a:r>
            <a:r>
              <a:rPr lang="en-US" sz="5600" b="1" i="0" dirty="0">
                <a:solidFill>
                  <a:srgbClr val="000000"/>
                </a:solidFill>
                <a:effectLst/>
                <a:latin typeface="Avenir Next LT Pro" panose="020B0504020202020204" pitchFamily="34" charset="0"/>
              </a:rPr>
              <a:t>not</a:t>
            </a:r>
            <a:r>
              <a:rPr lang="en-US" sz="5600" b="0" i="0" dirty="0">
                <a:solidFill>
                  <a:srgbClr val="000000"/>
                </a:solidFill>
                <a:effectLst/>
                <a:latin typeface="Avenir Next LT Pro" panose="020B0504020202020204" pitchFamily="34" charset="0"/>
              </a:rPr>
              <a:t> part of the agency's normal operational budget, then all third-party recoveries are to be deposited as either current or prior year refunds in accordance with the rules for such deposits as outlined in the State Accounting Manual.</a:t>
            </a:r>
          </a:p>
          <a:p>
            <a:pPr>
              <a:lnSpc>
                <a:spcPct val="120000"/>
              </a:lnSpc>
              <a:spcBef>
                <a:spcPts val="0"/>
              </a:spcBef>
            </a:pPr>
            <a:r>
              <a:rPr lang="en-US" sz="5600" dirty="0">
                <a:solidFill>
                  <a:srgbClr val="000000"/>
                </a:solidFill>
                <a:effectLst/>
                <a:latin typeface="Avenir Next LT Pro" panose="020B0504020202020204" pitchFamily="34" charset="0"/>
              </a:rPr>
              <a:t> </a:t>
            </a:r>
          </a:p>
          <a:p>
            <a:pPr marL="228600" marR="0" lvl="1" indent="-228600" algn="l" defTabSz="914400" rtl="0" eaLnBrk="1" fontAlgn="auto" latinLnBrk="0" hangingPunct="1">
              <a:lnSpc>
                <a:spcPct val="100000"/>
              </a:lnSpc>
              <a:spcBef>
                <a:spcPts val="0"/>
              </a:spcBef>
              <a:spcAft>
                <a:spcPts val="0"/>
              </a:spcAft>
              <a:buClrTx/>
              <a:buSzTx/>
              <a:buNone/>
              <a:tabLst/>
              <a:defRPr/>
            </a:pPr>
            <a:endParaRPr lang="en-US" dirty="0"/>
          </a:p>
        </p:txBody>
      </p:sp>
      <p:pic>
        <p:nvPicPr>
          <p:cNvPr id="5" name="Picture 4">
            <a:extLst>
              <a:ext uri="{FF2B5EF4-FFF2-40B4-BE49-F238E27FC236}">
                <a16:creationId xmlns:a16="http://schemas.microsoft.com/office/drawing/2014/main" id="{8B003F8C-60B5-40F8-AE06-8E1F15D5403A}"/>
              </a:ext>
            </a:extLst>
          </p:cNvPr>
          <p:cNvPicPr>
            <a:picLocks noChangeAspect="1"/>
          </p:cNvPicPr>
          <p:nvPr/>
        </p:nvPicPr>
        <p:blipFill>
          <a:blip r:embed="rId3"/>
          <a:stretch>
            <a:fillRect/>
          </a:stretch>
        </p:blipFill>
        <p:spPr>
          <a:xfrm>
            <a:off x="8470831" y="3675902"/>
            <a:ext cx="3268993" cy="2187522"/>
          </a:xfrm>
          <a:prstGeom prst="rect">
            <a:avLst/>
          </a:prstGeom>
        </p:spPr>
      </p:pic>
      <p:cxnSp>
        <p:nvCxnSpPr>
          <p:cNvPr id="7" name="Straight Connector 6">
            <a:extLst>
              <a:ext uri="{FF2B5EF4-FFF2-40B4-BE49-F238E27FC236}">
                <a16:creationId xmlns:a16="http://schemas.microsoft.com/office/drawing/2014/main" id="{70E0EFB4-AC84-4F4F-84CE-A14B4A35BA54}"/>
              </a:ext>
            </a:extLst>
          </p:cNvPr>
          <p:cNvCxnSpPr>
            <a:cxnSpLocks/>
          </p:cNvCxnSpPr>
          <p:nvPr/>
        </p:nvCxnSpPr>
        <p:spPr>
          <a:xfrm>
            <a:off x="326572" y="1474237"/>
            <a:ext cx="788436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58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363464" y="122031"/>
            <a:ext cx="7465072" cy="1070149"/>
          </a:xfrm>
        </p:spPr>
        <p:txBody>
          <a:bodyPr/>
          <a:lstStyle/>
          <a:p>
            <a:pPr algn="ctr"/>
            <a:r>
              <a:rPr lang="en-US" sz="2800" dirty="0">
                <a:solidFill>
                  <a:schemeClr val="tx2">
                    <a:lumMod val="75000"/>
                  </a:schemeClr>
                </a:solidFill>
              </a:rPr>
              <a:t>Chapter 6 – </a:t>
            </a:r>
            <a:br>
              <a:rPr lang="en-US" sz="2800" dirty="0">
                <a:solidFill>
                  <a:schemeClr val="tx2">
                    <a:lumMod val="75000"/>
                  </a:schemeClr>
                </a:solidFill>
              </a:rPr>
            </a:br>
            <a:r>
              <a:rPr lang="en-US" sz="2800" dirty="0">
                <a:solidFill>
                  <a:schemeClr val="tx2">
                    <a:lumMod val="75000"/>
                  </a:schemeClr>
                </a:solidFill>
              </a:rPr>
              <a:t>Adjustments and Insurance Recoveries to Real and Personal Property</a:t>
            </a:r>
            <a:endParaRPr lang="en-US" sz="28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grpSp>
      <p:sp>
        <p:nvSpPr>
          <p:cNvPr id="12" name="Rectangle 11">
            <a:extLst>
              <a:ext uri="{FF2B5EF4-FFF2-40B4-BE49-F238E27FC236}">
                <a16:creationId xmlns:a16="http://schemas.microsoft.com/office/drawing/2014/main" id="{CA733663-EEBE-4F71-B7E9-88DC8468EE16}"/>
              </a:ext>
            </a:extLst>
          </p:cNvPr>
          <p:cNvSpPr/>
          <p:nvPr/>
        </p:nvSpPr>
        <p:spPr>
          <a:xfrm>
            <a:off x="522514" y="1285129"/>
            <a:ext cx="11354637" cy="3151217"/>
          </a:xfrm>
          <a:prstGeom prst="rect">
            <a:avLst/>
          </a:prstGeom>
          <a:solidFill>
            <a:schemeClr val="accent1">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spcAft>
                <a:spcPts val="800"/>
              </a:spcAft>
            </a:pPr>
            <a:r>
              <a:rPr lang="en-US" sz="1600" b="1" u="sng" dirty="0">
                <a:solidFill>
                  <a:srgbClr val="000000"/>
                </a:solidFill>
                <a:effectLst/>
                <a:latin typeface="Avenir Next LT Pro" panose="020B0504020202020204" pitchFamily="34" charset="0"/>
              </a:rPr>
              <a:t>Property Loss Reporting</a:t>
            </a:r>
            <a:endParaRPr lang="en-US" sz="1600" u="sng" dirty="0">
              <a:solidFill>
                <a:srgbClr val="000000"/>
              </a:solidFill>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200" b="1" dirty="0">
                <a:solidFill>
                  <a:srgbClr val="000000"/>
                </a:solidFill>
                <a:effectLst/>
                <a:latin typeface="Avenir Next LT Pro" panose="020B0504020202020204" pitchFamily="34" charset="0"/>
              </a:rPr>
              <a:t>State owned real and personal property (other than motor vehicles):</a:t>
            </a:r>
            <a:r>
              <a:rPr lang="en-US" sz="1200" dirty="0">
                <a:solidFill>
                  <a:srgbClr val="000000"/>
                </a:solidFill>
                <a:effectLst/>
                <a:latin typeface="Avenir Next LT Pro" panose="020B0504020202020204" pitchFamily="34" charset="0"/>
              </a:rPr>
              <a:t> </a:t>
            </a:r>
          </a:p>
          <a:p>
            <a:pPr marL="628650" lvl="1" indent="-171450">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The SIRMB purchases property insurance for state-owned real and personal property, including such items as buildings, contents, equipment, fine arts and computer equipment. </a:t>
            </a:r>
          </a:p>
          <a:p>
            <a:pPr marL="628650" lvl="1" indent="-171450">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Immediately report any loss to ensure timely reporting and to expedite the handling of the claim. Call 860-426-6170 or email claim report to </a:t>
            </a:r>
            <a:r>
              <a:rPr lang="en-US" sz="1200" dirty="0">
                <a:solidFill>
                  <a:schemeClr val="bg1"/>
                </a:solidFill>
                <a:effectLst/>
                <a:latin typeface="Avenir Next LT Pro" panose="020B0504020202020204" pitchFamily="34" charset="0"/>
                <a:hlinkClick r:id="rId3">
                  <a:extLst>
                    <a:ext uri="{A12FA001-AC4F-418D-AE19-62706E023703}">
                      <ahyp:hlinkClr xmlns:ahyp="http://schemas.microsoft.com/office/drawing/2018/hyperlinkcolor" val="tx"/>
                    </a:ext>
                  </a:extLst>
                </a:hlinkClick>
              </a:rPr>
              <a:t>Doreen.lessard@assuredpartners.com</a:t>
            </a:r>
            <a:r>
              <a:rPr lang="en-US" sz="1200" dirty="0">
                <a:solidFill>
                  <a:schemeClr val="bg1"/>
                </a:solidFill>
                <a:effectLst/>
                <a:latin typeface="Avenir Next LT Pro" panose="020B0504020202020204" pitchFamily="34" charset="0"/>
              </a:rPr>
              <a:t> and </a:t>
            </a:r>
            <a:r>
              <a:rPr lang="en-US" sz="1200" dirty="0">
                <a:solidFill>
                  <a:schemeClr val="bg1"/>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brian.tamms@assuredpartners.com</a:t>
            </a:r>
            <a:r>
              <a:rPr lang="en-US" sz="1200" dirty="0">
                <a:solidFill>
                  <a:schemeClr val="bg1"/>
                </a:solidFill>
                <a:effectLst/>
                <a:latin typeface="Avenir Next LT Pro" panose="020B0504020202020204" pitchFamily="34" charset="0"/>
              </a:rPr>
              <a:t> and email the state’s property carrier at </a:t>
            </a:r>
            <a:r>
              <a:rPr lang="en-US" sz="1200" dirty="0">
                <a:solidFill>
                  <a:schemeClr val="bg1"/>
                </a:solidFill>
                <a:effectLst/>
                <a:latin typeface="Avenir Next LT Pro" panose="020B0504020202020204" pitchFamily="34" charset="0"/>
                <a:hlinkClick r:id="rId5">
                  <a:extLst>
                    <a:ext uri="{A12FA001-AC4F-418D-AE19-62706E023703}">
                      <ahyp:hlinkClr xmlns:ahyp="http://schemas.microsoft.com/office/drawing/2018/hyperlinkcolor" val="tx"/>
                    </a:ext>
                  </a:extLst>
                </a:hlinkClick>
              </a:rPr>
              <a:t>newlossboston@fmglobal.com</a:t>
            </a:r>
            <a:r>
              <a:rPr lang="en-US" sz="1200" dirty="0">
                <a:solidFill>
                  <a:schemeClr val="bg1"/>
                </a:solidFill>
                <a:effectLst/>
                <a:latin typeface="Avenir Next LT Pro" panose="020B0504020202020204" pitchFamily="34" charset="0"/>
              </a:rPr>
              <a:t>. Please also copy Melissa Frank at melissa.frank@ct.gov.</a:t>
            </a:r>
          </a:p>
          <a:p>
            <a:pPr marL="171450" indent="-171450">
              <a:spcBef>
                <a:spcPts val="0"/>
              </a:spcBef>
              <a:spcAft>
                <a:spcPts val="800"/>
              </a:spcAft>
              <a:buFont typeface="Arial" panose="020B0604020202020204" pitchFamily="34" charset="0"/>
              <a:buChar char="•"/>
            </a:pPr>
            <a:r>
              <a:rPr lang="en-US" sz="1200" dirty="0">
                <a:solidFill>
                  <a:schemeClr val="bg1"/>
                </a:solidFill>
                <a:effectLst/>
                <a:latin typeface="Avenir Next LT Pro" panose="020B0504020202020204" pitchFamily="34" charset="0"/>
              </a:rPr>
              <a:t>Use </a:t>
            </a:r>
            <a:r>
              <a:rPr lang="en-US" sz="1200" b="1" dirty="0">
                <a:solidFill>
                  <a:schemeClr val="bg1"/>
                </a:solidFill>
                <a:effectLst/>
                <a:latin typeface="Avenir Next LT Pro" panose="020B0504020202020204" pitchFamily="34" charset="0"/>
              </a:rPr>
              <a:t>Form CO-853 </a:t>
            </a:r>
            <a:r>
              <a:rPr lang="en-US" sz="1200" dirty="0">
                <a:solidFill>
                  <a:schemeClr val="bg1"/>
                </a:solidFill>
                <a:effectLst/>
                <a:latin typeface="Avenir Next LT Pro" panose="020B0504020202020204" pitchFamily="34" charset="0"/>
              </a:rPr>
              <a:t>to report all losses or damage to state owned real and personal property (other than motor vehicles) pertaining to theft, vandalism, criminal or malicious damage, lost or misplaced funds. Notify state police, or security division. Prepare and electronically submit the form to </a:t>
            </a:r>
            <a:r>
              <a:rPr lang="en-US" sz="1200" dirty="0">
                <a:solidFill>
                  <a:schemeClr val="bg1"/>
                </a:solidFill>
                <a:effectLst/>
                <a:latin typeface="Avenir Next LT Pro" panose="020B0504020202020204" pitchFamily="34" charset="0"/>
                <a:hlinkClick r:id="rId6">
                  <a:extLst>
                    <a:ext uri="{A12FA001-AC4F-418D-AE19-62706E023703}">
                      <ahyp:hlinkClr xmlns:ahyp="http://schemas.microsoft.com/office/drawing/2018/hyperlinkcolor" val="tx"/>
                    </a:ext>
                  </a:extLst>
                </a:hlinkClick>
              </a:rPr>
              <a:t>OSC.CO-853@ct.gov</a:t>
            </a:r>
            <a:r>
              <a:rPr lang="en-US" sz="1200" dirty="0">
                <a:solidFill>
                  <a:schemeClr val="bg1"/>
                </a:solidFill>
                <a:effectLst/>
                <a:latin typeface="Avenir Next LT Pro" panose="020B0504020202020204" pitchFamily="34" charset="0"/>
              </a:rPr>
              <a:t>. Submit a copy electronically to Auditors of Public Accounts at </a:t>
            </a:r>
            <a:r>
              <a:rPr lang="en-US" sz="1200" dirty="0">
                <a:solidFill>
                  <a:schemeClr val="bg1"/>
                </a:solidFill>
                <a:effectLst/>
                <a:latin typeface="Avenir Next LT Pro" panose="020B0504020202020204" pitchFamily="34" charset="0"/>
                <a:hlinkClick r:id="rId7">
                  <a:extLst>
                    <a:ext uri="{A12FA001-AC4F-418D-AE19-62706E023703}">
                      <ahyp:hlinkClr xmlns:ahyp="http://schemas.microsoft.com/office/drawing/2018/hyperlinkcolor" val="tx"/>
                    </a:ext>
                  </a:extLst>
                </a:hlinkClick>
              </a:rPr>
              <a:t>CO-853@ctauditors.gov</a:t>
            </a:r>
            <a:r>
              <a:rPr lang="en-US" sz="1200" dirty="0">
                <a:solidFill>
                  <a:schemeClr val="bg1"/>
                </a:solidFill>
                <a:effectLst/>
                <a:latin typeface="Avenir Next LT Pro" panose="020B0504020202020204" pitchFamily="34" charset="0"/>
              </a:rPr>
              <a:t>. </a:t>
            </a:r>
          </a:p>
          <a:p>
            <a:pPr marL="0" marR="0">
              <a:spcBef>
                <a:spcPts val="0"/>
              </a:spcBef>
              <a:spcAft>
                <a:spcPts val="0"/>
              </a:spcAft>
            </a:pPr>
            <a:r>
              <a:rPr lang="en-US" sz="1200" dirty="0">
                <a:solidFill>
                  <a:srgbClr val="000000"/>
                </a:solidFill>
                <a:effectLst/>
                <a:latin typeface="Avenir Next LT Pro" panose="020B0504020202020204" pitchFamily="34" charset="0"/>
              </a:rPr>
              <a:t> </a:t>
            </a:r>
          </a:p>
          <a:p>
            <a:pPr marL="0" marR="0">
              <a:spcBef>
                <a:spcPts val="0"/>
              </a:spcBef>
              <a:spcAft>
                <a:spcPts val="0"/>
              </a:spcAft>
            </a:pPr>
            <a:r>
              <a:rPr lang="en-US" sz="1200" dirty="0">
                <a:solidFill>
                  <a:srgbClr val="000000"/>
                </a:solidFill>
                <a:effectLst/>
                <a:latin typeface="Avenir Next LT Pro" panose="020B0504020202020204" pitchFamily="34" charset="0"/>
              </a:rPr>
              <a:t> </a:t>
            </a:r>
          </a:p>
        </p:txBody>
      </p:sp>
      <p:pic>
        <p:nvPicPr>
          <p:cNvPr id="4" name="Picture 3">
            <a:extLst>
              <a:ext uri="{FF2B5EF4-FFF2-40B4-BE49-F238E27FC236}">
                <a16:creationId xmlns:a16="http://schemas.microsoft.com/office/drawing/2014/main" id="{077BAAED-5CB1-4EE5-8653-85A1C54C1BB0}"/>
              </a:ext>
            </a:extLst>
          </p:cNvPr>
          <p:cNvPicPr>
            <a:picLocks noChangeAspect="1"/>
          </p:cNvPicPr>
          <p:nvPr/>
        </p:nvPicPr>
        <p:blipFill>
          <a:blip r:embed="rId8"/>
          <a:stretch>
            <a:fillRect/>
          </a:stretch>
        </p:blipFill>
        <p:spPr>
          <a:xfrm rot="1001951">
            <a:off x="8251145" y="4150547"/>
            <a:ext cx="3694081" cy="2213892"/>
          </a:xfrm>
          <a:prstGeom prst="rect">
            <a:avLst/>
          </a:prstGeom>
        </p:spPr>
      </p:pic>
      <p:sp>
        <p:nvSpPr>
          <p:cNvPr id="2" name="Rectangle 1">
            <a:extLst>
              <a:ext uri="{FF2B5EF4-FFF2-40B4-BE49-F238E27FC236}">
                <a16:creationId xmlns:a16="http://schemas.microsoft.com/office/drawing/2014/main" id="{417D9531-60BB-4927-B92B-18C888C7CB6F}"/>
              </a:ext>
            </a:extLst>
          </p:cNvPr>
          <p:cNvSpPr/>
          <p:nvPr/>
        </p:nvSpPr>
        <p:spPr>
          <a:xfrm>
            <a:off x="955398" y="4529296"/>
            <a:ext cx="6794787" cy="220667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600" b="1" u="sng" dirty="0">
                <a:solidFill>
                  <a:srgbClr val="000000"/>
                </a:solidFill>
                <a:effectLst/>
                <a:latin typeface="Avenir Next LT Pro" panose="020B0504020202020204" pitchFamily="34" charset="0"/>
              </a:rPr>
              <a:t>RECOVERY</a:t>
            </a:r>
          </a:p>
          <a:p>
            <a:pPr marL="0" marR="0">
              <a:spcBef>
                <a:spcPts val="0"/>
              </a:spcBef>
              <a:spcAft>
                <a:spcPts val="0"/>
              </a:spcAft>
            </a:pPr>
            <a:endParaRPr lang="en-US" sz="800" u="sng"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In the event that a claim is filed, agencies shall work with SIRMB staff, legal counsel and the insurance adjuster to provide all necessary information in support of the claim. </a:t>
            </a:r>
          </a:p>
          <a:p>
            <a:pPr marL="628650" lvl="1" indent="-171450">
              <a:buFont typeface="Arial" panose="020B0604020202020204" pitchFamily="34" charset="0"/>
              <a:buChar char="•"/>
            </a:pPr>
            <a:endParaRPr lang="en-US" sz="12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Once a claim is settled, the insurer will issue payment to the SIRMB for deposit into its account with the DAS Business Office. </a:t>
            </a:r>
          </a:p>
          <a:p>
            <a:pPr marL="628650" lvl="1" indent="-171450">
              <a:buFont typeface="Arial" panose="020B0604020202020204" pitchFamily="34" charset="0"/>
              <a:buChar char="•"/>
            </a:pPr>
            <a:endParaRPr lang="en-US" sz="12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200" dirty="0">
                <a:solidFill>
                  <a:srgbClr val="000000"/>
                </a:solidFill>
                <a:effectLst/>
                <a:latin typeface="Avenir Next LT Pro" panose="020B0504020202020204" pitchFamily="34" charset="0"/>
              </a:rPr>
              <a:t>The agency shall then coordinate with the DAS Business Office for receipt of payment of the claim settlement funds. Agencies are responsible for any deductible associated with an insured loss. </a:t>
            </a:r>
            <a:endParaRPr lang="en-US" sz="1200" dirty="0">
              <a:solidFill>
                <a:srgbClr val="000000"/>
              </a:solidFill>
              <a:latin typeface="Avenir Next LT Pro" panose="020B0504020202020204" pitchFamily="34" charset="0"/>
            </a:endParaRPr>
          </a:p>
        </p:txBody>
      </p:sp>
    </p:spTree>
    <p:extLst>
      <p:ext uri="{BB962C8B-B14F-4D97-AF65-F5344CB8AC3E}">
        <p14:creationId xmlns:p14="http://schemas.microsoft.com/office/powerpoint/2010/main" val="60112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63796" y="124212"/>
            <a:ext cx="7070652" cy="875248"/>
          </a:xfrm>
          <a:ln w="25400">
            <a:solidFill>
              <a:schemeClr val="tx1"/>
            </a:solidFill>
          </a:ln>
        </p:spPr>
        <p:txBody>
          <a:bodyPr/>
          <a:lstStyle/>
          <a:p>
            <a:r>
              <a:rPr lang="en-US" sz="2800" dirty="0">
                <a:solidFill>
                  <a:schemeClr val="tx2">
                    <a:lumMod val="75000"/>
                  </a:schemeClr>
                </a:solidFill>
              </a:rPr>
              <a:t>Chapter 7 – Adjustment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188842" y="1127050"/>
            <a:ext cx="10664688" cy="2055466"/>
          </a:xfrm>
          <a:solidFill>
            <a:schemeClr val="accent2">
              <a:lumMod val="40000"/>
              <a:lumOff val="60000"/>
            </a:schemeClr>
          </a:solidFill>
          <a:ln w="31750">
            <a:solidFill>
              <a:schemeClr val="tx2">
                <a:lumMod val="75000"/>
              </a:schemeClr>
            </a:solidFill>
          </a:ln>
        </p:spPr>
        <p:txBody>
          <a:bodyPr>
            <a:noAutofit/>
          </a:bodyPr>
          <a:lstStyle/>
          <a:p>
            <a:pPr marL="285750" indent="-285750">
              <a:lnSpc>
                <a:spcPct val="120000"/>
              </a:lnSpc>
              <a:spcBef>
                <a:spcPts val="1000"/>
              </a:spcBef>
              <a:buFont typeface="Arial" panose="020B0604020202020204" pitchFamily="34" charset="0"/>
              <a:buChar char="•"/>
              <a:defRPr/>
            </a:pPr>
            <a:r>
              <a:rPr kumimoji="0" lang="en-US" sz="13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CGS Sec. 4-33a </a:t>
            </a:r>
            <a:r>
              <a:rPr lang="en-US" sz="1300" dirty="0">
                <a:solidFill>
                  <a:srgbClr val="000000"/>
                </a:solidFill>
                <a:effectLst/>
                <a:latin typeface="Avenir Next LT Pro" panose="020B0504020202020204" pitchFamily="34" charset="0"/>
              </a:rPr>
              <a:t>illegal, irregular or unsafe handling of state or quasi-public agency funds. breakdown in safekeeping of agency resources, breach of security, notification, all boards of trustees of state institutions, state department heads, boards, commissions, other state agencies responsible for state property and funds and quasi-public agencies, as defined in section 1-120, shall promptly notify the auditors of public accounts and the comptroller of any (1) unauthorized, illegal, irregular or unsafe handling or expenditure of state or quasi-public agency funds, (2) breakdowns in the safekeeping of any other resources of the state or quasi-public agencies, (3) breach of security, as defined in section 36a-701b, or (4) contemplated action to commit one of the acts listed in subdivisions (1) to (3), inclusive, of this section within their knowledge. in the case of such notification to the auditors of public accounts, the auditors may permit aggregate reporting in a manner and at a schedule determined by the auditors.</a:t>
            </a:r>
            <a:endParaRPr kumimoji="0" lang="en-US" sz="13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None/>
              <a:tabLst/>
              <a:defRPr/>
            </a:pPr>
            <a:endParaRPr lang="en-US" dirty="0"/>
          </a:p>
        </p:txBody>
      </p:sp>
      <p:sp>
        <p:nvSpPr>
          <p:cNvPr id="7" name="Rectangle 6">
            <a:extLst>
              <a:ext uri="{FF2B5EF4-FFF2-40B4-BE49-F238E27FC236}">
                <a16:creationId xmlns:a16="http://schemas.microsoft.com/office/drawing/2014/main" id="{CD194B4C-9BF2-4894-AEF0-7E1B1CA7E701}"/>
              </a:ext>
            </a:extLst>
          </p:cNvPr>
          <p:cNvSpPr/>
          <p:nvPr/>
        </p:nvSpPr>
        <p:spPr>
          <a:xfrm>
            <a:off x="188841" y="3310106"/>
            <a:ext cx="4747901" cy="34236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lnSpc>
                <a:spcPct val="120000"/>
              </a:lnSpc>
              <a:spcBef>
                <a:spcPts val="10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Prompt reporting upon the discovery of the occurrence of losses or reductions (not associated with normal wear) of state assets. </a:t>
            </a:r>
          </a:p>
          <a:p>
            <a:pPr marL="262890" indent="-171450">
              <a:lnSpc>
                <a:spcPct val="120000"/>
              </a:lnSpc>
              <a:spcBef>
                <a:spcPts val="10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All losses, reductions or recoveries of state asset values are to be reporting using the CO-853 or 4-33a letter processes. </a:t>
            </a:r>
          </a:p>
          <a:p>
            <a:pPr marL="262890" indent="-171450">
              <a:lnSpc>
                <a:spcPct val="120000"/>
              </a:lnSpc>
              <a:spcBef>
                <a:spcPts val="1000"/>
              </a:spcBef>
              <a:buFont typeface="Arial" panose="020B0604020202020204" pitchFamily="34" charset="0"/>
              <a:buChar char="•"/>
              <a:defRPr/>
            </a:pPr>
            <a:r>
              <a:rPr lang="en-US" sz="1400" dirty="0">
                <a:solidFill>
                  <a:srgbClr val="000000"/>
                </a:solidFill>
                <a:effectLst/>
                <a:latin typeface="Avenir Next LT Pro" panose="020B0504020202020204" pitchFamily="34" charset="0"/>
              </a:rPr>
              <a:t>The CO-853 forms can be found on the Comptroller's website at:  </a:t>
            </a:r>
            <a:r>
              <a:rPr lang="en-US" sz="1400" dirty="0">
                <a:solidFill>
                  <a:srgbClr val="000000"/>
                </a:solidFill>
                <a:effectLst/>
                <a:latin typeface="Avenir Next LT Pro" panose="020B0504020202020204" pitchFamily="34" charset="0"/>
                <a:hlinkClick r:id="rId3"/>
              </a:rPr>
              <a:t>http://www.osc.ct.gov/agencies/forms/index.html</a:t>
            </a:r>
            <a:endParaRPr lang="en-US" sz="1400" dirty="0">
              <a:solidFill>
                <a:srgbClr val="000000"/>
              </a:solidFill>
              <a:effectLst/>
              <a:latin typeface="Avenir Next LT Pro" panose="020B0504020202020204" pitchFamily="34" charset="0"/>
            </a:endParaRPr>
          </a:p>
        </p:txBody>
      </p:sp>
      <p:sp>
        <p:nvSpPr>
          <p:cNvPr id="11" name="Rectangle 10">
            <a:extLst>
              <a:ext uri="{FF2B5EF4-FFF2-40B4-BE49-F238E27FC236}">
                <a16:creationId xmlns:a16="http://schemas.microsoft.com/office/drawing/2014/main" id="{B9CACC9F-A383-47CB-8630-6E0818288D88}"/>
              </a:ext>
            </a:extLst>
          </p:cNvPr>
          <p:cNvSpPr/>
          <p:nvPr/>
        </p:nvSpPr>
        <p:spPr>
          <a:xfrm>
            <a:off x="9559134" y="5007935"/>
            <a:ext cx="2410046" cy="172585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20000"/>
              </a:lnSpc>
              <a:spcBef>
                <a:spcPts val="1000"/>
              </a:spcBef>
              <a:spcAft>
                <a:spcPts val="0"/>
              </a:spcAft>
              <a:buClrTx/>
              <a:buSzTx/>
              <a:tabLst/>
              <a:defRPr/>
            </a:pPr>
            <a:r>
              <a:rPr kumimoji="0" lang="en-US" sz="1400" b="1" i="1" u="none" strike="noStrike" kern="1200" cap="none" spc="0" normalizeH="0" baseline="0" noProof="0" dirty="0">
                <a:ln>
                  <a:noFill/>
                </a:ln>
                <a:solidFill>
                  <a:schemeClr val="accent6">
                    <a:lumMod val="50000"/>
                  </a:schemeClr>
                </a:solidFill>
                <a:effectLst/>
                <a:uLnTx/>
                <a:uFillTx/>
                <a:latin typeface="Avenir Next LT Pro" panose="020B0504020202020204" pitchFamily="34" charset="0"/>
                <a:cs typeface="Times New Roman" panose="02020603050405020304" pitchFamily="18" charset="0"/>
              </a:rPr>
              <a:t>Note: There will be a webinar to discuss the new process for CO-853 reporting. </a:t>
            </a:r>
          </a:p>
        </p:txBody>
      </p:sp>
      <p:sp>
        <p:nvSpPr>
          <p:cNvPr id="12" name="Rectangle 11">
            <a:extLst>
              <a:ext uri="{FF2B5EF4-FFF2-40B4-BE49-F238E27FC236}">
                <a16:creationId xmlns:a16="http://schemas.microsoft.com/office/drawing/2014/main" id="{30B49121-4FBB-4294-8CFA-938E8A924BF8}"/>
              </a:ext>
            </a:extLst>
          </p:cNvPr>
          <p:cNvSpPr/>
          <p:nvPr/>
        </p:nvSpPr>
        <p:spPr>
          <a:xfrm>
            <a:off x="9549195" y="3349256"/>
            <a:ext cx="2410046" cy="149193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20000"/>
              </a:lnSpc>
              <a:spcBef>
                <a:spcPts val="100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Any questions related to this process can be directed to OSC-CAP at </a:t>
            </a: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osc.assets@ct.gov</a:t>
            </a:r>
            <a:r>
              <a:rPr kumimoji="0" lang="en-US" sz="14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p:txBody>
      </p:sp>
      <p:sp>
        <p:nvSpPr>
          <p:cNvPr id="13" name="Rectangle 12">
            <a:extLst>
              <a:ext uri="{FF2B5EF4-FFF2-40B4-BE49-F238E27FC236}">
                <a16:creationId xmlns:a16="http://schemas.microsoft.com/office/drawing/2014/main" id="{AB2B1A33-63D0-49CB-8A3C-43BF930F4416}"/>
              </a:ext>
            </a:extLst>
          </p:cNvPr>
          <p:cNvSpPr/>
          <p:nvPr/>
        </p:nvSpPr>
        <p:spPr>
          <a:xfrm>
            <a:off x="5078897" y="3310106"/>
            <a:ext cx="4328143" cy="342368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Completed CO-853 forms must be submitted to both: </a:t>
            </a:r>
            <a:r>
              <a:rPr lang="en-US" sz="1400" dirty="0">
                <a:solidFill>
                  <a:srgbClr val="000000"/>
                </a:solidFill>
                <a:latin typeface="Avenir Next LT Pro" panose="020B0504020202020204" pitchFamily="34" charset="0"/>
                <a:hlinkClick r:id="rId5"/>
              </a:rPr>
              <a:t>osc.co-853@ct.gov</a:t>
            </a:r>
            <a:r>
              <a:rPr lang="en-US" sz="1400" dirty="0">
                <a:solidFill>
                  <a:srgbClr val="000000"/>
                </a:solidFill>
                <a:latin typeface="Avenir Next LT Pro" panose="020B0504020202020204" pitchFamily="34" charset="0"/>
              </a:rPr>
              <a:t> and </a:t>
            </a:r>
            <a:r>
              <a:rPr lang="en-US" sz="1400" dirty="0">
                <a:solidFill>
                  <a:srgbClr val="000000"/>
                </a:solidFill>
                <a:latin typeface="Avenir Next LT Pro" panose="020B0504020202020204" pitchFamily="34" charset="0"/>
                <a:hlinkClick r:id="rId6"/>
              </a:rPr>
              <a:t>CO-853@ctauditors.gov</a:t>
            </a:r>
            <a:r>
              <a:rPr lang="en-US" sz="1400" dirty="0">
                <a:solidFill>
                  <a:srgbClr val="000000"/>
                </a:solidFill>
                <a:latin typeface="Avenir Next LT Pro" panose="020B0504020202020204" pitchFamily="34" charset="0"/>
              </a:rPr>
              <a:t>. </a:t>
            </a:r>
          </a:p>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When a CO-853 is not suitable for reporting, a 4-33a letter maybe submitted. </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Background</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Condition</a:t>
            </a:r>
          </a:p>
          <a:p>
            <a:pPr marL="720090" lvl="1" indent="-171450">
              <a:buFont typeface="Arial" panose="020B0604020202020204" pitchFamily="34" charset="0"/>
              <a:buChar char="•"/>
              <a:defRPr/>
            </a:pPr>
            <a:r>
              <a:rPr lang="en-US" sz="1400" dirty="0">
                <a:solidFill>
                  <a:srgbClr val="000000"/>
                </a:solidFill>
                <a:latin typeface="Avenir Next LT Pro" panose="020B0504020202020204" pitchFamily="34" charset="0"/>
              </a:rPr>
              <a:t>Action Taken </a:t>
            </a:r>
          </a:p>
          <a:p>
            <a:pPr marL="262890" indent="-171450">
              <a:lnSpc>
                <a:spcPct val="120000"/>
              </a:lnSpc>
              <a:spcBef>
                <a:spcPts val="1000"/>
              </a:spcBef>
              <a:buFont typeface="Arial" panose="020B0604020202020204" pitchFamily="34" charset="0"/>
              <a:buChar char="•"/>
              <a:defRPr/>
            </a:pPr>
            <a:r>
              <a:rPr lang="en-US" sz="1400" dirty="0">
                <a:solidFill>
                  <a:srgbClr val="000000"/>
                </a:solidFill>
                <a:latin typeface="Avenir Next LT Pro" panose="020B0504020202020204" pitchFamily="34" charset="0"/>
              </a:rPr>
              <a:t>If an agency would like an example 4-33a letter template, send an email to </a:t>
            </a:r>
            <a:r>
              <a:rPr lang="en-US" sz="1400" dirty="0">
                <a:solidFill>
                  <a:srgbClr val="000000"/>
                </a:solidFill>
                <a:latin typeface="Avenir Next LT Pro" panose="020B0504020202020204" pitchFamily="34" charset="0"/>
                <a:hlinkClick r:id="rId5"/>
              </a:rPr>
              <a:t>osc.co-853@ct.gov</a:t>
            </a:r>
            <a:r>
              <a:rPr lang="en-US" sz="1400" dirty="0">
                <a:solidFill>
                  <a:srgbClr val="000000"/>
                </a:solidFill>
                <a:latin typeface="Avenir Next LT Pro" panose="020B0504020202020204" pitchFamily="34" charset="0"/>
              </a:rPr>
              <a:t>.</a:t>
            </a:r>
          </a:p>
        </p:txBody>
      </p:sp>
    </p:spTree>
    <p:extLst>
      <p:ext uri="{BB962C8B-B14F-4D97-AF65-F5344CB8AC3E}">
        <p14:creationId xmlns:p14="http://schemas.microsoft.com/office/powerpoint/2010/main" val="1785143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606056" y="325409"/>
            <a:ext cx="8569842" cy="939866"/>
          </a:xfrm>
        </p:spPr>
        <p:txBody>
          <a:bodyPr/>
          <a:lstStyle/>
          <a:p>
            <a:pPr algn="ctr"/>
            <a:r>
              <a:rPr lang="en-US" sz="3200" dirty="0">
                <a:solidFill>
                  <a:schemeClr val="tx2">
                    <a:lumMod val="75000"/>
                  </a:schemeClr>
                </a:solidFill>
              </a:rPr>
              <a:t>Chapter 7 – </a:t>
            </a:r>
            <a:br>
              <a:rPr lang="en-US" sz="3200" dirty="0">
                <a:solidFill>
                  <a:schemeClr val="tx2">
                    <a:lumMod val="75000"/>
                  </a:schemeClr>
                </a:solidFill>
              </a:rPr>
            </a:br>
            <a:r>
              <a:rPr lang="en-US" sz="3200" dirty="0">
                <a:solidFill>
                  <a:schemeClr val="tx2">
                    <a:lumMod val="75000"/>
                  </a:schemeClr>
                </a:solidFill>
              </a:rPr>
              <a:t>Adjustment to Real and Personal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6220047" y="4720855"/>
            <a:ext cx="5971953" cy="2137145"/>
          </a:xfrm>
          <a:solidFill>
            <a:schemeClr val="accent1">
              <a:lumMod val="40000"/>
              <a:lumOff val="60000"/>
            </a:schemeClr>
          </a:solidFill>
        </p:spPr>
        <p:txBody>
          <a:bodyPr>
            <a:normAutofit/>
          </a:bodyPr>
          <a:lstStyle/>
          <a:p>
            <a:pPr marL="0" marR="0" algn="ctr">
              <a:spcBef>
                <a:spcPts val="0"/>
              </a:spcBef>
              <a:spcAft>
                <a:spcPts val="0"/>
              </a:spcAft>
            </a:pPr>
            <a:endParaRPr lang="en-US" sz="1600" b="1" u="sng" dirty="0">
              <a:solidFill>
                <a:srgbClr val="000000"/>
              </a:solidFill>
              <a:effectLst/>
              <a:latin typeface="Avenir Next LT Pro" panose="020B0504020202020204" pitchFamily="34" charset="0"/>
            </a:endParaRPr>
          </a:p>
          <a:p>
            <a:pPr marL="0" marR="0" algn="ctr">
              <a:spcBef>
                <a:spcPts val="0"/>
              </a:spcBef>
              <a:spcAft>
                <a:spcPts val="0"/>
              </a:spcAft>
            </a:pPr>
            <a:r>
              <a:rPr lang="en-US" sz="1600" b="1" u="sng" dirty="0">
                <a:solidFill>
                  <a:srgbClr val="000000"/>
                </a:solidFill>
                <a:effectLst/>
                <a:latin typeface="Avenir Next LT Pro" panose="020B0504020202020204" pitchFamily="34" charset="0"/>
              </a:rPr>
              <a:t>Annual Reports:</a:t>
            </a:r>
          </a:p>
          <a:p>
            <a:pPr marL="0" marR="0">
              <a:spcBef>
                <a:spcPts val="0"/>
              </a:spcBef>
              <a:spcAft>
                <a:spcPts val="0"/>
              </a:spcAft>
            </a:pPr>
            <a:r>
              <a:rPr lang="en-US" sz="1200" b="1" dirty="0">
                <a:solidFill>
                  <a:srgbClr val="000000"/>
                </a:solidFill>
                <a:effectLst/>
                <a:latin typeface="Avenir Next LT Pro" panose="020B0504020202020204" pitchFamily="34" charset="0"/>
              </a:rPr>
              <a:t> </a:t>
            </a:r>
            <a:endParaRPr lang="en-US" sz="1200" dirty="0">
              <a:solidFill>
                <a:srgbClr val="000000"/>
              </a:solidFill>
              <a:effectLst/>
              <a:latin typeface="Avenir Next LT Pro" panose="020B0504020202020204" pitchFamily="34" charset="0"/>
            </a:endParaRPr>
          </a:p>
          <a:p>
            <a:pPr marL="5143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State Comptroller publishes asset </a:t>
            </a:r>
            <a:r>
              <a:rPr lang="en-US" sz="1400" dirty="0">
                <a:solidFill>
                  <a:srgbClr val="000000"/>
                </a:solidFill>
                <a:latin typeface="Avenir Next LT Pro" panose="020B0504020202020204" pitchFamily="34" charset="0"/>
              </a:rPr>
              <a:t>information received from the agencies regarding restored and lost items.</a:t>
            </a:r>
          </a:p>
          <a:p>
            <a:pPr marL="514350" marR="0" indent="-171450">
              <a:spcBef>
                <a:spcPts val="0"/>
              </a:spcBef>
              <a:spcAft>
                <a:spcPts val="0"/>
              </a:spcAft>
              <a:buFont typeface="Arial" panose="020B0604020202020204" pitchFamily="34" charset="0"/>
              <a:buChar char="•"/>
            </a:pPr>
            <a:endParaRPr lang="en-US" sz="1400" dirty="0">
              <a:solidFill>
                <a:srgbClr val="000000"/>
              </a:solidFill>
              <a:effectLst/>
              <a:latin typeface="Avenir Next LT Pro" panose="020B0504020202020204" pitchFamily="34" charset="0"/>
            </a:endParaRPr>
          </a:p>
          <a:p>
            <a:pPr marL="514350" marR="0" indent="-171450">
              <a:spcBef>
                <a:spcPts val="0"/>
              </a:spcBef>
              <a:spcAft>
                <a:spcPts val="0"/>
              </a:spcAft>
              <a:buFont typeface="Arial" panose="020B0604020202020204" pitchFamily="34" charset="0"/>
              <a:buChar char="•"/>
            </a:pPr>
            <a:r>
              <a:rPr lang="en-US" sz="1400" dirty="0">
                <a:solidFill>
                  <a:srgbClr val="000000"/>
                </a:solidFill>
                <a:effectLst/>
                <a:latin typeface="Avenir Next LT Pro" panose="020B0504020202020204" pitchFamily="34" charset="0"/>
              </a:rPr>
              <a:t>A detailed list is sent to Agency Heads each year of all the items submitted by their agency. </a:t>
            </a:r>
            <a:endParaRPr lang="en-US" sz="1400" dirty="0">
              <a:solidFill>
                <a:srgbClr val="000000"/>
              </a:solidFill>
              <a:latin typeface="Avenir Next LT Pro" panose="020B0504020202020204" pitchFamily="34" charset="0"/>
            </a:endParaRPr>
          </a:p>
        </p:txBody>
      </p:sp>
      <p:sp>
        <p:nvSpPr>
          <p:cNvPr id="4" name="Rectangle 3">
            <a:extLst>
              <a:ext uri="{FF2B5EF4-FFF2-40B4-BE49-F238E27FC236}">
                <a16:creationId xmlns:a16="http://schemas.microsoft.com/office/drawing/2014/main" id="{AD072C04-4AA7-4AE4-9E20-3CBADF9324D2}"/>
              </a:ext>
            </a:extLst>
          </p:cNvPr>
          <p:cNvSpPr/>
          <p:nvPr/>
        </p:nvSpPr>
        <p:spPr>
          <a:xfrm>
            <a:off x="489097" y="1371600"/>
            <a:ext cx="5730950" cy="334925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bg1"/>
              </a:solidFill>
              <a:latin typeface="Avenir Next LT Pro" panose="020B0504020202020204" pitchFamily="34" charset="0"/>
            </a:endParaRPr>
          </a:p>
          <a:p>
            <a:pPr algn="ctr"/>
            <a:r>
              <a:rPr lang="en-US" sz="1600" b="1" u="sng" dirty="0">
                <a:solidFill>
                  <a:schemeClr val="bg1"/>
                </a:solidFill>
                <a:latin typeface="Avenir Next LT Pro" panose="020B0504020202020204" pitchFamily="34" charset="0"/>
              </a:rPr>
              <a:t>Recovery of Lost or Stolen Property:</a:t>
            </a:r>
          </a:p>
          <a:p>
            <a:pPr algn="ctr"/>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b="0" i="0" dirty="0">
                <a:solidFill>
                  <a:schemeClr val="bg1"/>
                </a:solidFill>
                <a:effectLst/>
                <a:latin typeface="Avenir Next LT Pro" panose="020B0504020202020204" pitchFamily="34" charset="0"/>
              </a:rPr>
              <a:t>Agencies must complete a CO-853 form to document the recovery of the item. </a:t>
            </a:r>
          </a:p>
          <a:p>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dirty="0">
                <a:solidFill>
                  <a:schemeClr val="bg1"/>
                </a:solidFill>
                <a:latin typeface="Avenir Next LT Pro" panose="020B0504020202020204" pitchFamily="34" charset="0"/>
              </a:rPr>
              <a:t>All</a:t>
            </a:r>
            <a:r>
              <a:rPr lang="en-US" sz="1400" b="0" i="0" dirty="0">
                <a:solidFill>
                  <a:schemeClr val="bg1"/>
                </a:solidFill>
                <a:effectLst/>
                <a:latin typeface="Avenir Next LT Pro" panose="020B0504020202020204" pitchFamily="34" charset="0"/>
              </a:rPr>
              <a:t> recovered items must be reinstated in the property control system. </a:t>
            </a:r>
          </a:p>
          <a:p>
            <a:pPr marL="285750" indent="-285750">
              <a:buFont typeface="Arial" panose="020B0604020202020204" pitchFamily="34" charset="0"/>
              <a:buChar char="•"/>
            </a:pPr>
            <a:endParaRPr lang="en-US" sz="1400" b="0" i="0" dirty="0">
              <a:solidFill>
                <a:schemeClr val="bg1"/>
              </a:solidFill>
              <a:effectLst/>
              <a:latin typeface="Avenir Next LT Pro" panose="020B0504020202020204" pitchFamily="34" charset="0"/>
            </a:endParaRPr>
          </a:p>
          <a:p>
            <a:pPr marL="285750" indent="-285750">
              <a:buFont typeface="Arial" panose="020B0604020202020204" pitchFamily="34" charset="0"/>
              <a:buChar char="•"/>
            </a:pPr>
            <a:r>
              <a:rPr lang="en-US" sz="1400" b="0" dirty="0">
                <a:solidFill>
                  <a:srgbClr val="000000"/>
                </a:solidFill>
                <a:effectLst/>
                <a:latin typeface="Avenir Next LT Pro" panose="020B0504020202020204" pitchFamily="34" charset="0"/>
              </a:rPr>
              <a:t>Executive Branch agencies will restore the item in the Core-CT Asset Module or in the Core-CT Inventory Module. </a:t>
            </a:r>
          </a:p>
          <a:p>
            <a:pPr marL="285750" indent="-285750">
              <a:buFont typeface="Arial" panose="020B0604020202020204" pitchFamily="34" charset="0"/>
              <a:buChar char="•"/>
            </a:pPr>
            <a:endParaRPr lang="en-US" sz="1400" b="0" dirty="0">
              <a:solidFill>
                <a:srgbClr val="000000"/>
              </a:solidFill>
              <a:effectLst/>
              <a:latin typeface="Avenir Next LT Pro" panose="020B0504020202020204" pitchFamily="34" charset="0"/>
            </a:endParaRPr>
          </a:p>
          <a:p>
            <a:pPr marL="285750" indent="-285750">
              <a:buFont typeface="Arial" panose="020B0604020202020204" pitchFamily="34" charset="0"/>
              <a:buChar char="•"/>
            </a:pPr>
            <a:r>
              <a:rPr lang="en-US" sz="1400" b="0" dirty="0">
                <a:solidFill>
                  <a:srgbClr val="000000"/>
                </a:solidFill>
                <a:effectLst/>
                <a:latin typeface="Avenir Next LT Pro" panose="020B0504020202020204" pitchFamily="34" charset="0"/>
              </a:rPr>
              <a:t>Restoring the item to the Core-CT Inventory Module only applies to those agencies that use this module.</a:t>
            </a:r>
          </a:p>
          <a:p>
            <a:pPr marR="0">
              <a:spcBef>
                <a:spcPts val="0"/>
              </a:spcBef>
              <a:spcAft>
                <a:spcPts val="0"/>
              </a:spcAft>
            </a:pPr>
            <a:endParaRPr lang="en-US" sz="1400" b="0" dirty="0">
              <a:solidFill>
                <a:srgbClr val="000000"/>
              </a:solidFill>
              <a:effectLst/>
              <a:latin typeface="Avenir Next LT Pro" panose="020B0504020202020204" pitchFamily="34" charset="0"/>
            </a:endParaRPr>
          </a:p>
          <a:p>
            <a:pPr marL="285750" indent="-285750">
              <a:buFont typeface="Arial" panose="020B0604020202020204" pitchFamily="34" charset="0"/>
              <a:buChar char="•"/>
            </a:pPr>
            <a:endParaRPr lang="en-US" sz="1400" b="1" u="sng" dirty="0">
              <a:solidFill>
                <a:schemeClr val="bg1"/>
              </a:solidFill>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5BC6E7CD-188D-4A51-B62D-95F81633D889}"/>
              </a:ext>
            </a:extLst>
          </p:cNvPr>
          <p:cNvCxnSpPr>
            <a:cxnSpLocks/>
          </p:cNvCxnSpPr>
          <p:nvPr/>
        </p:nvCxnSpPr>
        <p:spPr>
          <a:xfrm>
            <a:off x="489097" y="1371600"/>
            <a:ext cx="8856922"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D99D985-D008-4B5F-84EF-9C2B7FADDA82}"/>
              </a:ext>
            </a:extLst>
          </p:cNvPr>
          <p:cNvPicPr>
            <a:picLocks noChangeAspect="1"/>
          </p:cNvPicPr>
          <p:nvPr/>
        </p:nvPicPr>
        <p:blipFill>
          <a:blip r:embed="rId3"/>
          <a:stretch>
            <a:fillRect/>
          </a:stretch>
        </p:blipFill>
        <p:spPr>
          <a:xfrm>
            <a:off x="6776611" y="1839436"/>
            <a:ext cx="3822062" cy="2589813"/>
          </a:xfrm>
          <a:prstGeom prst="rect">
            <a:avLst/>
          </a:prstGeom>
        </p:spPr>
      </p:pic>
      <p:pic>
        <p:nvPicPr>
          <p:cNvPr id="15" name="Picture 14">
            <a:extLst>
              <a:ext uri="{FF2B5EF4-FFF2-40B4-BE49-F238E27FC236}">
                <a16:creationId xmlns:a16="http://schemas.microsoft.com/office/drawing/2014/main" id="{0A850BB5-E094-4C4D-B310-071489127EC2}"/>
              </a:ext>
            </a:extLst>
          </p:cNvPr>
          <p:cNvPicPr>
            <a:picLocks noChangeAspect="1"/>
          </p:cNvPicPr>
          <p:nvPr/>
        </p:nvPicPr>
        <p:blipFill>
          <a:blip r:embed="rId4"/>
          <a:stretch>
            <a:fillRect/>
          </a:stretch>
        </p:blipFill>
        <p:spPr>
          <a:xfrm>
            <a:off x="2073452" y="5090891"/>
            <a:ext cx="2101958" cy="1397072"/>
          </a:xfrm>
          <a:prstGeom prst="roundRect">
            <a:avLst>
              <a:gd name="adj" fmla="val 11111"/>
            </a:avLst>
          </a:prstGeom>
          <a:ln w="635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174574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370425" y="198993"/>
            <a:ext cx="6533810" cy="972262"/>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70425" y="1434047"/>
            <a:ext cx="6533810" cy="3025629"/>
          </a:xfrm>
          <a:solidFill>
            <a:schemeClr val="accent1">
              <a:lumMod val="40000"/>
              <a:lumOff val="60000"/>
            </a:schemeClr>
          </a:solidFill>
        </p:spPr>
        <p:txBody>
          <a:bodyPr>
            <a:normAutofit/>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panose="020B0504020202020204" pitchFamily="34" charset="0"/>
              </a:rPr>
              <a:t>Department of Administrative Services, State Property Surplus Administration </a:t>
            </a: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acts as the clearinghouse for the transfer, sale or disposal of property. </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Ensures the state best utilizes it property.</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Provides agencies with a cost-effective means of acquiring personal property.</a:t>
            </a:r>
          </a:p>
          <a:p>
            <a:pPr marL="891540" lvl="2" indent="-342900">
              <a:lnSpc>
                <a:spcPct val="100000"/>
              </a:lnSpc>
              <a:spcBef>
                <a:spcPts val="1000"/>
              </a:spcBef>
              <a:buFontTx/>
              <a:buChar char="-"/>
              <a:defRPr/>
            </a:pPr>
            <a:r>
              <a:rPr kumimoji="0" lang="en-US" sz="1600" b="0" i="0" u="none" strike="noStrike" kern="1200" cap="none" spc="0" normalizeH="0" baseline="0" noProof="0" dirty="0">
                <a:ln>
                  <a:noFill/>
                </a:ln>
                <a:solidFill>
                  <a:prstClr val="black"/>
                </a:solidFill>
                <a:effectLst/>
                <a:uLnTx/>
                <a:uFillTx/>
                <a:latin typeface="Avenir Next LT Pro" panose="020B0504020202020204" pitchFamily="34" charset="0"/>
              </a:rPr>
              <a:t>Establishes an audit trail for State property. </a:t>
            </a:r>
          </a:p>
          <a:p>
            <a:pPr marR="0" lvl="0"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effectLst/>
              <a:uLnTx/>
              <a:uFillTx/>
              <a:latin typeface="Avenir Next LT Pro" panose="020B05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600" b="0" i="0" dirty="0">
                <a:effectLst/>
                <a:latin typeface="Avenir Next LT Pro" panose="020B0504020202020204" pitchFamily="34" charset="0"/>
              </a:rPr>
              <a:t>For additional guidance on State Property Surplus go to the DAS Surplus web-site at </a:t>
            </a:r>
            <a:r>
              <a:rPr lang="en-US" sz="1600" b="0" i="0" u="none" strike="noStrike" dirty="0">
                <a:solidFill>
                  <a:srgbClr val="0077CC"/>
                </a:solidFill>
                <a:effectLst/>
                <a:latin typeface="Avenir Next LT Pro" panose="020B0504020202020204" pitchFamily="34" charset="0"/>
                <a:hlinkClick r:id="rId3"/>
              </a:rPr>
              <a:t>Surplus and Auctions</a:t>
            </a:r>
            <a:r>
              <a:rPr lang="en-US" sz="1600" b="1" i="0" dirty="0">
                <a:solidFill>
                  <a:srgbClr val="7B809A"/>
                </a:solidFill>
                <a:effectLst/>
                <a:latin typeface="Avenir Next LT Pro" panose="020B0504020202020204" pitchFamily="34" charset="0"/>
              </a:rPr>
              <a:t>.</a:t>
            </a:r>
            <a:r>
              <a:rPr lang="en-US" sz="1600" b="0" i="0" dirty="0">
                <a:solidFill>
                  <a:srgbClr val="7B809A"/>
                </a:solidFill>
                <a:effectLst/>
                <a:latin typeface="Avenir Next LT Pro" panose="020B0504020202020204" pitchFamily="34" charset="0"/>
              </a:rPr>
              <a:t> </a:t>
            </a:r>
            <a:endParaRPr kumimoji="0" lang="en-US" sz="1600" b="0" i="1" u="none" strike="noStrike" kern="1200" cap="none" spc="0" normalizeH="0" baseline="0" noProof="0" dirty="0">
              <a:ln>
                <a:noFill/>
              </a:ln>
              <a:effectLst/>
              <a:uLnTx/>
              <a:uFillTx/>
              <a:latin typeface="Avenir Next LT Pro" panose="020B0504020202020204" pitchFamily="34" charset="0"/>
            </a:endParaRPr>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70425" y="1328826"/>
            <a:ext cx="653381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878FFED-0174-43FE-A4B4-0ADDBAE98B84}"/>
              </a:ext>
            </a:extLst>
          </p:cNvPr>
          <p:cNvPicPr>
            <a:picLocks noChangeAspect="1"/>
          </p:cNvPicPr>
          <p:nvPr/>
        </p:nvPicPr>
        <p:blipFill>
          <a:blip r:embed="rId4"/>
          <a:stretch>
            <a:fillRect/>
          </a:stretch>
        </p:blipFill>
        <p:spPr>
          <a:xfrm>
            <a:off x="2298880" y="4564896"/>
            <a:ext cx="2676899" cy="2199064"/>
          </a:xfrm>
          <a:prstGeom prst="rect">
            <a:avLst/>
          </a:prstGeom>
        </p:spPr>
      </p:pic>
      <p:sp>
        <p:nvSpPr>
          <p:cNvPr id="7" name="Rectangle 6">
            <a:extLst>
              <a:ext uri="{FF2B5EF4-FFF2-40B4-BE49-F238E27FC236}">
                <a16:creationId xmlns:a16="http://schemas.microsoft.com/office/drawing/2014/main" id="{14D4DDCB-A6F5-4B63-A299-7B6D793D13DD}"/>
              </a:ext>
            </a:extLst>
          </p:cNvPr>
          <p:cNvSpPr/>
          <p:nvPr/>
        </p:nvSpPr>
        <p:spPr>
          <a:xfrm>
            <a:off x="7469312" y="3429000"/>
            <a:ext cx="4572000" cy="27354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a:solidFill>
                  <a:schemeClr val="accent6">
                    <a:lumMod val="50000"/>
                  </a:schemeClr>
                </a:solidFill>
              </a:rPr>
              <a:t>The Department of Administrative Services, State Property Surplus Administration oversight is applicable to all agencies with the exception of those listed in </a:t>
            </a:r>
            <a:r>
              <a:rPr lang="en-US" b="1" i="1" dirty="0">
                <a:solidFill>
                  <a:schemeClr val="accent6">
                    <a:lumMod val="50000"/>
                  </a:schemeClr>
                </a:solidFill>
                <a:hlinkClick r:id="rId5"/>
              </a:rPr>
              <a:t>CGS 4a-4</a:t>
            </a:r>
            <a:r>
              <a:rPr lang="en-US" b="1" i="1" dirty="0">
                <a:solidFill>
                  <a:schemeClr val="accent6">
                    <a:lumMod val="50000"/>
                  </a:schemeClr>
                </a:solidFill>
              </a:rPr>
              <a:t>. </a:t>
            </a:r>
          </a:p>
        </p:txBody>
      </p:sp>
    </p:spTree>
    <p:extLst>
      <p:ext uri="{BB962C8B-B14F-4D97-AF65-F5344CB8AC3E}">
        <p14:creationId xmlns:p14="http://schemas.microsoft.com/office/powerpoint/2010/main" val="2118023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70121" y="169032"/>
            <a:ext cx="8236685" cy="913967"/>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308343" y="1296411"/>
            <a:ext cx="5613991" cy="5227680"/>
          </a:xfrm>
          <a:solidFill>
            <a:schemeClr val="accent2">
              <a:lumMod val="40000"/>
              <a:lumOff val="60000"/>
            </a:schemeClr>
          </a:solidFill>
        </p:spPr>
        <p:txBody>
          <a:bodyPr>
            <a:normAutofit/>
          </a:bodyPr>
          <a:lstStyle/>
          <a:p>
            <a:pPr marL="345186" indent="-171450">
              <a:lnSpc>
                <a:spcPct val="100000"/>
              </a:lnSpc>
              <a:spcBef>
                <a:spcPts val="0"/>
              </a:spcBef>
              <a:defRPr/>
            </a:pPr>
            <a:r>
              <a:rPr kumimoji="0" lang="en-US" sz="1600" b="1" i="0" u="sng" strike="noStrike" kern="1200" cap="none" spc="0" normalizeH="0" baseline="0" noProof="0" dirty="0">
                <a:ln>
                  <a:noFill/>
                </a:ln>
                <a:solidFill>
                  <a:schemeClr val="bg1"/>
                </a:solidFill>
                <a:effectLst/>
                <a:uLnTx/>
                <a:uFillTx/>
                <a:latin typeface="Avenir Next LT Pro" panose="020B0504020202020204" pitchFamily="34" charset="0"/>
              </a:rPr>
              <a:t>Responsibility of Holding Agencies</a:t>
            </a:r>
            <a:r>
              <a:rPr kumimoji="0" lang="en-US" sz="1600" i="0" u="sng" strike="noStrike" kern="1200" cap="none" spc="0" normalizeH="0" baseline="0" noProof="0" dirty="0">
                <a:ln>
                  <a:noFill/>
                </a:ln>
                <a:solidFill>
                  <a:schemeClr val="bg1"/>
                </a:solidFill>
                <a:effectLst/>
                <a:uLnTx/>
                <a:uFillTx/>
                <a:latin typeface="Avenir Next LT Pro" panose="020B0504020202020204" pitchFamily="34" charset="0"/>
              </a:rPr>
              <a:t> </a:t>
            </a:r>
          </a:p>
          <a:p>
            <a:pPr marL="345186" indent="-171450">
              <a:lnSpc>
                <a:spcPct val="100000"/>
              </a:lnSpc>
              <a:spcBef>
                <a:spcPts val="0"/>
              </a:spcBef>
              <a:defRPr/>
            </a:pPr>
            <a:r>
              <a:rPr kumimoji="0" lang="en-US" sz="1100" i="0" strike="noStrike" kern="1200" cap="none" spc="0" normalizeH="0" baseline="0" noProof="0" dirty="0">
                <a:ln>
                  <a:noFill/>
                </a:ln>
                <a:solidFill>
                  <a:schemeClr val="bg1"/>
                </a:solidFill>
                <a:effectLst/>
                <a:uLnTx/>
                <a:uFillTx/>
                <a:latin typeface="Avenir Next LT Pro" panose="020B0504020202020204" pitchFamily="34" charset="0"/>
              </a:rPr>
              <a:t> </a:t>
            </a:r>
          </a:p>
          <a:p>
            <a:pPr marL="345186" indent="-171450">
              <a:lnSpc>
                <a:spcPct val="100000"/>
              </a:lnSpc>
              <a:spcBef>
                <a:spcPts val="0"/>
              </a:spcBef>
              <a:buFont typeface="Arial" panose="020B0604020202020204" pitchFamily="34" charset="0"/>
              <a:buChar char="•"/>
              <a:defRPr/>
            </a:pP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Prior to designating any items procured </a:t>
            </a:r>
            <a:r>
              <a:rPr kumimoji="0" lang="en-US" sz="1600" b="1" i="0" strike="noStrike" kern="1200" cap="none" spc="0" normalizeH="0" baseline="0" noProof="0" dirty="0">
                <a:ln>
                  <a:noFill/>
                </a:ln>
                <a:solidFill>
                  <a:schemeClr val="bg1"/>
                </a:solidFill>
                <a:effectLst/>
                <a:uLnTx/>
                <a:uFillTx/>
                <a:latin typeface="Avenir Next LT Pro" panose="020B0504020202020204" pitchFamily="34" charset="0"/>
              </a:rPr>
              <a:t>with federal funds, or on loan from the federal government</a:t>
            </a:r>
            <a:r>
              <a:rPr kumimoji="0" lang="en-US" sz="1600" i="0" strike="noStrike" kern="1200" cap="none" spc="0" normalizeH="0" baseline="0" noProof="0" dirty="0">
                <a:ln>
                  <a:noFill/>
                </a:ln>
                <a:solidFill>
                  <a:schemeClr val="bg1"/>
                </a:solidFill>
                <a:effectLst/>
                <a:uLnTx/>
                <a:uFillTx/>
                <a:latin typeface="Avenir Next LT Pro" panose="020B0504020202020204" pitchFamily="34" charset="0"/>
              </a:rPr>
              <a:t>, as surplus the holding agency must receive authorization to transfer ownership of the asset to the state. </a:t>
            </a:r>
          </a:p>
          <a:p>
            <a:pPr marL="173736">
              <a:lnSpc>
                <a:spcPct val="100000"/>
              </a:lnSpc>
              <a:spcBef>
                <a:spcPts val="0"/>
              </a:spcBef>
              <a:defRPr/>
            </a:pPr>
            <a:endParaRPr lang="en-US" sz="1600" dirty="0">
              <a:solidFill>
                <a:schemeClr val="bg1"/>
              </a:solidFill>
              <a:effectLst/>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dirty="0">
                <a:solidFill>
                  <a:schemeClr val="bg1"/>
                </a:solidFill>
                <a:effectLst/>
                <a:latin typeface="Avenir Next LT Pro" panose="020B0504020202020204" pitchFamily="34" charset="0"/>
              </a:rPr>
              <a:t>State agencies are responsible for maintaining adequate inventory controls for their personal property. </a:t>
            </a:r>
            <a:r>
              <a:rPr lang="en-US" sz="1600" b="1" dirty="0">
                <a:solidFill>
                  <a:schemeClr val="bg1"/>
                </a:solidFill>
                <a:effectLst/>
                <a:latin typeface="Avenir Next LT Pro" panose="020B0504020202020204" pitchFamily="34" charset="0"/>
              </a:rPr>
              <a:t>State agencies shall not stockpile property.</a:t>
            </a:r>
          </a:p>
          <a:p>
            <a:pPr marL="173736">
              <a:lnSpc>
                <a:spcPct val="100000"/>
              </a:lnSpc>
              <a:spcBef>
                <a:spcPts val="0"/>
              </a:spcBef>
              <a:defRPr/>
            </a:pPr>
            <a:endParaRPr lang="en-US" sz="1600" dirty="0">
              <a:solidFill>
                <a:srgbClr val="000000"/>
              </a:solidFill>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dirty="0">
                <a:solidFill>
                  <a:srgbClr val="000000"/>
                </a:solidFill>
                <a:latin typeface="Avenir Next LT Pro" panose="020B0504020202020204" pitchFamily="34" charset="0"/>
              </a:rPr>
              <a:t>Agency is responsible for providing property accountability, care, and storage of inventory. </a:t>
            </a:r>
          </a:p>
          <a:p>
            <a:pPr marL="345186" indent="-171450">
              <a:lnSpc>
                <a:spcPct val="100000"/>
              </a:lnSpc>
              <a:spcBef>
                <a:spcPts val="0"/>
              </a:spcBef>
              <a:buFont typeface="Arial" panose="020B0604020202020204" pitchFamily="34" charset="0"/>
              <a:buChar char="•"/>
              <a:defRPr/>
            </a:pPr>
            <a:endParaRPr lang="en-US" sz="1600" dirty="0">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r>
              <a:rPr lang="en-US" sz="1600" b="1" i="0" dirty="0">
                <a:effectLst/>
                <a:latin typeface="Avenir Next LT Pro" panose="020B0504020202020204" pitchFamily="34" charset="0"/>
              </a:rPr>
              <a:t>Agencies may not cannibalize, recover or remove parts, accessories or components of property after they have been entered on the DAS Surplus System without written approval from DAS Surplus.</a:t>
            </a:r>
            <a:endParaRPr lang="en-US" sz="1600" dirty="0">
              <a:latin typeface="Avenir Next LT Pro" panose="020B0504020202020204" pitchFamily="34" charset="0"/>
            </a:endParaRPr>
          </a:p>
          <a:p>
            <a:pPr marL="345186" indent="-171450">
              <a:lnSpc>
                <a:spcPct val="100000"/>
              </a:lnSpc>
              <a:spcBef>
                <a:spcPts val="0"/>
              </a:spcBef>
              <a:buFont typeface="Arial" panose="020B0604020202020204" pitchFamily="34" charset="0"/>
              <a:buChar char="•"/>
              <a:defRPr/>
            </a:pPr>
            <a:endParaRPr lang="en-US" sz="1600" dirty="0">
              <a:latin typeface="Avenir Next LT Pro" panose="020B0504020202020204" pitchFamily="34" charset="0"/>
            </a:endParaRPr>
          </a:p>
          <a:p>
            <a:pPr marL="173736">
              <a:lnSpc>
                <a:spcPct val="100000"/>
              </a:lnSpc>
              <a:spcBef>
                <a:spcPts val="0"/>
              </a:spcBef>
              <a:defRPr/>
            </a:pPr>
            <a:endParaRPr lang="en-US" sz="1600" dirty="0">
              <a:latin typeface="Avenir Next LT Pro" panose="020B0504020202020204" pitchFamily="34" charset="0"/>
            </a:endParaRPr>
          </a:p>
          <a:p>
            <a:pPr marR="0" lvl="0" algn="l" defTabSz="914400" rtl="0" eaLnBrk="1" fontAlgn="auto" latinLnBrk="0" hangingPunct="1">
              <a:lnSpc>
                <a:spcPct val="120000"/>
              </a:lnSpc>
              <a:spcBef>
                <a:spcPts val="1000"/>
              </a:spcBef>
              <a:spcAft>
                <a:spcPts val="0"/>
              </a:spcAft>
              <a:buClrTx/>
              <a:buSzTx/>
              <a:tabLst/>
              <a:defRPr/>
            </a:pPr>
            <a:endParaRPr lang="en-US" dirty="0"/>
          </a:p>
        </p:txBody>
      </p:sp>
      <p:pic>
        <p:nvPicPr>
          <p:cNvPr id="5" name="Picture 4">
            <a:extLst>
              <a:ext uri="{FF2B5EF4-FFF2-40B4-BE49-F238E27FC236}">
                <a16:creationId xmlns:a16="http://schemas.microsoft.com/office/drawing/2014/main" id="{A403A7C3-6CAA-4D06-9D7F-69C0F226ED66}"/>
              </a:ext>
            </a:extLst>
          </p:cNvPr>
          <p:cNvPicPr>
            <a:picLocks noChangeAspect="1"/>
          </p:cNvPicPr>
          <p:nvPr/>
        </p:nvPicPr>
        <p:blipFill>
          <a:blip r:embed="rId3"/>
          <a:stretch>
            <a:fillRect/>
          </a:stretch>
        </p:blipFill>
        <p:spPr>
          <a:xfrm>
            <a:off x="6092453" y="1296411"/>
            <a:ext cx="3395596" cy="2658139"/>
          </a:xfrm>
          <a:prstGeom prst="rect">
            <a:avLst/>
          </a:prstGeom>
        </p:spPr>
      </p:pic>
      <p:sp>
        <p:nvSpPr>
          <p:cNvPr id="4" name="Rectangle: Rounded Corners 3">
            <a:extLst>
              <a:ext uri="{FF2B5EF4-FFF2-40B4-BE49-F238E27FC236}">
                <a16:creationId xmlns:a16="http://schemas.microsoft.com/office/drawing/2014/main" id="{DCAD9F18-486E-4161-8F10-F82B6EBE5012}"/>
              </a:ext>
            </a:extLst>
          </p:cNvPr>
          <p:cNvSpPr/>
          <p:nvPr/>
        </p:nvSpPr>
        <p:spPr>
          <a:xfrm>
            <a:off x="6578011" y="4167962"/>
            <a:ext cx="5305646" cy="25210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400" b="1" u="sng" dirty="0">
                <a:solidFill>
                  <a:schemeClr val="bg1"/>
                </a:solidFill>
                <a:effectLst/>
                <a:latin typeface="Avenir Next LT Pro" panose="020B0504020202020204" pitchFamily="34" charset="0"/>
              </a:rPr>
              <a:t>Authorizations and Access </a:t>
            </a:r>
            <a:r>
              <a:rPr lang="en-US" sz="1400" u="sng" dirty="0">
                <a:solidFill>
                  <a:schemeClr val="bg1"/>
                </a:solidFill>
                <a:effectLst/>
                <a:latin typeface="Avenir Next LT Pro" panose="020B0504020202020204" pitchFamily="34" charset="0"/>
              </a:rPr>
              <a:t> </a:t>
            </a:r>
          </a:p>
          <a:p>
            <a:pPr>
              <a:defRPr/>
            </a:pPr>
            <a:endParaRPr lang="en-US" sz="800" dirty="0">
              <a:solidFill>
                <a:schemeClr val="bg1"/>
              </a:solidFill>
              <a:effectLst/>
              <a:latin typeface="Avenir Next LT Pro" panose="020B0504020202020204" pitchFamily="34" charset="0"/>
            </a:endParaRPr>
          </a:p>
          <a:p>
            <a:pPr>
              <a:defRPr/>
            </a:pPr>
            <a:r>
              <a:rPr lang="en-US" sz="1400" i="1" dirty="0">
                <a:solidFill>
                  <a:srgbClr val="000000"/>
                </a:solidFill>
                <a:effectLst/>
                <a:latin typeface="Avenir Next LT Pro" panose="020B0504020202020204" pitchFamily="34" charset="0"/>
              </a:rPr>
              <a:t>The head of each state agency must assign, through the DAS Surplus Administration, one of its employees as its authorized system lead, and must notify the DAS Surplus Administration immediately if this assignment is transferred to another employee. The representative will be the contact person with the </a:t>
            </a:r>
            <a:r>
              <a:rPr lang="en-US" sz="1400" i="1" dirty="0">
                <a:solidFill>
                  <a:srgbClr val="2E75B5"/>
                </a:solidFill>
                <a:effectLst/>
                <a:latin typeface="Avenir Next LT Pro" panose="020B0504020202020204" pitchFamily="34" charset="0"/>
                <a:hlinkClick r:id="rId4"/>
              </a:rPr>
              <a:t>DAS Surplus Administration</a:t>
            </a:r>
            <a:r>
              <a:rPr lang="en-US" sz="1400" i="1" dirty="0">
                <a:solidFill>
                  <a:srgbClr val="000000"/>
                </a:solidFill>
                <a:effectLst/>
                <a:latin typeface="Avenir Next LT Pro" panose="020B0504020202020204" pitchFamily="34" charset="0"/>
              </a:rPr>
              <a:t> for surplus property issues.</a:t>
            </a:r>
            <a:endParaRPr lang="en-US" sz="1400" i="1" dirty="0">
              <a:effectLst/>
              <a:latin typeface="Avenir Next LT Pro" panose="020B0504020202020204" pitchFamily="34" charset="0"/>
            </a:endParaRPr>
          </a:p>
        </p:txBody>
      </p:sp>
    </p:spTree>
    <p:extLst>
      <p:ext uri="{BB962C8B-B14F-4D97-AF65-F5344CB8AC3E}">
        <p14:creationId xmlns:p14="http://schemas.microsoft.com/office/powerpoint/2010/main" val="37016212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251927" y="82050"/>
            <a:ext cx="6374904" cy="1454643"/>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endParaRPr lang="en-US" sz="3200" dirty="0"/>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251927" y="1717195"/>
            <a:ext cx="6374904" cy="3074990"/>
          </a:xfrm>
          <a:solidFill>
            <a:schemeClr val="accent1">
              <a:lumMod val="40000"/>
              <a:lumOff val="60000"/>
            </a:schemeClr>
          </a:solidFill>
        </p:spPr>
        <p:txBody>
          <a:bodyPr/>
          <a:lstStyle/>
          <a:p>
            <a:pPr>
              <a:spcBef>
                <a:spcPts val="0"/>
              </a:spcBef>
              <a:spcAft>
                <a:spcPts val="800"/>
              </a:spcAft>
            </a:pPr>
            <a:endParaRPr lang="en-US" sz="1400" b="1" u="sng" dirty="0">
              <a:solidFill>
                <a:srgbClr val="000000"/>
              </a:solidFill>
              <a:effectLst/>
              <a:latin typeface="Times New Roman" panose="02020603050405020304" pitchFamily="18" charset="0"/>
            </a:endParaRPr>
          </a:p>
          <a:p>
            <a:pPr>
              <a:spcBef>
                <a:spcPts val="0"/>
              </a:spcBef>
              <a:spcAft>
                <a:spcPts val="800"/>
              </a:spcAft>
            </a:pPr>
            <a:r>
              <a:rPr lang="en-US" sz="1600" b="1" u="sng" dirty="0">
                <a:solidFill>
                  <a:srgbClr val="000000"/>
                </a:solidFill>
                <a:effectLst/>
                <a:latin typeface="Times New Roman" panose="02020603050405020304" pitchFamily="18" charset="0"/>
              </a:rPr>
              <a:t>State Property Disbursement Process:</a:t>
            </a:r>
            <a:endParaRPr lang="en-US" sz="1600" u="sng" dirty="0">
              <a:solidFill>
                <a:srgbClr val="000000"/>
              </a:solidFill>
              <a:effectLst/>
              <a:latin typeface="Times New Roman" panose="02020603050405020304" pitchFamily="18" charset="0"/>
            </a:endParaRPr>
          </a:p>
          <a:p>
            <a:pPr>
              <a:spcBef>
                <a:spcPts val="0"/>
              </a:spcBef>
              <a:spcAft>
                <a:spcPts val="800"/>
              </a:spcAft>
            </a:pPr>
            <a:r>
              <a:rPr lang="en-US" sz="1500" dirty="0">
                <a:solidFill>
                  <a:srgbClr val="000000"/>
                </a:solidFill>
                <a:effectLst/>
                <a:latin typeface="Times New Roman" panose="02020603050405020304" pitchFamily="18" charset="0"/>
              </a:rPr>
              <a:t>Surplus State personal property shall be disbursed in the following order:</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Transfers between state agencies (</a:t>
            </a:r>
            <a:r>
              <a:rPr lang="en-US" sz="1500" b="0" i="0" dirty="0">
                <a:solidFill>
                  <a:srgbClr val="2E75B5"/>
                </a:solidFill>
                <a:effectLst/>
                <a:latin typeface="Times New Roman" panose="02020603050405020304" pitchFamily="18" charset="0"/>
                <a:hlinkClick r:id="rId3"/>
              </a:rPr>
              <a:t>OSC CO-64 form</a:t>
            </a:r>
            <a:r>
              <a:rPr lang="en-US" sz="1500" b="0" i="0" dirty="0">
                <a:solidFill>
                  <a:srgbClr val="000000"/>
                </a:solidFill>
                <a:effectLst/>
                <a:latin typeface="Times New Roman" panose="02020603050405020304" pitchFamily="18" charset="0"/>
              </a:rPr>
              <a:t> needed)</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Sale to municipalities</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Sale by public auction (DAS prohibits resale of electronics with memory.)</a:t>
            </a:r>
            <a:endParaRPr lang="en-US" sz="1500" dirty="0">
              <a:solidFill>
                <a:srgbClr val="000000"/>
              </a:solidFill>
              <a:latin typeface="Times New Roman" panose="02020603050405020304" pitchFamily="18" charset="0"/>
            </a:endParaRPr>
          </a:p>
          <a:p>
            <a:pPr lvl="2" fontAlgn="ctr">
              <a:spcBef>
                <a:spcPts val="0"/>
              </a:spcBef>
              <a:spcAft>
                <a:spcPts val="800"/>
              </a:spcAft>
            </a:pPr>
            <a:r>
              <a:rPr lang="en-US" sz="1500" dirty="0">
                <a:solidFill>
                  <a:srgbClr val="000000"/>
                </a:solidFill>
                <a:latin typeface="Times New Roman" panose="02020603050405020304" pitchFamily="18" charset="0"/>
              </a:rPr>
              <a:t>C</a:t>
            </a:r>
            <a:r>
              <a:rPr lang="en-US" sz="1500" b="0" i="0" dirty="0">
                <a:solidFill>
                  <a:srgbClr val="000000"/>
                </a:solidFill>
                <a:effectLst/>
                <a:latin typeface="Times New Roman" panose="02020603050405020304" pitchFamily="18" charset="0"/>
              </a:rPr>
              <a:t>omputers, laptops, hard drives, tablets, cell phones must be cleared before auction. Data and memory must be wiped to specifications.</a:t>
            </a:r>
          </a:p>
          <a:p>
            <a:pPr lvl="1" fontAlgn="ctr">
              <a:spcBef>
                <a:spcPts val="0"/>
              </a:spcBef>
              <a:spcAft>
                <a:spcPts val="800"/>
              </a:spcAft>
              <a:buFont typeface="+mj-lt"/>
              <a:buAutoNum type="arabicPeriod"/>
            </a:pPr>
            <a:r>
              <a:rPr lang="en-US" sz="1500" b="0" i="0" dirty="0">
                <a:solidFill>
                  <a:srgbClr val="000000"/>
                </a:solidFill>
                <a:effectLst/>
                <a:latin typeface="Times New Roman" panose="02020603050405020304" pitchFamily="18" charset="0"/>
              </a:rPr>
              <a:t>Donations to approved non-profit organizations (excluding vehicles)</a:t>
            </a:r>
          </a:p>
          <a:p>
            <a:pPr>
              <a:spcBef>
                <a:spcPts val="0"/>
              </a:spcBef>
              <a:spcAft>
                <a:spcPts val="800"/>
              </a:spcAft>
            </a:pPr>
            <a:endParaRPr lang="en-US" sz="1400" dirty="0">
              <a:solidFill>
                <a:srgbClr val="000000"/>
              </a:solidFill>
              <a:effectLst/>
              <a:latin typeface="Times New Roman" panose="02020603050405020304" pitchFamily="18" charset="0"/>
            </a:endParaRPr>
          </a:p>
          <a:p>
            <a:endParaRPr lang="en-US" sz="1200" dirty="0"/>
          </a:p>
        </p:txBody>
      </p:sp>
      <p:cxnSp>
        <p:nvCxnSpPr>
          <p:cNvPr id="5" name="Straight Connector 4">
            <a:extLst>
              <a:ext uri="{FF2B5EF4-FFF2-40B4-BE49-F238E27FC236}">
                <a16:creationId xmlns:a16="http://schemas.microsoft.com/office/drawing/2014/main" id="{D68F98B0-A4CE-4A74-A90F-FA8D591DF148}"/>
              </a:ext>
            </a:extLst>
          </p:cNvPr>
          <p:cNvCxnSpPr>
            <a:cxnSpLocks/>
          </p:cNvCxnSpPr>
          <p:nvPr/>
        </p:nvCxnSpPr>
        <p:spPr>
          <a:xfrm flipV="1">
            <a:off x="251927" y="1717195"/>
            <a:ext cx="6374904" cy="1"/>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04F2AFC-2BCC-487C-B799-25DD89EF7F64}"/>
              </a:ext>
            </a:extLst>
          </p:cNvPr>
          <p:cNvPicPr>
            <a:picLocks noChangeAspect="1"/>
          </p:cNvPicPr>
          <p:nvPr/>
        </p:nvPicPr>
        <p:blipFill>
          <a:blip r:embed="rId4"/>
          <a:stretch>
            <a:fillRect/>
          </a:stretch>
        </p:blipFill>
        <p:spPr>
          <a:xfrm>
            <a:off x="7431444" y="4641457"/>
            <a:ext cx="3009512" cy="1926362"/>
          </a:xfrm>
          <a:prstGeom prst="rect">
            <a:avLst/>
          </a:prstGeom>
        </p:spPr>
      </p:pic>
      <p:sp>
        <p:nvSpPr>
          <p:cNvPr id="4" name="Rectangle 3">
            <a:extLst>
              <a:ext uri="{FF2B5EF4-FFF2-40B4-BE49-F238E27FC236}">
                <a16:creationId xmlns:a16="http://schemas.microsoft.com/office/drawing/2014/main" id="{C138948D-2EBB-4500-83C2-7C916EC88FC9}"/>
              </a:ext>
            </a:extLst>
          </p:cNvPr>
          <p:cNvSpPr/>
          <p:nvPr/>
        </p:nvSpPr>
        <p:spPr>
          <a:xfrm>
            <a:off x="2363056" y="4641457"/>
            <a:ext cx="4263775" cy="18032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4">
                    <a:lumMod val="50000"/>
                  </a:schemeClr>
                </a:solidFill>
                <a:effectLst/>
                <a:latin typeface="Times New Roman" panose="02020603050405020304" pitchFamily="18" charset="0"/>
              </a:rPr>
              <a:t>Unless granted a temporary exception by DAS Surplus Administration,</a:t>
            </a:r>
            <a:r>
              <a:rPr lang="en-US" sz="1800" b="1" dirty="0">
                <a:solidFill>
                  <a:schemeClr val="accent4">
                    <a:lumMod val="50000"/>
                  </a:schemeClr>
                </a:solidFill>
                <a:effectLst/>
                <a:latin typeface="Times New Roman" panose="02020603050405020304" pitchFamily="18" charset="0"/>
              </a:rPr>
              <a:t> all</a:t>
            </a:r>
            <a:r>
              <a:rPr lang="en-US" sz="1800" dirty="0">
                <a:solidFill>
                  <a:schemeClr val="accent4">
                    <a:lumMod val="50000"/>
                  </a:schemeClr>
                </a:solidFill>
                <a:effectLst/>
                <a:latin typeface="Times New Roman" panose="02020603050405020304" pitchFamily="18" charset="0"/>
              </a:rPr>
              <a:t> State agencies (including quasi-public agencies) must declare surplus property through the </a:t>
            </a:r>
            <a:r>
              <a:rPr lang="en-US" sz="1800" dirty="0">
                <a:solidFill>
                  <a:schemeClr val="accent3">
                    <a:lumMod val="75000"/>
                  </a:schemeClr>
                </a:solidFill>
                <a:effectLst/>
                <a:latin typeface="Times New Roman" panose="02020603050405020304" pitchFamily="18" charset="0"/>
                <a:hlinkClick r:id="rId5">
                  <a:extLst>
                    <a:ext uri="{A12FA001-AC4F-418D-AE19-62706E023703}">
                      <ahyp:hlinkClr xmlns:ahyp="http://schemas.microsoft.com/office/drawing/2018/hyperlinkcolor" val="tx"/>
                    </a:ext>
                  </a:extLst>
                </a:hlinkClick>
              </a:rPr>
              <a:t>DAS Surplus System</a:t>
            </a:r>
            <a:r>
              <a:rPr lang="en-US" sz="1800" dirty="0">
                <a:solidFill>
                  <a:srgbClr val="FF0000"/>
                </a:solidFill>
                <a:effectLst/>
                <a:latin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232213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6277510" y="325895"/>
            <a:ext cx="5308711" cy="648455"/>
          </a:xfrm>
        </p:spPr>
        <p:txBody>
          <a:bodyPr/>
          <a:lstStyle/>
          <a:p>
            <a:pPr algn="ctr"/>
            <a:r>
              <a:rPr lang="en-US" sz="3200" dirty="0">
                <a:solidFill>
                  <a:schemeClr val="tx2">
                    <a:lumMod val="75000"/>
                  </a:schemeClr>
                </a:solidFill>
              </a:rPr>
              <a:t>Chapter 1 – Property Control Systems</a:t>
            </a:r>
            <a:endParaRPr lang="en-US" sz="3200" u="sng" dirty="0">
              <a:solidFill>
                <a:schemeClr val="tx2">
                  <a:lumMod val="75000"/>
                </a:schemeClr>
              </a:solidFill>
            </a:endParaRP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2804845" y="3154167"/>
            <a:ext cx="9387155" cy="37051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000"/>
              </a:spcBef>
              <a:spcAft>
                <a:spcPts val="0"/>
              </a:spcAft>
              <a:buClrTx/>
              <a:buSzTx/>
              <a:tabLst/>
              <a:defRPr/>
            </a:pPr>
            <a:r>
              <a:rPr lang="en-US" sz="1600" b="1" dirty="0">
                <a:solidFill>
                  <a:prstClr val="black"/>
                </a:solidFill>
                <a:latin typeface="Avenir Next LT Pro" panose="020B0504020202020204" pitchFamily="34" charset="0"/>
              </a:rPr>
              <a:t>Tag Information </a:t>
            </a:r>
            <a:r>
              <a:rPr lang="en-US" sz="1200" dirty="0">
                <a:solidFill>
                  <a:prstClr val="black"/>
                </a:solidFill>
                <a:latin typeface="Avenir Next LT Pro" panose="020B0504020202020204" pitchFamily="34" charset="0"/>
              </a:rPr>
              <a:t>– </a:t>
            </a:r>
            <a:r>
              <a:rPr lang="en-US" sz="1300" dirty="0">
                <a:solidFill>
                  <a:srgbClr val="000000"/>
                </a:solidFill>
                <a:effectLst/>
                <a:latin typeface="Avenir Next LT Pro" panose="020B0504020202020204" pitchFamily="34" charset="0"/>
              </a:rPr>
              <a:t>All assets </a:t>
            </a:r>
            <a:r>
              <a:rPr lang="en-US" sz="1300" dirty="0">
                <a:solidFill>
                  <a:srgbClr val="000000"/>
                </a:solidFill>
                <a:latin typeface="Avenir Next LT Pro" panose="020B0504020202020204" pitchFamily="34" charset="0"/>
              </a:rPr>
              <a:t>should be tagged with</a:t>
            </a:r>
            <a:r>
              <a:rPr lang="en-US" sz="1300" dirty="0">
                <a:solidFill>
                  <a:srgbClr val="000000"/>
                </a:solidFill>
                <a:effectLst/>
                <a:latin typeface="Avenir Next LT Pro" panose="020B0504020202020204" pitchFamily="34" charset="0"/>
              </a:rPr>
              <a:t> a unique identification. Tagging each asset is the most common way to identify an asset. </a:t>
            </a:r>
            <a:r>
              <a:rPr lang="en-US" sz="1300" dirty="0">
                <a:solidFill>
                  <a:prstClr val="black"/>
                </a:solidFill>
                <a:latin typeface="Avenir Next LT Pro" panose="020B0504020202020204" pitchFamily="34" charset="0"/>
              </a:rPr>
              <a:t>Primary purpose of tagging is to maintain a unique identification number for each asset owned by the State.</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300" b="1" dirty="0">
                <a:solidFill>
                  <a:prstClr val="black"/>
                </a:solidFill>
                <a:latin typeface="Avenir Next LT Pro" panose="020B0504020202020204" pitchFamily="34" charset="0"/>
              </a:rPr>
              <a:t>Tagging is important for: </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Providing an accurate method of identifying individual assets;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Facilitating the inventory process on a periodic basis;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Controlling the location of all physical assets;</a:t>
            </a:r>
          </a:p>
          <a:p>
            <a:pPr marL="822960" lvl="2" indent="-228600">
              <a:lnSpc>
                <a:spcPct val="100000"/>
              </a:lnSpc>
              <a:spcBef>
                <a:spcPts val="0"/>
              </a:spcBef>
              <a:buFont typeface="+mj-lt"/>
              <a:buAutoNum type="arabicPeriod"/>
              <a:defRPr/>
            </a:pPr>
            <a:r>
              <a:rPr lang="en-US" sz="1300" dirty="0">
                <a:solidFill>
                  <a:prstClr val="black"/>
                </a:solidFill>
                <a:latin typeface="Avenir Next LT Pro" panose="020B0504020202020204" pitchFamily="34" charset="0"/>
              </a:rPr>
              <a:t>Assisting in maintaining fixed assets. </a:t>
            </a:r>
          </a:p>
          <a:p>
            <a:pPr marL="0" lvl="2">
              <a:lnSpc>
                <a:spcPct val="100000"/>
              </a:lnSpc>
              <a:spcBef>
                <a:spcPts val="0"/>
              </a:spcBef>
              <a:defRPr/>
            </a:pPr>
            <a:endParaRPr lang="en-US" sz="1300" dirty="0">
              <a:solidFill>
                <a:prstClr val="black"/>
              </a:solidFill>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The tag should provide a unique number and the property owner's name (agency name).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The numbering sequence utilized should be a simple, consecutive series of numbers.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effectLst/>
                <a:latin typeface="Avenir Next LT Pro" panose="020B0504020202020204" pitchFamily="34" charset="0"/>
              </a:rPr>
              <a:t>Numbers should be assigned in consecutive order without regard to asset type or location. </a:t>
            </a:r>
          </a:p>
          <a:p>
            <a:pPr marL="171450" marR="0" indent="-171450">
              <a:spcBef>
                <a:spcPts val="0"/>
              </a:spcBef>
              <a:spcAft>
                <a:spcPts val="0"/>
              </a:spcAft>
              <a:buFont typeface="Arial" panose="020B0604020202020204" pitchFamily="34" charset="0"/>
              <a:buChar char="•"/>
            </a:pPr>
            <a:endParaRPr lang="en-US" sz="1300" dirty="0">
              <a:solidFill>
                <a:srgbClr val="000000"/>
              </a:solidFill>
              <a:effectLst/>
              <a:latin typeface="Avenir Next LT Pro" panose="020B0504020202020204" pitchFamily="34" charset="0"/>
            </a:endParaRPr>
          </a:p>
          <a:p>
            <a:pPr marL="171450" marR="0" indent="-171450">
              <a:spcBef>
                <a:spcPts val="0"/>
              </a:spcBef>
              <a:spcAft>
                <a:spcPts val="0"/>
              </a:spcAft>
              <a:buFont typeface="Arial" panose="020B0604020202020204" pitchFamily="34" charset="0"/>
              <a:buChar char="•"/>
            </a:pPr>
            <a:r>
              <a:rPr lang="en-US" sz="1300" dirty="0">
                <a:solidFill>
                  <a:srgbClr val="000000"/>
                </a:solidFill>
                <a:latin typeface="Avenir Next LT Pro" panose="020B0504020202020204" pitchFamily="34" charset="0"/>
              </a:rPr>
              <a:t>A</a:t>
            </a:r>
            <a:r>
              <a:rPr lang="en-US" sz="1300" dirty="0">
                <a:solidFill>
                  <a:srgbClr val="000000"/>
                </a:solidFill>
                <a:effectLst/>
                <a:latin typeface="Avenir Next LT Pro" panose="020B0504020202020204" pitchFamily="34" charset="0"/>
              </a:rPr>
              <a:t>gencies may designate different color tags and/or a specific series of identification numbers for different asset types, if desired. </a:t>
            </a:r>
          </a:p>
        </p:txBody>
      </p:sp>
      <p:cxnSp>
        <p:nvCxnSpPr>
          <p:cNvPr id="6" name="Straight Connector 5">
            <a:extLst>
              <a:ext uri="{FF2B5EF4-FFF2-40B4-BE49-F238E27FC236}">
                <a16:creationId xmlns:a16="http://schemas.microsoft.com/office/drawing/2014/main" id="{740523B5-9D8D-4205-B4AE-537B630D3AB0}"/>
              </a:ext>
            </a:extLst>
          </p:cNvPr>
          <p:cNvCxnSpPr>
            <a:cxnSpLocks/>
          </p:cNvCxnSpPr>
          <p:nvPr/>
        </p:nvCxnSpPr>
        <p:spPr>
          <a:xfrm flipV="1">
            <a:off x="6657654" y="1142511"/>
            <a:ext cx="5135709" cy="2758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48ECA42-B651-406A-94A9-65E5A965BC62}"/>
              </a:ext>
            </a:extLst>
          </p:cNvPr>
          <p:cNvPicPr>
            <a:picLocks noChangeAspect="1"/>
          </p:cNvPicPr>
          <p:nvPr/>
        </p:nvPicPr>
        <p:blipFill>
          <a:blip r:embed="rId3"/>
          <a:stretch>
            <a:fillRect/>
          </a:stretch>
        </p:blipFill>
        <p:spPr>
          <a:xfrm>
            <a:off x="9882185" y="3814410"/>
            <a:ext cx="2066659" cy="1338340"/>
          </a:xfrm>
          <a:prstGeom prst="rect">
            <a:avLst/>
          </a:prstGeom>
        </p:spPr>
      </p:pic>
      <p:sp>
        <p:nvSpPr>
          <p:cNvPr id="2" name="Rectangle 1">
            <a:extLst>
              <a:ext uri="{FF2B5EF4-FFF2-40B4-BE49-F238E27FC236}">
                <a16:creationId xmlns:a16="http://schemas.microsoft.com/office/drawing/2014/main" id="{51293F69-528C-4E01-8F02-B5FE9C97CB04}"/>
              </a:ext>
            </a:extLst>
          </p:cNvPr>
          <p:cNvSpPr/>
          <p:nvPr/>
        </p:nvSpPr>
        <p:spPr>
          <a:xfrm rot="21000725">
            <a:off x="227031" y="685518"/>
            <a:ext cx="6300001" cy="205675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2">
                    <a:lumMod val="50000"/>
                  </a:schemeClr>
                </a:solidFill>
                <a:latin typeface="Arial" panose="020B0604020202020204" pitchFamily="34" charset="0"/>
                <a:cs typeface="Arial" panose="020B0604020202020204" pitchFamily="34" charset="0"/>
              </a:rPr>
              <a:t>Why should we tag assets?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Prevent loss</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Provide means for easy tracking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Reduce the risk of theft or misplacement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Provide accurate inventory for budgeting and financial reporting </a:t>
            </a:r>
          </a:p>
          <a:p>
            <a:pPr algn="ctr">
              <a:lnSpc>
                <a:spcPct val="150000"/>
              </a:lnSpc>
            </a:pPr>
            <a:r>
              <a:rPr lang="en-US" sz="1400" i="1" dirty="0">
                <a:solidFill>
                  <a:schemeClr val="tx2">
                    <a:lumMod val="50000"/>
                  </a:schemeClr>
                </a:solidFill>
                <a:latin typeface="Arial" panose="020B0604020202020204" pitchFamily="34" charset="0"/>
                <a:cs typeface="Arial" panose="020B0604020202020204" pitchFamily="34" charset="0"/>
              </a:rPr>
              <a:t>Help track maintenance history</a:t>
            </a:r>
          </a:p>
        </p:txBody>
      </p:sp>
      <p:sp>
        <p:nvSpPr>
          <p:cNvPr id="4" name="Rectangle 3">
            <a:extLst>
              <a:ext uri="{FF2B5EF4-FFF2-40B4-BE49-F238E27FC236}">
                <a16:creationId xmlns:a16="http://schemas.microsoft.com/office/drawing/2014/main" id="{E6958DD6-DAF8-45CA-9A55-85D92AC676C7}"/>
              </a:ext>
            </a:extLst>
          </p:cNvPr>
          <p:cNvSpPr/>
          <p:nvPr/>
        </p:nvSpPr>
        <p:spPr>
          <a:xfrm>
            <a:off x="7777537" y="1421562"/>
            <a:ext cx="3907089" cy="149949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i="1" dirty="0">
                <a:solidFill>
                  <a:schemeClr val="accent6">
                    <a:lumMod val="50000"/>
                  </a:schemeClr>
                </a:solidFill>
              </a:rPr>
              <a:t>Reasons for Tagging?</a:t>
            </a:r>
          </a:p>
          <a:p>
            <a:pPr algn="ctr">
              <a:lnSpc>
                <a:spcPct val="150000"/>
              </a:lnSpc>
            </a:pPr>
            <a:r>
              <a:rPr lang="en-US" i="1" dirty="0">
                <a:solidFill>
                  <a:schemeClr val="accent6">
                    <a:lumMod val="50000"/>
                  </a:schemeClr>
                </a:solidFill>
              </a:rPr>
              <a:t>Visibility</a:t>
            </a:r>
          </a:p>
          <a:p>
            <a:pPr algn="ctr">
              <a:lnSpc>
                <a:spcPct val="150000"/>
              </a:lnSpc>
            </a:pPr>
            <a:r>
              <a:rPr lang="en-US" i="1" dirty="0">
                <a:solidFill>
                  <a:schemeClr val="accent6">
                    <a:lumMod val="50000"/>
                  </a:schemeClr>
                </a:solidFill>
              </a:rPr>
              <a:t>Scanning Process made easier</a:t>
            </a:r>
          </a:p>
        </p:txBody>
      </p:sp>
    </p:spTree>
    <p:extLst>
      <p:ext uri="{BB962C8B-B14F-4D97-AF65-F5344CB8AC3E}">
        <p14:creationId xmlns:p14="http://schemas.microsoft.com/office/powerpoint/2010/main" val="1002719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2469173" y="376310"/>
            <a:ext cx="7253654" cy="907367"/>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u="sng" dirty="0">
                <a:solidFill>
                  <a:schemeClr val="tx2">
                    <a:lumMod val="75000"/>
                  </a:schemeClr>
                </a:solidFill>
              </a:rPr>
              <a:t>Disposition of Surplus Property</a:t>
            </a:r>
          </a:p>
        </p:txBody>
      </p:sp>
      <p:sp>
        <p:nvSpPr>
          <p:cNvPr id="2" name="Text Placeholder 2">
            <a:extLst>
              <a:ext uri="{FF2B5EF4-FFF2-40B4-BE49-F238E27FC236}">
                <a16:creationId xmlns:a16="http://schemas.microsoft.com/office/drawing/2014/main" id="{B483F83B-A310-0DB9-BF41-17A409F25C33}"/>
              </a:ext>
            </a:extLst>
          </p:cNvPr>
          <p:cNvSpPr txBox="1">
            <a:spLocks/>
          </p:cNvSpPr>
          <p:nvPr/>
        </p:nvSpPr>
        <p:spPr>
          <a:xfrm>
            <a:off x="3070578" y="1283677"/>
            <a:ext cx="8929511" cy="3421175"/>
          </a:xfrm>
          <a:prstGeom prst="rect">
            <a:avLst/>
          </a:prstGeom>
          <a:solidFill>
            <a:schemeClr val="tx2">
              <a:lumMod val="20000"/>
              <a:lumOff val="80000"/>
            </a:schemeClr>
          </a:solidFill>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sz="1600" u="sng" dirty="0">
                <a:solidFill>
                  <a:prstClr val="black"/>
                </a:solidFill>
                <a:latin typeface="Avenir Next LT Pro" panose="020B0504020202020204" pitchFamily="34" charset="0"/>
                <a:cs typeface="Times New Roman" panose="02020603050405020304" pitchFamily="18" charset="0"/>
              </a:rPr>
              <a:t>Disposal of Surplus Real Property</a:t>
            </a:r>
          </a:p>
          <a:p>
            <a:pPr marL="914400" indent="-228600">
              <a:lnSpc>
                <a:spcPct val="120000"/>
              </a:lnSpc>
              <a:buFont typeface="Arial" panose="020B0604020202020204" pitchFamily="34" charset="0"/>
              <a:buChar char="•"/>
              <a:defRPr/>
            </a:pPr>
            <a:r>
              <a:rPr lang="en-US" sz="1600" b="0" dirty="0">
                <a:solidFill>
                  <a:prstClr val="black"/>
                </a:solidFill>
                <a:latin typeface="Avenir Next LT Pro" panose="020B0504020202020204" pitchFamily="34" charset="0"/>
                <a:cs typeface="Times New Roman" panose="02020603050405020304" pitchFamily="18" charset="0"/>
              </a:rPr>
              <a:t>Agency will send notice in writing and include in the notice package to OPM and DAS:</a:t>
            </a:r>
          </a:p>
          <a:p>
            <a:pPr marL="1600200" lvl="1" indent="-228600">
              <a:lnSpc>
                <a:spcPct val="120000"/>
              </a:lnSpc>
              <a:defRPr/>
            </a:pPr>
            <a:r>
              <a:rPr lang="en-US" sz="1600" dirty="0">
                <a:solidFill>
                  <a:prstClr val="black"/>
                </a:solidFill>
                <a:latin typeface="Avenir Next LT Pro" panose="020B0504020202020204" pitchFamily="34" charset="0"/>
                <a:cs typeface="Times New Roman" panose="02020603050405020304" pitchFamily="18" charset="0"/>
              </a:rPr>
              <a:t>Any current/remaining third party (private or state) occupying the site. </a:t>
            </a:r>
          </a:p>
          <a:p>
            <a:pPr marL="1600200" lvl="1" indent="-228600">
              <a:lnSpc>
                <a:spcPct val="120000"/>
              </a:lnSpc>
              <a:defRPr/>
            </a:pPr>
            <a:r>
              <a:rPr lang="en-US" sz="1600" b="0" dirty="0">
                <a:solidFill>
                  <a:prstClr val="black"/>
                </a:solidFill>
                <a:latin typeface="Avenir Next LT Pro" panose="020B0504020202020204" pitchFamily="34" charset="0"/>
                <a:cs typeface="Times New Roman" panose="02020603050405020304" pitchFamily="18" charset="0"/>
              </a:rPr>
              <a:t>All current Operating Permits issued by the Department of Energy and Environmental Protection and the Federal Environmental Protection Agency </a:t>
            </a:r>
          </a:p>
          <a:p>
            <a:pPr marL="1600200" lvl="1" indent="-228600">
              <a:lnSpc>
                <a:spcPct val="120000"/>
              </a:lnSpc>
              <a:defRPr/>
            </a:pPr>
            <a:r>
              <a:rPr lang="en-US" sz="1600" dirty="0">
                <a:solidFill>
                  <a:prstClr val="black"/>
                </a:solidFill>
                <a:latin typeface="Avenir Next LT Pro" panose="020B0504020202020204" pitchFamily="34" charset="0"/>
                <a:cs typeface="Times New Roman" panose="02020603050405020304" pitchFamily="18" charset="0"/>
              </a:rPr>
              <a:t>Legal property descriptions and site utility plans. </a:t>
            </a:r>
            <a:endParaRPr lang="en-US" sz="1600" b="0" dirty="0">
              <a:solidFill>
                <a:prstClr val="black"/>
              </a:solidFill>
              <a:latin typeface="Avenir Next LT Pro" panose="020B0504020202020204" pitchFamily="34" charset="0"/>
              <a:cs typeface="Times New Roman" panose="02020603050405020304" pitchFamily="18" charset="0"/>
            </a:endParaRPr>
          </a:p>
          <a:p>
            <a:pPr marL="914400" indent="-228600">
              <a:lnSpc>
                <a:spcPct val="120000"/>
              </a:lnSpc>
              <a:buFont typeface="Arial" panose="020B0604020202020204" pitchFamily="34" charset="0"/>
              <a:buChar char="•"/>
              <a:defRPr/>
            </a:pPr>
            <a:r>
              <a:rPr lang="en-US" sz="1600" b="0" dirty="0">
                <a:solidFill>
                  <a:prstClr val="black"/>
                </a:solidFill>
                <a:latin typeface="Avenir Next LT Pro" panose="020B0504020202020204" pitchFamily="34" charset="0"/>
                <a:cs typeface="Times New Roman" panose="02020603050405020304" pitchFamily="18" charset="0"/>
              </a:rPr>
              <a:t>If OPM determines the property may be treated as surplus, OPM will notify all state agencies that the property is available. </a:t>
            </a:r>
          </a:p>
        </p:txBody>
      </p:sp>
      <p:pic>
        <p:nvPicPr>
          <p:cNvPr id="14" name="Picture 13">
            <a:extLst>
              <a:ext uri="{FF2B5EF4-FFF2-40B4-BE49-F238E27FC236}">
                <a16:creationId xmlns:a16="http://schemas.microsoft.com/office/drawing/2014/main" id="{06A10EC3-B976-4D6E-9CEB-F3DA0B875436}"/>
              </a:ext>
            </a:extLst>
          </p:cNvPr>
          <p:cNvPicPr>
            <a:picLocks noChangeAspect="1"/>
          </p:cNvPicPr>
          <p:nvPr/>
        </p:nvPicPr>
        <p:blipFill>
          <a:blip r:embed="rId3"/>
          <a:stretch>
            <a:fillRect/>
          </a:stretch>
        </p:blipFill>
        <p:spPr>
          <a:xfrm>
            <a:off x="8209050" y="4309830"/>
            <a:ext cx="3588219" cy="2356795"/>
          </a:xfrm>
          <a:prstGeom prst="rect">
            <a:avLst/>
          </a:prstGeom>
        </p:spPr>
      </p:pic>
    </p:spTree>
    <p:extLst>
      <p:ext uri="{BB962C8B-B14F-4D97-AF65-F5344CB8AC3E}">
        <p14:creationId xmlns:p14="http://schemas.microsoft.com/office/powerpoint/2010/main" val="21825456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64752" y="671804"/>
            <a:ext cx="7256477" cy="1060523"/>
          </a:xfrm>
          <a:solidFill>
            <a:schemeClr val="tx1"/>
          </a:solidFill>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877078" y="2273417"/>
            <a:ext cx="9698157" cy="4353414"/>
          </a:xfrm>
          <a:solidFill>
            <a:schemeClr val="accent1">
              <a:lumMod val="40000"/>
              <a:lumOff val="60000"/>
            </a:schemeClr>
          </a:solidFill>
        </p:spPr>
        <p:txBody>
          <a:bodyPr>
            <a:normAutofit/>
          </a:bodyPr>
          <a:lstStyle/>
          <a:p>
            <a:pPr marR="0" lvl="0" algn="l" defTabSz="914400" rtl="0" eaLnBrk="1" fontAlgn="auto" latinLnBrk="0" hangingPunct="1">
              <a:lnSpc>
                <a:spcPct val="12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Disposal of Surplus Property </a:t>
            </a:r>
            <a:r>
              <a:rPr kumimoji="0" lang="en-US" sz="1400" i="0"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(excludes vehicles unless approved by the DAS Surplus Administration)</a:t>
            </a: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sz="1400" b="0" i="0" dirty="0">
                <a:effectLst/>
                <a:latin typeface="Avenir Next LT Pro" panose="020B0504020202020204" pitchFamily="34" charset="0"/>
              </a:rPr>
              <a:t>Instructions on using the system, links, forms, and Frequently Asked Questions (FAQs) are on the</a:t>
            </a:r>
            <a:r>
              <a:rPr lang="en-US" sz="1400" b="0" i="0" dirty="0">
                <a:solidFill>
                  <a:srgbClr val="7B809A"/>
                </a:solidFill>
                <a:effectLst/>
                <a:latin typeface="Avenir Next LT Pro" panose="020B0504020202020204" pitchFamily="34" charset="0"/>
              </a:rPr>
              <a:t> </a:t>
            </a:r>
            <a:r>
              <a:rPr lang="en-US" sz="1400" b="0" i="0" u="none" strike="noStrike" dirty="0">
                <a:solidFill>
                  <a:srgbClr val="0077CC"/>
                </a:solidFill>
                <a:effectLst/>
                <a:latin typeface="Avenir Next LT Pro" panose="020B0504020202020204" pitchFamily="34" charset="0"/>
                <a:hlinkClick r:id="rId3"/>
              </a:rPr>
              <a:t>DAS website</a:t>
            </a:r>
            <a:r>
              <a:rPr lang="en-US" sz="1400" b="0" i="0" dirty="0">
                <a:solidFill>
                  <a:srgbClr val="7B809A"/>
                </a:solidFill>
                <a:effectLst/>
                <a:latin typeface="Avenir Next LT Pro" panose="020B0504020202020204" pitchFamily="34" charset="0"/>
              </a:rPr>
              <a:t>. </a:t>
            </a: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uLnTx/>
                <a:uFillTx/>
                <a:latin typeface="Avenir Next LT Pro" panose="020B0504020202020204" pitchFamily="34" charset="0"/>
                <a:cs typeface="Times New Roman" panose="02020603050405020304" pitchFamily="18" charset="0"/>
              </a:rPr>
              <a:t>If agency does not have an internal surplus disposal form to identify and justify the disposal of surplus, DAS does have available the below forms:</a:t>
            </a:r>
          </a:p>
          <a:p>
            <a:pPr marL="1028700" lvl="1" indent="-342900">
              <a:lnSpc>
                <a:spcPct val="120000"/>
              </a:lnSpc>
              <a:spcBef>
                <a:spcPts val="1000"/>
              </a:spcBef>
              <a:defRPr/>
            </a:pPr>
            <a:r>
              <a:rPr lang="en-US" sz="1400" b="0" i="0" u="none" strike="noStrike" dirty="0">
                <a:solidFill>
                  <a:srgbClr val="1959D2"/>
                </a:solidFill>
                <a:effectLst/>
                <a:latin typeface="Avenir Next LT Pro" panose="020B0504020202020204" pitchFamily="34" charset="0"/>
                <a:hlinkClick r:id="rId4"/>
              </a:rPr>
              <a:t>DPS-38 Disposal of Surplus/Scrap Property Form</a:t>
            </a:r>
            <a:endParaRPr lang="en-US" sz="1400" u="none" strike="noStrike" dirty="0">
              <a:solidFill>
                <a:srgbClr val="7B809A"/>
              </a:solidFill>
              <a:latin typeface="Avenir Next LT Pro" panose="020B0504020202020204" pitchFamily="34" charset="0"/>
              <a:cs typeface="Times New Roman" panose="02020603050405020304" pitchFamily="18" charset="0"/>
            </a:endParaRPr>
          </a:p>
          <a:p>
            <a:pPr marL="1028700" lvl="1" indent="-342900">
              <a:lnSpc>
                <a:spcPct val="120000"/>
              </a:lnSpc>
              <a:spcBef>
                <a:spcPts val="1000"/>
              </a:spcBef>
              <a:defRPr/>
            </a:pPr>
            <a:r>
              <a:rPr lang="en-US" sz="1400" b="0" i="0" u="none" strike="noStrike" dirty="0">
                <a:solidFill>
                  <a:srgbClr val="1959D2"/>
                </a:solidFill>
                <a:effectLst/>
                <a:latin typeface="Avenir Next LT Pro" panose="020B0504020202020204" pitchFamily="34" charset="0"/>
                <a:hlinkClick r:id="rId5"/>
              </a:rPr>
              <a:t>DPS-38A Disposal of Seized/Found Property Form</a:t>
            </a:r>
            <a:r>
              <a:rPr lang="en-US" sz="1400" b="0" i="0" dirty="0">
                <a:solidFill>
                  <a:srgbClr val="333333"/>
                </a:solidFill>
                <a:effectLst/>
                <a:latin typeface="Avenir Next LT Pro" panose="020B0504020202020204" pitchFamily="34" charset="0"/>
              </a:rPr>
              <a:t>.  </a:t>
            </a: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Agencies will follow the below:</a:t>
            </a:r>
          </a:p>
          <a:p>
            <a:pPr marL="1028700" lvl="1" indent="-342900">
              <a:lnSpc>
                <a:spcPct val="120000"/>
              </a:lnSpc>
              <a:spcBef>
                <a:spcPts val="1000"/>
              </a:spcBef>
              <a:defRPr/>
            </a:pPr>
            <a:r>
              <a:rPr lang="en-US" sz="1400" dirty="0">
                <a:solidFill>
                  <a:prstClr val="black"/>
                </a:solidFill>
                <a:latin typeface="Avenir Next LT Pro" panose="020B0504020202020204" pitchFamily="34" charset="0"/>
                <a:cs typeface="Times New Roman" panose="02020603050405020304" pitchFamily="18" charset="0"/>
              </a:rPr>
              <a:t>Will enter</a:t>
            </a: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surplus items with thorough and accurate descriptions into the DAS Surplus System.</a:t>
            </a:r>
          </a:p>
          <a:p>
            <a:pPr marL="1028700" lvl="1" indent="-342900">
              <a:lnSpc>
                <a:spcPct val="120000"/>
              </a:lnSpc>
              <a:spcBef>
                <a:spcPts val="1000"/>
              </a:spcBef>
              <a:defRPr/>
            </a:pPr>
            <a:r>
              <a:rPr lang="en-US" sz="1400" b="1" i="0" dirty="0">
                <a:effectLst/>
                <a:latin typeface="Avenir Next LT Pro" panose="020B0504020202020204" pitchFamily="34" charset="0"/>
              </a:rPr>
              <a:t>Items remain on agency inventory record until final disposition.</a:t>
            </a:r>
            <a:endParaRPr lang="en-US" sz="1400" b="1" dirty="0">
              <a:effectLst/>
              <a:latin typeface="Avenir Next LT Pro" panose="020B0504020202020204" pitchFamily="34" charset="0"/>
            </a:endParaRPr>
          </a:p>
          <a:p>
            <a:pPr marL="1028700" lvl="1" indent="-342900">
              <a:lnSpc>
                <a:spcPct val="120000"/>
              </a:lnSpc>
              <a:spcBef>
                <a:spcPts val="1000"/>
              </a:spcBef>
              <a:defRPr/>
            </a:pPr>
            <a:r>
              <a:rPr lang="en-US" sz="1400" dirty="0">
                <a:solidFill>
                  <a:srgbClr val="000000"/>
                </a:solidFill>
                <a:effectLst/>
                <a:latin typeface="Avenir Next LT Pro" panose="020B0504020202020204" pitchFamily="34" charset="0"/>
              </a:rPr>
              <a:t>Will affix the system generated auction number to the corresponding inventory items when retiring in Core-CT.</a:t>
            </a: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2323135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61257" y="562708"/>
            <a:ext cx="6802017" cy="1503483"/>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45234" y="1798042"/>
            <a:ext cx="6718040" cy="4254888"/>
          </a:xfrm>
        </p:spPr>
        <p:txBody>
          <a:bodyPr>
            <a:noAutofit/>
          </a:bodyPr>
          <a:lstStyle/>
          <a:p>
            <a:pPr marR="0" lvl="0" algn="l" defTabSz="914400" rtl="0" eaLnBrk="1" fontAlgn="auto" latinLnBrk="0" hangingPunct="1">
              <a:lnSpc>
                <a:spcPct val="100000"/>
              </a:lnSpc>
              <a:spcBef>
                <a:spcPts val="1000"/>
              </a:spcBef>
              <a:spcAft>
                <a:spcPts val="0"/>
              </a:spcAft>
              <a:buClrTx/>
              <a:buSzTx/>
              <a:tabLst/>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rPr>
              <a:t>Disposal of Surplus Software: </a:t>
            </a:r>
          </a:p>
          <a:p>
            <a:pPr marR="0" lvl="0" algn="l" defTabSz="914400" rtl="0" eaLnBrk="1" fontAlgn="auto" latinLnBrk="0" hangingPunct="1">
              <a:lnSpc>
                <a:spcPct val="100000"/>
              </a:lnSpc>
              <a:spcBef>
                <a:spcPts val="100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rPr>
              <a:t>When an agency determines that software is no longer needed, it will be listed on the DAS Surplus System. </a:t>
            </a:r>
            <a:r>
              <a:rPr lang="en-US" sz="1400" dirty="0">
                <a:solidFill>
                  <a:prstClr val="black"/>
                </a:solidFill>
                <a:latin typeface="Avenir Next LT Pro" panose="020B0504020202020204" pitchFamily="34" charset="0"/>
              </a:rPr>
              <a:t>Once DAS gives the</a:t>
            </a:r>
            <a:r>
              <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rPr>
              <a:t> approval, agencies will remove it from inventory as follows:</a:t>
            </a:r>
            <a:endParaRPr lang="en-US" sz="1400" dirty="0">
              <a:solidFill>
                <a:srgbClr val="000000"/>
              </a:solidFill>
              <a:effectLst/>
              <a:latin typeface="Avenir Next LT Pro" panose="020B05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lang="en-US" sz="800" dirty="0">
              <a:solidFill>
                <a:srgbClr val="000000"/>
              </a:solidFill>
              <a:effectLst/>
              <a:latin typeface="Avenir Next LT Pro" panose="020B0504020202020204" pitchFamily="34" charset="0"/>
            </a:endParaRPr>
          </a:p>
          <a:p>
            <a:pPr marL="285750" indent="-285750" fontAlgn="ctr">
              <a:spcBef>
                <a:spcPts val="0"/>
              </a:spcBef>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P</a:t>
            </a:r>
            <a:r>
              <a:rPr lang="en-US" sz="1400" b="0" i="0" dirty="0">
                <a:solidFill>
                  <a:srgbClr val="000000"/>
                </a:solidFill>
                <a:effectLst/>
                <a:latin typeface="Avenir Next LT Pro" panose="020B0504020202020204" pitchFamily="34" charset="0"/>
              </a:rPr>
              <a:t>rovide a procedure to remove any licensed copies of the software from the corresponding hardware. </a:t>
            </a:r>
            <a:r>
              <a:rPr lang="en-US" sz="1400" dirty="0">
                <a:solidFill>
                  <a:srgbClr val="000000"/>
                </a:solidFill>
                <a:latin typeface="Avenir Next LT Pro" panose="020B0504020202020204" pitchFamily="34" charset="0"/>
              </a:rPr>
              <a:t>A</a:t>
            </a:r>
            <a:r>
              <a:rPr lang="en-US" sz="1400" b="0" i="0" dirty="0">
                <a:solidFill>
                  <a:srgbClr val="000000"/>
                </a:solidFill>
                <a:effectLst/>
                <a:latin typeface="Avenir Next LT Pro" panose="020B0504020202020204" pitchFamily="34" charset="0"/>
              </a:rPr>
              <a:t>gencies are responsible for removing all software from associated hardware.</a:t>
            </a:r>
          </a:p>
          <a:p>
            <a:pPr marL="285750" indent="-285750" fontAlgn="ctr">
              <a:spcBef>
                <a:spcPts val="0"/>
              </a:spcBef>
              <a:spcAft>
                <a:spcPts val="80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All disposal of software must conform to the software publisher's or manufacturer's license agreements or copyright agreements.</a:t>
            </a:r>
          </a:p>
          <a:p>
            <a:pPr marL="285750" indent="-285750" rtl="0" fontAlgn="ctr">
              <a:spcBef>
                <a:spcPts val="0"/>
              </a:spcBef>
              <a:spcAft>
                <a:spcPts val="800"/>
              </a:spcAft>
              <a:buFont typeface="Arial" panose="020B0604020202020204" pitchFamily="34" charset="0"/>
              <a:buChar char="•"/>
            </a:pPr>
            <a:r>
              <a:rPr lang="en-US" sz="1400" b="0" i="0" dirty="0">
                <a:solidFill>
                  <a:srgbClr val="000000"/>
                </a:solidFill>
                <a:effectLst/>
                <a:latin typeface="Avenir Next LT Pro" panose="020B0504020202020204" pitchFamily="34" charset="0"/>
              </a:rPr>
              <a:t>The software media and associated documentation will be removed from the agency software inventory and library.</a:t>
            </a:r>
          </a:p>
          <a:p>
            <a:pPr marL="285750" indent="-285750" rtl="0" fontAlgn="ctr">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remain on agency inventory record until final disposition has been reached.</a:t>
            </a:r>
          </a:p>
          <a:p>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45234" y="1562338"/>
            <a:ext cx="671804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D5B1945-87B5-4561-AC95-2E3D7253EAB2}"/>
              </a:ext>
            </a:extLst>
          </p:cNvPr>
          <p:cNvPicPr>
            <a:picLocks noChangeAspect="1"/>
          </p:cNvPicPr>
          <p:nvPr/>
        </p:nvPicPr>
        <p:blipFill>
          <a:blip r:embed="rId3"/>
          <a:stretch>
            <a:fillRect/>
          </a:stretch>
        </p:blipFill>
        <p:spPr>
          <a:xfrm>
            <a:off x="7518435" y="3639171"/>
            <a:ext cx="4134427" cy="2248214"/>
          </a:xfrm>
          <a:prstGeom prst="rect">
            <a:avLst/>
          </a:prstGeom>
        </p:spPr>
      </p:pic>
    </p:spTree>
    <p:extLst>
      <p:ext uri="{BB962C8B-B14F-4D97-AF65-F5344CB8AC3E}">
        <p14:creationId xmlns:p14="http://schemas.microsoft.com/office/powerpoint/2010/main" val="323537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1364752" y="111267"/>
            <a:ext cx="7256477" cy="887520"/>
          </a:xfrm>
        </p:spPr>
        <p:txBody>
          <a:bodyPr/>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4096FB3A-B62C-3DAB-4FD1-B4EBDD650AEF}"/>
              </a:ext>
            </a:extLst>
          </p:cNvPr>
          <p:cNvSpPr>
            <a:spLocks noGrp="1"/>
          </p:cNvSpPr>
          <p:nvPr>
            <p:ph sz="quarter" idx="13"/>
          </p:nvPr>
        </p:nvSpPr>
        <p:spPr>
          <a:xfrm>
            <a:off x="877078" y="2273417"/>
            <a:ext cx="9843795" cy="4244830"/>
          </a:xfrm>
        </p:spPr>
        <p:txBody>
          <a:bodyPr>
            <a:normAutofit/>
          </a:bodyPr>
          <a:lstStyle/>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342900" marR="0" lvl="0" indent="-3429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14AF9FC-C3E8-4915-9073-645628682288}"/>
              </a:ext>
            </a:extLst>
          </p:cNvPr>
          <p:cNvSpPr txBox="1"/>
          <p:nvPr/>
        </p:nvSpPr>
        <p:spPr>
          <a:xfrm>
            <a:off x="546732" y="1235728"/>
            <a:ext cx="9703836" cy="5447645"/>
          </a:xfrm>
          <a:prstGeom prst="rect">
            <a:avLst/>
          </a:prstGeom>
          <a:solidFill>
            <a:schemeClr val="accent1">
              <a:lumMod val="40000"/>
              <a:lumOff val="60000"/>
            </a:schemeClr>
          </a:solidFill>
        </p:spPr>
        <p:txBody>
          <a:bodyPr wrap="square">
            <a:spAutoFit/>
          </a:bodyPr>
          <a:lstStyle/>
          <a:p>
            <a:pPr>
              <a:spcBef>
                <a:spcPts val="0"/>
              </a:spcBef>
              <a:spcAft>
                <a:spcPts val="800"/>
              </a:spcAft>
            </a:pPr>
            <a:r>
              <a:rPr lang="en-US" sz="1600" b="1" u="sng" dirty="0">
                <a:solidFill>
                  <a:prstClr val="black"/>
                </a:solidFill>
                <a:latin typeface="Avenir Next LT Pro" panose="020B0504020202020204" pitchFamily="34" charset="0"/>
              </a:rPr>
              <a:t>Disposal of Items Deemed Scrap </a:t>
            </a:r>
            <a:r>
              <a:rPr lang="en-US" sz="1600" u="sng" dirty="0">
                <a:solidFill>
                  <a:prstClr val="black"/>
                </a:solidFill>
                <a:latin typeface="Avenir Next LT Pro" panose="020B0504020202020204" pitchFamily="34" charset="0"/>
              </a:rPr>
              <a:t>– </a:t>
            </a:r>
          </a:p>
          <a:p>
            <a:pPr marL="171450" indent="-171450">
              <a:spcBef>
                <a:spcPts val="0"/>
              </a:spcBef>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Agencies will not abandon or destroy property until DAS Surplus Administration:</a:t>
            </a:r>
          </a:p>
          <a:p>
            <a:pPr marL="628650" lvl="1" indent="-171450">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Has deemed the property as having no commercial value or estimate costs for care and handling exceed potential income from its sale.  </a:t>
            </a:r>
          </a:p>
          <a:p>
            <a:pPr marL="628650" lvl="1" indent="-171450">
              <a:spcAft>
                <a:spcPts val="800"/>
              </a:spcAft>
              <a:buFont typeface="Arial" panose="020B0604020202020204" pitchFamily="34" charset="0"/>
              <a:buChar char="•"/>
            </a:pPr>
            <a:r>
              <a:rPr lang="en-US" sz="1400" dirty="0">
                <a:solidFill>
                  <a:prstClr val="black"/>
                </a:solidFill>
                <a:latin typeface="Avenir Next LT Pro" panose="020B0504020202020204" pitchFamily="34" charset="0"/>
              </a:rPr>
              <a:t>Gives authorization to scrap material. </a:t>
            </a:r>
          </a:p>
          <a:p>
            <a:pPr marL="171450" indent="-171450">
              <a:spcBef>
                <a:spcPts val="0"/>
              </a:spcBef>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T</a:t>
            </a:r>
            <a:r>
              <a:rPr lang="en-US" sz="1400" dirty="0">
                <a:solidFill>
                  <a:srgbClr val="000000"/>
                </a:solidFill>
                <a:effectLst/>
                <a:latin typeface="Avenir Next LT Pro" panose="020B0504020202020204" pitchFamily="34" charset="0"/>
              </a:rPr>
              <a:t>he holding agency: </a:t>
            </a:r>
          </a:p>
          <a:p>
            <a:pPr marL="628650" lvl="1" indent="-171450">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W</a:t>
            </a:r>
            <a:r>
              <a:rPr lang="en-US" sz="1400" dirty="0">
                <a:solidFill>
                  <a:srgbClr val="000000"/>
                </a:solidFill>
                <a:effectLst/>
                <a:latin typeface="Avenir Next LT Pro" panose="020B0504020202020204" pitchFamily="34" charset="0"/>
              </a:rPr>
              <a:t>ill assume all responsibility, including cost, for disposing of items deemed "scrap". </a:t>
            </a:r>
          </a:p>
          <a:p>
            <a:pPr marL="628650" lvl="1" indent="-171450">
              <a:spcAft>
                <a:spcPts val="800"/>
              </a:spcAft>
              <a:buFont typeface="Arial" panose="020B0604020202020204" pitchFamily="34" charset="0"/>
              <a:buChar char="•"/>
            </a:pPr>
            <a:r>
              <a:rPr lang="en-US" sz="1400" dirty="0">
                <a:solidFill>
                  <a:srgbClr val="000000"/>
                </a:solidFill>
                <a:latin typeface="Avenir Next LT Pro" panose="020B0504020202020204" pitchFamily="34" charset="0"/>
              </a:rPr>
              <a:t>R</a:t>
            </a:r>
            <a:r>
              <a:rPr lang="en-US" sz="1400" dirty="0">
                <a:solidFill>
                  <a:srgbClr val="000000"/>
                </a:solidFill>
                <a:effectLst/>
                <a:latin typeface="Avenir Next LT Pro" panose="020B0504020202020204" pitchFamily="34" charset="0"/>
              </a:rPr>
              <a:t>etain ownership until the scrapping transaction is complete. </a:t>
            </a:r>
          </a:p>
          <a:p>
            <a:pPr marL="628650" lvl="1" indent="-171450">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remain on agency inventory record until final disposition has been reached. </a:t>
            </a:r>
          </a:p>
          <a:p>
            <a:pPr marL="628650" lvl="1" indent="-171450">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State agencies shall affix the system generated auction number to the corresponding inventory items when retiring in Core-CT.</a:t>
            </a: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Items designated as </a:t>
            </a:r>
            <a:r>
              <a:rPr lang="en-US" sz="1400" dirty="0">
                <a:solidFill>
                  <a:srgbClr val="000000"/>
                </a:solidFill>
                <a:latin typeface="Avenir Next LT Pro" panose="020B0504020202020204" pitchFamily="34" charset="0"/>
              </a:rPr>
              <a:t>“scrap” must be properly disposed of and </a:t>
            </a:r>
            <a:r>
              <a:rPr lang="en-US" sz="1400" dirty="0">
                <a:solidFill>
                  <a:srgbClr val="000000"/>
                </a:solidFill>
                <a:effectLst/>
                <a:latin typeface="Avenir Next LT Pro" panose="020B0504020202020204" pitchFamily="34" charset="0"/>
              </a:rPr>
              <a:t>may not be given away to any State employee or any other third party.</a:t>
            </a: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Computers, laptops, servers, and hard drives must have </a:t>
            </a:r>
            <a:r>
              <a:rPr lang="en-US" sz="1400" dirty="0">
                <a:solidFill>
                  <a:srgbClr val="2E75B5"/>
                </a:solidFill>
                <a:effectLst/>
                <a:latin typeface="Avenir Next LT Pro" panose="020B0504020202020204" pitchFamily="34" charset="0"/>
                <a:hlinkClick r:id="rId3"/>
              </a:rPr>
              <a:t>Scrap Request form</a:t>
            </a:r>
            <a:r>
              <a:rPr lang="en-US" sz="1400" dirty="0">
                <a:solidFill>
                  <a:srgbClr val="000000"/>
                </a:solidFill>
                <a:effectLst/>
                <a:latin typeface="Avenir Next LT Pro" panose="020B0504020202020204" pitchFamily="34" charset="0"/>
              </a:rPr>
              <a:t> completed and attached to each auction.</a:t>
            </a:r>
            <a:endParaRPr lang="en-US" sz="1400" dirty="0">
              <a:effectLst/>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400" b="1" dirty="0">
                <a:solidFill>
                  <a:srgbClr val="000000"/>
                </a:solidFill>
                <a:effectLst/>
                <a:latin typeface="Avenir Next LT Pro" panose="020B0504020202020204" pitchFamily="34" charset="0"/>
              </a:rPr>
              <a:t>All </a:t>
            </a:r>
            <a:r>
              <a:rPr lang="en-US" sz="1400" dirty="0">
                <a:solidFill>
                  <a:srgbClr val="000000"/>
                </a:solidFill>
                <a:effectLst/>
                <a:latin typeface="Avenir Next LT Pro" panose="020B0504020202020204" pitchFamily="34" charset="0"/>
              </a:rPr>
              <a:t>computers, laptops, servers, hard drives, tablets, cell phones deemed no longer usable must be recycled in an environmentally appropriate manner per Regulation of Connecticut State Agencies Sec. 22a-449(c)-113. </a:t>
            </a:r>
            <a:endParaRPr lang="en-US" sz="1400" dirty="0">
              <a:effectLst/>
              <a:latin typeface="Avenir Next LT Pro" panose="020B0504020202020204" pitchFamily="34" charset="0"/>
            </a:endParaRPr>
          </a:p>
          <a:p>
            <a:pPr marL="171450" indent="-171450">
              <a:spcBef>
                <a:spcPts val="0"/>
              </a:spcBef>
              <a:spcAft>
                <a:spcPts val="800"/>
              </a:spcAft>
              <a:buFont typeface="Arial" panose="020B0604020202020204" pitchFamily="34" charset="0"/>
              <a:buChar char="•"/>
            </a:pPr>
            <a:r>
              <a:rPr lang="en-US" sz="1400" dirty="0">
                <a:solidFill>
                  <a:srgbClr val="000000"/>
                </a:solidFill>
                <a:effectLst/>
                <a:latin typeface="Avenir Next LT Pro" panose="020B0504020202020204" pitchFamily="34" charset="0"/>
              </a:rPr>
              <a:t>Each agency must have a </a:t>
            </a:r>
            <a:r>
              <a:rPr lang="en-US" sz="1400" b="1" dirty="0">
                <a:solidFill>
                  <a:srgbClr val="000000"/>
                </a:solidFill>
                <a:effectLst/>
                <a:latin typeface="Avenir Next LT Pro" panose="020B0504020202020204" pitchFamily="34" charset="0"/>
              </a:rPr>
              <a:t>data destruction protocol</a:t>
            </a:r>
            <a:r>
              <a:rPr lang="en-US" sz="1400" dirty="0">
                <a:solidFill>
                  <a:srgbClr val="000000"/>
                </a:solidFill>
                <a:effectLst/>
                <a:latin typeface="Avenir Next LT Pro" panose="020B0504020202020204" pitchFamily="34" charset="0"/>
              </a:rPr>
              <a:t> that adheres to these standards and to </a:t>
            </a:r>
            <a:r>
              <a:rPr lang="en-US" sz="1400" dirty="0">
                <a:solidFill>
                  <a:srgbClr val="2E75B5"/>
                </a:solidFill>
                <a:effectLst/>
                <a:latin typeface="Avenir Next LT Pro" panose="020B0504020202020204" pitchFamily="34" charset="0"/>
                <a:hlinkClick r:id="rId4"/>
              </a:rPr>
              <a:t>OPM's Policy on Disposal of Digital Media</a:t>
            </a:r>
            <a:r>
              <a:rPr lang="en-US" sz="1400" dirty="0">
                <a:solidFill>
                  <a:srgbClr val="000000"/>
                </a:solidFill>
                <a:effectLst/>
                <a:latin typeface="Avenir Next LT Pro" panose="020B0504020202020204" pitchFamily="34" charset="0"/>
              </a:rPr>
              <a:t>. </a:t>
            </a:r>
            <a:endParaRPr lang="en-US" sz="1400" dirty="0">
              <a:effectLst/>
              <a:latin typeface="Avenir Next LT Pro" panose="020B0504020202020204" pitchFamily="34" charset="0"/>
            </a:endParaRPr>
          </a:p>
        </p:txBody>
      </p:sp>
    </p:spTree>
    <p:extLst>
      <p:ext uri="{BB962C8B-B14F-4D97-AF65-F5344CB8AC3E}">
        <p14:creationId xmlns:p14="http://schemas.microsoft.com/office/powerpoint/2010/main" val="1687069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261257" y="419878"/>
            <a:ext cx="6802017" cy="979715"/>
          </a:xfrm>
        </p:spPr>
        <p:txBody>
          <a:bodyPr anchor="t"/>
          <a:lstStyle/>
          <a:p>
            <a:pPr algn="ctr"/>
            <a:r>
              <a:rPr lang="en-US" sz="3200" dirty="0">
                <a:solidFill>
                  <a:schemeClr val="tx2">
                    <a:lumMod val="75000"/>
                  </a:schemeClr>
                </a:solidFill>
              </a:rPr>
              <a:t>Chapter 8 – </a:t>
            </a:r>
            <a:br>
              <a:rPr lang="en-US" sz="3200" dirty="0">
                <a:solidFill>
                  <a:schemeClr val="tx2">
                    <a:lumMod val="75000"/>
                  </a:schemeClr>
                </a:solidFill>
              </a:rPr>
            </a:br>
            <a:r>
              <a:rPr lang="en-US" sz="3200" dirty="0">
                <a:solidFill>
                  <a:schemeClr val="tx2">
                    <a:lumMod val="75000"/>
                  </a:schemeClr>
                </a:solidFill>
              </a:rPr>
              <a:t>Disposition of Surplus Property</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345234" y="1632860"/>
            <a:ext cx="6718040" cy="4497250"/>
          </a:xfrm>
          <a:solidFill>
            <a:schemeClr val="tx2">
              <a:lumMod val="20000"/>
              <a:lumOff val="80000"/>
            </a:schemeClr>
          </a:solidFill>
        </p:spPr>
        <p:txBody>
          <a:bodyPr>
            <a:normAutofit/>
          </a:bodyPr>
          <a:lstStyle/>
          <a:p>
            <a:pPr>
              <a:lnSpc>
                <a:spcPct val="100000"/>
              </a:lnSpc>
              <a:spcBef>
                <a:spcPts val="1000"/>
              </a:spcBef>
              <a:defRPr/>
            </a:pPr>
            <a:endParaRPr lang="en-US" sz="1600" b="1" dirty="0">
              <a:solidFill>
                <a:prstClr val="black"/>
              </a:solidFill>
              <a:latin typeface="Avenir Next LT Pro" panose="020B0504020202020204" pitchFamily="34" charset="0"/>
            </a:endParaRPr>
          </a:p>
          <a:p>
            <a:pPr>
              <a:lnSpc>
                <a:spcPct val="100000"/>
              </a:lnSpc>
              <a:spcBef>
                <a:spcPts val="1000"/>
              </a:spcBef>
              <a:defRPr/>
            </a:pPr>
            <a:r>
              <a:rPr lang="en-US" sz="1600" b="1" dirty="0">
                <a:solidFill>
                  <a:prstClr val="black"/>
                </a:solidFill>
                <a:latin typeface="Avenir Next LT Pro" panose="020B0504020202020204" pitchFamily="34" charset="0"/>
              </a:rPr>
              <a:t>Disposal of Surplus Vehicles </a:t>
            </a:r>
            <a:r>
              <a:rPr lang="en-US" sz="1600" b="0" dirty="0">
                <a:solidFill>
                  <a:prstClr val="black"/>
                </a:solidFill>
                <a:latin typeface="Avenir Next LT Pro" panose="020B0504020202020204" pitchFamily="34" charset="0"/>
              </a:rPr>
              <a:t>– </a:t>
            </a:r>
          </a:p>
          <a:p>
            <a:pPr marL="342900" indent="-342900">
              <a:lnSpc>
                <a:spcPct val="100000"/>
              </a:lnSpc>
              <a:spcBef>
                <a:spcPts val="1000"/>
              </a:spcBef>
              <a:buAutoNum type="arabicParenR"/>
              <a:defRPr/>
            </a:pPr>
            <a:r>
              <a:rPr lang="en-US" sz="1600" dirty="0">
                <a:solidFill>
                  <a:prstClr val="black"/>
                </a:solidFill>
                <a:latin typeface="Avenir Next LT Pro" panose="020B0504020202020204" pitchFamily="34" charset="0"/>
              </a:rPr>
              <a:t>A completed Sale Declaration Report Form (DPS-29) and the ownership documents must accompany a surplus vehicle turned over to DAS Surplus Administration</a:t>
            </a:r>
          </a:p>
          <a:p>
            <a:pPr marL="342900" indent="-342900">
              <a:lnSpc>
                <a:spcPct val="100000"/>
              </a:lnSpc>
              <a:spcBef>
                <a:spcPts val="1000"/>
              </a:spcBef>
              <a:buAutoNum type="arabicParenR"/>
              <a:defRPr/>
            </a:pPr>
            <a:r>
              <a:rPr lang="en-US" sz="1600" b="0" dirty="0">
                <a:solidFill>
                  <a:prstClr val="black"/>
                </a:solidFill>
                <a:latin typeface="Avenir Next LT Pro" panose="020B0504020202020204" pitchFamily="34" charset="0"/>
              </a:rPr>
              <a:t>Owning agencies are responsible for accurately reporting all vehicle defects or irregular conditions that have been identified.</a:t>
            </a:r>
          </a:p>
          <a:p>
            <a:pPr marL="342900" indent="-342900">
              <a:lnSpc>
                <a:spcPct val="100000"/>
              </a:lnSpc>
              <a:spcBef>
                <a:spcPts val="1000"/>
              </a:spcBef>
              <a:buAutoNum type="arabicParenR"/>
              <a:defRPr/>
            </a:pPr>
            <a:r>
              <a:rPr lang="en-US" sz="1600" dirty="0">
                <a:solidFill>
                  <a:prstClr val="black"/>
                </a:solidFill>
                <a:latin typeface="Avenir Next LT Pro" panose="020B0504020202020204" pitchFamily="34" charset="0"/>
              </a:rPr>
              <a:t>Owning agency are responsible for either delivering surplus vehicles to a site designated by the DAS Surplus Administration or arranging a pickup according to the DAS Surplus Manual procedure.</a:t>
            </a:r>
          </a:p>
          <a:p>
            <a:pPr marL="342900" indent="-342900">
              <a:lnSpc>
                <a:spcPct val="100000"/>
              </a:lnSpc>
              <a:spcBef>
                <a:spcPts val="1000"/>
              </a:spcBef>
              <a:buAutoNum type="arabicParenR"/>
              <a:defRPr/>
            </a:pPr>
            <a:r>
              <a:rPr lang="en-US" sz="1600" b="0" dirty="0">
                <a:solidFill>
                  <a:prstClr val="black"/>
                </a:solidFill>
                <a:latin typeface="Avenir Next LT Pro" panose="020B0504020202020204" pitchFamily="34" charset="0"/>
              </a:rPr>
              <a:t>Items remain on agency inventory record until final disposition </a:t>
            </a:r>
            <a:r>
              <a:rPr lang="en-US" sz="1600" dirty="0">
                <a:solidFill>
                  <a:prstClr val="black"/>
                </a:solidFill>
                <a:latin typeface="Avenir Next LT Pro" panose="020B0504020202020204" pitchFamily="34" charset="0"/>
              </a:rPr>
              <a:t>has been reached.</a:t>
            </a:r>
            <a:endParaRPr lang="en-US" sz="1600" b="0" dirty="0">
              <a:solidFill>
                <a:prstClr val="black"/>
              </a:solidFill>
              <a:latin typeface="Avenir Next LT Pro" panose="020B0504020202020204" pitchFamily="34" charset="0"/>
            </a:endParaRPr>
          </a:p>
          <a:p>
            <a:pPr marR="0" lvl="0" algn="l" defTabSz="914400" rtl="0" eaLnBrk="1" fontAlgn="auto" latinLnBrk="0" hangingPunct="1">
              <a:lnSpc>
                <a:spcPct val="100000"/>
              </a:lnSpc>
              <a:spcBef>
                <a:spcPts val="1000"/>
              </a:spcBef>
              <a:spcAft>
                <a:spcPts val="0"/>
              </a:spcAft>
              <a:buClrTx/>
              <a:buSzTx/>
              <a:tabLst/>
              <a:defRPr/>
            </a:pPr>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a:cxnSpLocks/>
          </p:cNvCxnSpPr>
          <p:nvPr/>
        </p:nvCxnSpPr>
        <p:spPr>
          <a:xfrm>
            <a:off x="345234" y="1562338"/>
            <a:ext cx="6718040"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0864A27-6CE0-4243-B50B-28E209A6976D}"/>
              </a:ext>
            </a:extLst>
          </p:cNvPr>
          <p:cNvPicPr>
            <a:picLocks noChangeAspect="1"/>
          </p:cNvPicPr>
          <p:nvPr/>
        </p:nvPicPr>
        <p:blipFill>
          <a:blip r:embed="rId3"/>
          <a:stretch>
            <a:fillRect/>
          </a:stretch>
        </p:blipFill>
        <p:spPr>
          <a:xfrm>
            <a:off x="7715241" y="3814153"/>
            <a:ext cx="3953427" cy="1752845"/>
          </a:xfrm>
          <a:prstGeom prst="rect">
            <a:avLst/>
          </a:prstGeom>
        </p:spPr>
      </p:pic>
    </p:spTree>
    <p:extLst>
      <p:ext uri="{BB962C8B-B14F-4D97-AF65-F5344CB8AC3E}">
        <p14:creationId xmlns:p14="http://schemas.microsoft.com/office/powerpoint/2010/main" val="2658606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375024" y="609601"/>
            <a:ext cx="8973483" cy="1020988"/>
          </a:xfrm>
        </p:spPr>
        <p:txBody>
          <a:bodyPr/>
          <a:lstStyle/>
          <a:p>
            <a:pPr algn="ctr"/>
            <a:r>
              <a:rPr lang="en-US" sz="3200" dirty="0">
                <a:solidFill>
                  <a:schemeClr val="tx2">
                    <a:lumMod val="75000"/>
                  </a:schemeClr>
                </a:solidFill>
              </a:rPr>
              <a:t>Chapter 8 – </a:t>
            </a:r>
            <a:br>
              <a:rPr lang="en-US" sz="3200" u="sng" dirty="0">
                <a:solidFill>
                  <a:schemeClr val="tx2">
                    <a:lumMod val="75000"/>
                  </a:schemeClr>
                </a:solidFill>
              </a:rPr>
            </a:br>
            <a:r>
              <a:rPr lang="en-US" sz="3200" u="sng" dirty="0">
                <a:solidFill>
                  <a:schemeClr val="tx2">
                    <a:lumMod val="75000"/>
                  </a:schemeClr>
                </a:solidFill>
              </a:rPr>
              <a:t>Disposition of Surplus Property</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2780522" y="1978090"/>
            <a:ext cx="9281339" cy="48799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5186" indent="-171450">
              <a:lnSpc>
                <a:spcPct val="100000"/>
              </a:lnSpc>
              <a:spcBef>
                <a:spcPts val="0"/>
              </a:spcBef>
              <a:defRPr/>
            </a:pPr>
            <a:r>
              <a:rPr kumimoji="0" lang="en-US" sz="1400" b="1" i="0" strike="noStrike" kern="1200" cap="none" spc="0" normalizeH="0" baseline="0" noProof="0" dirty="0">
                <a:ln>
                  <a:noFill/>
                </a:ln>
                <a:solidFill>
                  <a:schemeClr val="bg1"/>
                </a:solidFill>
                <a:effectLst/>
                <a:uLnTx/>
                <a:uFillTx/>
                <a:latin typeface="Avenir Next LT Pro"/>
                <a:ea typeface="+mn-ea"/>
                <a:cs typeface="+mn-cs"/>
              </a:rPr>
              <a:t>Disposal of Firearm, Weapons, and Ammunition </a:t>
            </a:r>
            <a:r>
              <a:rPr kumimoji="0" lang="en-US" sz="1400" i="0" strike="noStrike" kern="1200" cap="none" spc="0" normalizeH="0" baseline="0" noProof="0" dirty="0">
                <a:ln>
                  <a:noFill/>
                </a:ln>
                <a:solidFill>
                  <a:schemeClr val="bg1"/>
                </a:solidFill>
                <a:effectLst/>
                <a:uLnTx/>
                <a:uFillTx/>
                <a:latin typeface="Avenir Next LT Pro"/>
                <a:ea typeface="+mn-ea"/>
                <a:cs typeface="+mn-cs"/>
              </a:rPr>
              <a:t>– </a:t>
            </a:r>
          </a:p>
          <a:p>
            <a:pPr marL="345186" indent="-171450">
              <a:lnSpc>
                <a:spcPct val="100000"/>
              </a:lnSpc>
              <a:spcBef>
                <a:spcPts val="0"/>
              </a:spcBef>
              <a:defRPr/>
            </a:pPr>
            <a:r>
              <a:rPr lang="en-US" sz="1400" dirty="0">
                <a:solidFill>
                  <a:schemeClr val="bg1"/>
                </a:solidFill>
                <a:latin typeface="Avenir Next LT Pro"/>
              </a:rPr>
              <a:t>	1. </a:t>
            </a:r>
            <a:r>
              <a:rPr kumimoji="0" lang="en-US" sz="1400" i="0" strike="noStrike" kern="1200" cap="none" spc="0" normalizeH="0" baseline="0" noProof="0" dirty="0">
                <a:ln>
                  <a:noFill/>
                </a:ln>
                <a:solidFill>
                  <a:schemeClr val="bg1"/>
                </a:solidFill>
                <a:effectLst/>
                <a:uLnTx/>
                <a:uFillTx/>
                <a:latin typeface="Avenir Next LT Pro"/>
                <a:ea typeface="+mn-ea"/>
                <a:cs typeface="+mn-cs"/>
              </a:rPr>
              <a:t>Agencies with surplus firearms and/or ammunition should complete a </a:t>
            </a:r>
            <a:r>
              <a:rPr kumimoji="0" lang="en-US" sz="1400" i="0" strike="noStrike" kern="1200" cap="none" spc="0" normalizeH="0" baseline="0" noProof="0" dirty="0">
                <a:ln>
                  <a:noFill/>
                </a:ln>
                <a:solidFill>
                  <a:schemeClr val="bg1"/>
                </a:solidFill>
                <a:effectLst/>
                <a:uLnTx/>
                <a:uFillTx/>
                <a:latin typeface="Avenir Next LT Pro"/>
                <a:ea typeface="+mn-ea"/>
                <a:cs typeface="+mn-cs"/>
                <a:hlinkClick r:id="rId3"/>
              </a:rPr>
              <a:t>DPS-293-C Surrendered Firearms Log Sheet</a:t>
            </a:r>
            <a:r>
              <a:rPr kumimoji="0" lang="en-US" sz="1400" i="0" strike="noStrike" kern="1200" cap="none" spc="0" normalizeH="0" baseline="0" noProof="0" dirty="0">
                <a:ln>
                  <a:noFill/>
                </a:ln>
                <a:solidFill>
                  <a:schemeClr val="bg1"/>
                </a:solidFill>
                <a:effectLst/>
                <a:uLnTx/>
                <a:uFillTx/>
                <a:latin typeface="Avenir Next LT Pro"/>
                <a:ea typeface="+mn-ea"/>
                <a:cs typeface="+mn-cs"/>
              </a:rPr>
              <a:t>, a court order (if applicable) and a National Crime Information Center (NCIC) report for any firearms that are deemed surplus to their needs. </a:t>
            </a:r>
          </a:p>
          <a:p>
            <a:pPr marL="345186" indent="-171450">
              <a:lnSpc>
                <a:spcPct val="100000"/>
              </a:lnSpc>
              <a:spcBef>
                <a:spcPts val="0"/>
              </a:spcBef>
              <a:defRPr/>
            </a:pPr>
            <a:endParaRPr kumimoji="0" lang="en-US" sz="1400" i="0" strike="noStrike" kern="1200" cap="none" spc="0" normalizeH="0" baseline="0" noProof="0" dirty="0">
              <a:ln>
                <a:noFill/>
              </a:ln>
              <a:solidFill>
                <a:schemeClr val="bg1"/>
              </a:solidFill>
              <a:effectLst/>
              <a:uLnTx/>
              <a:uFillTx/>
              <a:latin typeface="Avenir Next LT Pro"/>
              <a:ea typeface="+mn-ea"/>
              <a:cs typeface="+mn-cs"/>
            </a:endParaRPr>
          </a:p>
          <a:p>
            <a:pPr marL="345186" indent="-171450">
              <a:lnSpc>
                <a:spcPct val="100000"/>
              </a:lnSpc>
              <a:spcBef>
                <a:spcPts val="0"/>
              </a:spcBef>
              <a:defRPr/>
            </a:pPr>
            <a:r>
              <a:rPr lang="en-US" sz="1400" dirty="0">
                <a:solidFill>
                  <a:schemeClr val="bg1"/>
                </a:solidFill>
                <a:latin typeface="Avenir Next LT Pro"/>
              </a:rPr>
              <a:t>	2. </a:t>
            </a:r>
            <a:r>
              <a:rPr kumimoji="0" lang="en-US" sz="1400" i="0" strike="noStrike" kern="1200" cap="none" spc="0" normalizeH="0" baseline="0" noProof="0" dirty="0">
                <a:ln>
                  <a:noFill/>
                </a:ln>
                <a:solidFill>
                  <a:schemeClr val="bg1"/>
                </a:solidFill>
                <a:effectLst/>
                <a:uLnTx/>
                <a:uFillTx/>
                <a:latin typeface="Avenir Next LT Pro"/>
                <a:ea typeface="+mn-ea"/>
                <a:cs typeface="+mn-cs"/>
              </a:rPr>
              <a:t>Once this information has been compiled, contact the Special Licensing and Firearms Unit at the Department of Emergency Services and Public Protection (DESPP) </a:t>
            </a:r>
            <a:r>
              <a:rPr lang="en-US" sz="1400" dirty="0">
                <a:solidFill>
                  <a:schemeClr val="bg1"/>
                </a:solidFill>
                <a:latin typeface="Avenir Next LT Pro"/>
              </a:rPr>
              <a:t>at 860-685-8290 or </a:t>
            </a:r>
            <a:r>
              <a:rPr lang="en-US" sz="1400" dirty="0">
                <a:solidFill>
                  <a:schemeClr val="bg1"/>
                </a:solidFill>
                <a:latin typeface="Avenir Next LT Pro"/>
                <a:hlinkClick r:id="rId4"/>
              </a:rPr>
              <a:t>DESPP.SLFU@ct.gov</a:t>
            </a:r>
            <a:r>
              <a:rPr lang="en-US" sz="1400" dirty="0">
                <a:solidFill>
                  <a:schemeClr val="bg1"/>
                </a:solidFill>
                <a:latin typeface="Avenir Next LT Pro"/>
              </a:rPr>
              <a:t> t</a:t>
            </a:r>
            <a:r>
              <a:rPr kumimoji="0" lang="en-US" sz="1400" i="0" strike="noStrike" kern="1200" cap="none" spc="0" normalizeH="0" baseline="0" noProof="0" dirty="0">
                <a:ln>
                  <a:noFill/>
                </a:ln>
                <a:solidFill>
                  <a:schemeClr val="bg1"/>
                </a:solidFill>
                <a:effectLst/>
                <a:uLnTx/>
                <a:uFillTx/>
                <a:latin typeface="Avenir Next LT Pro"/>
                <a:ea typeface="+mn-ea"/>
                <a:cs typeface="+mn-cs"/>
              </a:rPr>
              <a:t>o arrange a drop off.</a:t>
            </a:r>
          </a:p>
          <a:p>
            <a:pPr marL="345186" indent="-171450">
              <a:lnSpc>
                <a:spcPct val="100000"/>
              </a:lnSpc>
              <a:spcBef>
                <a:spcPts val="0"/>
              </a:spcBef>
              <a:defRPr/>
            </a:pPr>
            <a:endParaRPr lang="en-US" sz="1400" b="1" dirty="0">
              <a:solidFill>
                <a:schemeClr val="bg1"/>
              </a:solidFill>
              <a:latin typeface="Avenir Next LT Pro"/>
            </a:endParaRPr>
          </a:p>
          <a:p>
            <a:pPr marL="345186" indent="-171450">
              <a:lnSpc>
                <a:spcPct val="100000"/>
              </a:lnSpc>
              <a:spcBef>
                <a:spcPts val="0"/>
              </a:spcBef>
              <a:defRPr/>
            </a:pPr>
            <a:endParaRPr lang="en-US" sz="1400" b="1" dirty="0">
              <a:solidFill>
                <a:schemeClr val="bg1"/>
              </a:solidFill>
              <a:latin typeface="Avenir Next LT Pro"/>
            </a:endParaRPr>
          </a:p>
          <a:p>
            <a:pPr marL="345186" indent="-171450">
              <a:lnSpc>
                <a:spcPct val="100000"/>
              </a:lnSpc>
              <a:spcBef>
                <a:spcPts val="0"/>
              </a:spcBef>
              <a:defRPr/>
            </a:pPr>
            <a:r>
              <a:rPr lang="en-US" sz="1400" b="1" dirty="0">
                <a:solidFill>
                  <a:schemeClr val="bg1"/>
                </a:solidFill>
                <a:latin typeface="Avenir Next LT Pro"/>
              </a:rPr>
              <a:t>Disposal of Items Containing Hazardous Materials or Radioactivity </a:t>
            </a:r>
            <a:r>
              <a:rPr lang="en-US" sz="1400" dirty="0">
                <a:solidFill>
                  <a:schemeClr val="bg1"/>
                </a:solidFill>
                <a:latin typeface="Avenir Next LT Pro"/>
              </a:rPr>
              <a:t>- Based on prior disposal approval from the DAS Surplus Administration, seek guidance from the </a:t>
            </a:r>
            <a:r>
              <a:rPr lang="en-US" sz="1400" b="0" i="0" u="none" strike="noStrike" dirty="0">
                <a:solidFill>
                  <a:srgbClr val="0077CC"/>
                </a:solidFill>
                <a:effectLst/>
                <a:latin typeface="Roboto" panose="02000000000000000000" pitchFamily="2" charset="0"/>
                <a:hlinkClick r:id="rId5"/>
              </a:rPr>
              <a:t>Department of Energy and Environmental Protection (DEEP)</a:t>
            </a:r>
            <a:r>
              <a:rPr lang="en-US" sz="1400" b="0" i="0" dirty="0">
                <a:solidFill>
                  <a:srgbClr val="7B809A"/>
                </a:solidFill>
                <a:effectLst/>
                <a:latin typeface="Roboto" panose="02000000000000000000" pitchFamily="2" charset="0"/>
              </a:rPr>
              <a:t> </a:t>
            </a:r>
            <a:r>
              <a:rPr lang="en-US" sz="1400" dirty="0">
                <a:solidFill>
                  <a:schemeClr val="bg1"/>
                </a:solidFill>
                <a:latin typeface="Avenir Next LT Pro"/>
              </a:rPr>
              <a:t> relating to the disposal of pesticides, environmental hazards, health hazards or radioactive items. </a:t>
            </a:r>
            <a:r>
              <a:rPr lang="en-US" sz="1400" b="1" dirty="0">
                <a:solidFill>
                  <a:schemeClr val="bg1"/>
                </a:solidFill>
                <a:latin typeface="Avenir Next LT Pro"/>
              </a:rPr>
              <a:t>No material in these categories will be handled by the DAS Surplus Administration.</a:t>
            </a:r>
          </a:p>
          <a:p>
            <a:pPr marL="345186" indent="-171450">
              <a:lnSpc>
                <a:spcPct val="100000"/>
              </a:lnSpc>
              <a:spcBef>
                <a:spcPts val="0"/>
              </a:spcBef>
              <a:defRPr/>
            </a:pPr>
            <a:endParaRPr lang="en-US" sz="1400" dirty="0">
              <a:solidFill>
                <a:schemeClr val="bg1"/>
              </a:solidFill>
              <a:latin typeface="Avenir Next LT Pro"/>
            </a:endParaRPr>
          </a:p>
          <a:p>
            <a:pPr marL="345186" indent="-171450">
              <a:lnSpc>
                <a:spcPct val="100000"/>
              </a:lnSpc>
              <a:spcBef>
                <a:spcPts val="0"/>
              </a:spcBef>
              <a:defRPr/>
            </a:pPr>
            <a:endParaRPr lang="en-US" sz="1400" b="1" dirty="0">
              <a:solidFill>
                <a:schemeClr val="bg1"/>
              </a:solidFill>
              <a:effectLst/>
              <a:latin typeface="Avenir Next LT Pro"/>
            </a:endParaRPr>
          </a:p>
          <a:p>
            <a:pPr marL="345186" indent="-171450">
              <a:lnSpc>
                <a:spcPct val="100000"/>
              </a:lnSpc>
              <a:spcBef>
                <a:spcPts val="0"/>
              </a:spcBef>
              <a:defRPr/>
            </a:pPr>
            <a:r>
              <a:rPr lang="en-US" sz="1400" b="1" dirty="0">
                <a:solidFill>
                  <a:schemeClr val="bg1"/>
                </a:solidFill>
                <a:effectLst/>
                <a:latin typeface="Avenir Next LT Pro"/>
              </a:rPr>
              <a:t>Trade-In of State Property </a:t>
            </a:r>
            <a:r>
              <a:rPr lang="en-US" sz="1400" dirty="0">
                <a:solidFill>
                  <a:schemeClr val="bg1"/>
                </a:solidFill>
                <a:effectLst/>
                <a:latin typeface="Avenir Next LT Pro"/>
              </a:rPr>
              <a:t>- </a:t>
            </a:r>
            <a:r>
              <a:rPr lang="en-US" sz="1400" dirty="0">
                <a:solidFill>
                  <a:schemeClr val="bg1"/>
                </a:solidFill>
                <a:latin typeface="Avenir Next LT Pro"/>
              </a:rPr>
              <a:t>T</a:t>
            </a:r>
            <a:r>
              <a:rPr lang="en-US" sz="1400" dirty="0">
                <a:solidFill>
                  <a:schemeClr val="bg1"/>
                </a:solidFill>
                <a:effectLst/>
                <a:latin typeface="Avenir Next LT Pro"/>
              </a:rPr>
              <a:t>o upgrade equipment, a state agency may explore the feasibility of exchanging like items through the process of trading-in (including vehicles), as opposed to transfer or sale, when it is in the best economical interest of the State as determined by the owning agency.</a:t>
            </a:r>
          </a:p>
          <a:p>
            <a:pPr marL="345186" indent="-171450">
              <a:lnSpc>
                <a:spcPct val="100000"/>
              </a:lnSpc>
              <a:spcBef>
                <a:spcPts val="0"/>
              </a:spcBef>
              <a:defRPr/>
            </a:pPr>
            <a:endParaRPr lang="en-US" sz="1400" dirty="0">
              <a:solidFill>
                <a:schemeClr val="bg1"/>
              </a:solidFill>
              <a:effectLst/>
              <a:latin typeface="Avenir Next LT Pro" panose="020B0504020202020204" pitchFamily="34" charset="0"/>
            </a:endParaRPr>
          </a:p>
        </p:txBody>
      </p:sp>
      <p:sp>
        <p:nvSpPr>
          <p:cNvPr id="2" name="Rectangle 1">
            <a:extLst>
              <a:ext uri="{FF2B5EF4-FFF2-40B4-BE49-F238E27FC236}">
                <a16:creationId xmlns:a16="http://schemas.microsoft.com/office/drawing/2014/main" id="{3AD6217A-EA1B-41C0-8F9E-BE5FB245092E}"/>
              </a:ext>
            </a:extLst>
          </p:cNvPr>
          <p:cNvSpPr/>
          <p:nvPr/>
        </p:nvSpPr>
        <p:spPr>
          <a:xfrm rot="20043171">
            <a:off x="294420" y="802045"/>
            <a:ext cx="2519265" cy="42880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7974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2076495" y="0"/>
            <a:ext cx="8696909" cy="1010413"/>
          </a:xfrm>
        </p:spPr>
        <p:txBody>
          <a:bodyPr/>
          <a:lstStyle/>
          <a:p>
            <a:pPr algn="ctr"/>
            <a:r>
              <a:rPr lang="en-US" sz="3200" dirty="0">
                <a:solidFill>
                  <a:schemeClr val="tx2">
                    <a:lumMod val="75000"/>
                  </a:schemeClr>
                </a:solidFill>
              </a:rPr>
              <a:t>Chapter 9 – </a:t>
            </a:r>
            <a:br>
              <a:rPr lang="en-US" sz="3200" dirty="0">
                <a:solidFill>
                  <a:schemeClr val="tx2">
                    <a:lumMod val="75000"/>
                  </a:schemeClr>
                </a:solidFill>
              </a:rPr>
            </a:br>
            <a:r>
              <a:rPr lang="en-US" sz="3200" u="sng" dirty="0">
                <a:solidFill>
                  <a:schemeClr val="tx2">
                    <a:lumMod val="75000"/>
                  </a:schemeClr>
                </a:solidFill>
              </a:rPr>
              <a:t>Asset Management/Inventory Reporting</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2838994" y="1041009"/>
            <a:ext cx="9353006" cy="5816992"/>
          </a:xfrm>
          <a:solidFill>
            <a:schemeClr val="accent2">
              <a:lumMod val="40000"/>
              <a:lumOff val="60000"/>
            </a:schemeClr>
          </a:solidFill>
        </p:spPr>
        <p:txBody>
          <a:bodyPr>
            <a:noAutofit/>
          </a:bodyPr>
          <a:lstStyle/>
          <a:p>
            <a:pPr marL="0" indent="0">
              <a:lnSpc>
                <a:spcPct val="120000"/>
              </a:lnSpc>
              <a:spcBef>
                <a:spcPts val="1000"/>
              </a:spcBef>
              <a:buNone/>
              <a:defRPr/>
            </a:pP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CO-59 (Asset Management/Inventory Report/GAAP Reporting Form)</a:t>
            </a:r>
            <a:endParaRPr lang="en-US" sz="1600" dirty="0">
              <a:solidFill>
                <a:srgbClr val="000000"/>
              </a:solidFill>
              <a:effectLst/>
              <a:latin typeface="Avenir Next LT Pro" panose="020B0504020202020204" pitchFamily="34" charset="0"/>
            </a:endParaRPr>
          </a:p>
          <a:p>
            <a:pPr>
              <a:lnSpc>
                <a:spcPct val="120000"/>
              </a:lnSpc>
              <a:spcBef>
                <a:spcPts val="0"/>
              </a:spcBef>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The CO-59 “fillable” form is located at: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3"/>
              </a:rPr>
              <a:t>https://osc.ct.gov/forms/</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All </a:t>
            </a:r>
            <a:r>
              <a:rPr lang="en-US" sz="1200" dirty="0">
                <a:solidFill>
                  <a:prstClr val="black"/>
                </a:solidFill>
                <a:latin typeface="Avenir Next LT Pro" panose="020B0504020202020204" pitchFamily="34" charset="0"/>
                <a:cs typeface="Times New Roman" panose="02020603050405020304" pitchFamily="18" charset="0"/>
              </a:rPr>
              <a:t>q</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uestion</a:t>
            </a:r>
            <a:r>
              <a:rPr lang="en-US" sz="1200" dirty="0">
                <a:solidFill>
                  <a:prstClr val="black"/>
                </a:solidFill>
                <a:latin typeface="Avenir Next LT Pro" panose="020B0504020202020204" pitchFamily="34" charset="0"/>
                <a:cs typeface="Times New Roman" panose="02020603050405020304" pitchFamily="18" charset="0"/>
              </a:rPr>
              <a:t>s should</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be submitted to the OSC – Budget and Financial Analysis Division,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hlinkClick r:id="rId4"/>
              </a:rPr>
              <a:t>osc.co-59@ct.gov</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p>
          <a:p>
            <a:pPr marL="0" indent="0">
              <a:lnSpc>
                <a:spcPct val="120000"/>
              </a:lnSpc>
              <a:spcBef>
                <a:spcPts val="0"/>
              </a:spcBef>
              <a:buNone/>
              <a:defRPr/>
            </a:pP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a:lnSpc>
                <a:spcPct val="120000"/>
              </a:lnSpc>
              <a:spcBef>
                <a:spcPts val="0"/>
              </a:spcBef>
              <a:defRPr/>
            </a:pP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Due to the Office of the State Comptroller on or before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October 1</a:t>
            </a:r>
            <a:r>
              <a:rPr kumimoji="0" lang="en-US" sz="1200" b="1" i="0" u="none" strike="noStrike" kern="1200" cap="none" spc="0" normalizeH="0" baseline="30000" noProof="0" dirty="0">
                <a:ln>
                  <a:noFill/>
                </a:ln>
                <a:solidFill>
                  <a:prstClr val="black"/>
                </a:solidFill>
                <a:effectLst/>
                <a:uLnTx/>
                <a:uFillTx/>
                <a:latin typeface="Avenir Next LT Pro" panose="020B0504020202020204" pitchFamily="34" charset="0"/>
                <a:cs typeface="Times New Roman" panose="02020603050405020304" pitchFamily="18" charset="0"/>
              </a:rPr>
              <a:t>st</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each year and reflect the total assets/inventory within the agency </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as of June 30</a:t>
            </a:r>
            <a:r>
              <a:rPr kumimoji="0" lang="en-US" sz="1200" b="1" i="0" u="none" strike="noStrike" kern="1200" cap="none" spc="0" normalizeH="0" baseline="30000" noProof="0" dirty="0">
                <a:ln>
                  <a:noFill/>
                </a:ln>
                <a:solidFill>
                  <a:prstClr val="black"/>
                </a:solidFill>
                <a:effectLst/>
                <a:uLnTx/>
                <a:uFillTx/>
                <a:latin typeface="Avenir Next LT Pro" panose="020B0504020202020204" pitchFamily="34" charset="0"/>
                <a:cs typeface="Times New Roman" panose="02020603050405020304" pitchFamily="18" charset="0"/>
              </a:rPr>
              <a:t>th</a:t>
            </a:r>
            <a:r>
              <a:rPr lang="en-US" sz="1200" dirty="0">
                <a:solidFill>
                  <a:prstClr val="black"/>
                </a:solidFill>
                <a:latin typeface="Avenir Next LT Pro" panose="020B0504020202020204" pitchFamily="34" charset="0"/>
                <a:cs typeface="Times New Roman" panose="02020603050405020304" pitchFamily="18" charset="0"/>
              </a:rPr>
              <a:t>. </a:t>
            </a:r>
          </a:p>
          <a:p>
            <a:pPr>
              <a:lnSpc>
                <a:spcPct val="120000"/>
              </a:lnSpc>
              <a:spcBef>
                <a:spcPts val="0"/>
              </a:spcBef>
              <a:defRPr/>
            </a:pPr>
            <a:endParaRPr lang="en-US" sz="800" dirty="0">
              <a:solidFill>
                <a:prstClr val="black"/>
              </a:solidFill>
              <a:latin typeface="Avenir Next LT Pro" panose="020B0504020202020204" pitchFamily="34" charset="0"/>
              <a:cs typeface="Times New Roman" panose="02020603050405020304" pitchFamily="18" charset="0"/>
            </a:endParaRPr>
          </a:p>
          <a:p>
            <a:pPr>
              <a:lnSpc>
                <a:spcPct val="120000"/>
              </a:lnSpc>
              <a:spcBef>
                <a:spcPts val="0"/>
              </a:spcBef>
              <a:defRPr/>
            </a:pPr>
            <a:r>
              <a:rPr lang="en-US" sz="1200" dirty="0">
                <a:solidFill>
                  <a:srgbClr val="000000"/>
                </a:solidFill>
                <a:effectLst/>
                <a:latin typeface="Avenir Next LT Pro" panose="020B0504020202020204" pitchFamily="34" charset="0"/>
              </a:rPr>
              <a:t>If the values recorded on the CO-59 do not reconcile with Core-CT, the agency must provide a written explanation of the discrepancy in an attachment.</a:t>
            </a:r>
            <a:r>
              <a:rPr lang="en-US" sz="1200" b="1" u="sng" dirty="0">
                <a:solidFill>
                  <a:srgbClr val="000000"/>
                </a:solidFill>
                <a:latin typeface="Avenir Next LT Pro" panose="020B0504020202020204" pitchFamily="34" charset="0"/>
              </a:rPr>
              <a:t> </a:t>
            </a:r>
            <a:endParaRPr kumimoji="0" lang="en-US" sz="1200" b="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marL="457200" lvl="1">
              <a:lnSpc>
                <a:spcPct val="120000"/>
              </a:lnSpc>
              <a:spcBef>
                <a:spcPts val="0"/>
              </a:spcBef>
              <a:defRPr/>
            </a:pP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endParaRPr>
          </a:p>
          <a:p>
            <a:pPr>
              <a:lnSpc>
                <a:spcPct val="120000"/>
              </a:lnSpc>
              <a:spcBef>
                <a:spcPts val="0"/>
              </a:spcBef>
              <a:defRPr/>
            </a:pPr>
            <a:r>
              <a:rPr lang="en-US" sz="1200" dirty="0">
                <a:solidFill>
                  <a:srgbClr val="000000"/>
                </a:solidFill>
                <a:effectLst/>
                <a:latin typeface="Avenir Next LT Pro" panose="020B0504020202020204" pitchFamily="34" charset="0"/>
              </a:rPr>
              <a:t>There are three major asset categories utilized by the State and the individual state agencies for financial reporting. Proper accounting for assets requires the </a:t>
            </a:r>
            <a:r>
              <a:rPr lang="en-US" sz="1200" b="1" dirty="0">
                <a:solidFill>
                  <a:srgbClr val="000000"/>
                </a:solidFill>
                <a:effectLst/>
                <a:latin typeface="Avenir Next LT Pro" panose="020B0504020202020204" pitchFamily="34" charset="0"/>
              </a:rPr>
              <a:t>capitalization</a:t>
            </a:r>
            <a:r>
              <a:rPr lang="en-US" sz="1200" dirty="0">
                <a:solidFill>
                  <a:srgbClr val="000000"/>
                </a:solidFill>
                <a:effectLst/>
                <a:latin typeface="Avenir Next LT Pro" panose="020B0504020202020204" pitchFamily="34" charset="0"/>
              </a:rPr>
              <a:t> of appropriate expenditures for each of the following major asset categories:</a:t>
            </a:r>
          </a:p>
          <a:p>
            <a:pPr>
              <a:lnSpc>
                <a:spcPct val="120000"/>
              </a:lnSpc>
              <a:spcBef>
                <a:spcPts val="0"/>
              </a:spcBef>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Real Property</a:t>
            </a:r>
            <a:r>
              <a:rPr lang="en-US" sz="1200" dirty="0">
                <a:solidFill>
                  <a:srgbClr val="000000"/>
                </a:solidFill>
                <a:effectLst/>
                <a:latin typeface="Avenir Next LT Pro" panose="020B0504020202020204" pitchFamily="34" charset="0"/>
              </a:rPr>
              <a:t> (includes land, buildings, easements, site improvements and improvements on leased property).</a:t>
            </a:r>
          </a:p>
          <a:p>
            <a:pPr marL="630936" lvl="1" indent="-228600">
              <a:lnSpc>
                <a:spcPct val="120000"/>
              </a:lnSpc>
              <a:spcBef>
                <a:spcPts val="0"/>
              </a:spcBef>
              <a:buFont typeface="+mj-lt"/>
              <a:buAutoNum type="arabicPeriod"/>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GAAP Group Personal Property</a:t>
            </a:r>
            <a:r>
              <a:rPr lang="en-US" sz="1200" dirty="0">
                <a:solidFill>
                  <a:srgbClr val="000000"/>
                </a:solidFill>
                <a:effectLst/>
                <a:latin typeface="Avenir Next LT Pro" panose="020B0504020202020204" pitchFamily="34" charset="0"/>
              </a:rPr>
              <a:t> is property that meets the capitalization threshold (includes equipment, Leased Equipment, Software Subscriptions (Capitalized SBITA), Software Perpetual (Capitalized), Software Perpetual (non-Capital), other (intangible assets, etc.).</a:t>
            </a:r>
          </a:p>
          <a:p>
            <a:pPr marL="630936" lvl="1" indent="-228600">
              <a:lnSpc>
                <a:spcPct val="120000"/>
              </a:lnSpc>
              <a:spcBef>
                <a:spcPts val="0"/>
              </a:spcBef>
              <a:buFont typeface="+mj-lt"/>
              <a:buAutoNum type="arabicPeriod"/>
              <a:defRPr/>
            </a:pPr>
            <a:endParaRPr lang="en-US" sz="800" dirty="0">
              <a:solidFill>
                <a:srgbClr val="000000"/>
              </a:solidFill>
              <a:effectLst/>
              <a:latin typeface="Avenir Next LT Pro" panose="020B0504020202020204" pitchFamily="34" charset="0"/>
            </a:endParaRPr>
          </a:p>
          <a:p>
            <a:pPr marL="630936" lvl="1" indent="-228600">
              <a:lnSpc>
                <a:spcPct val="120000"/>
              </a:lnSpc>
              <a:spcBef>
                <a:spcPts val="0"/>
              </a:spcBef>
              <a:buFont typeface="+mj-lt"/>
              <a:buAutoNum type="arabicPeriod"/>
              <a:defRPr/>
            </a:pPr>
            <a:r>
              <a:rPr lang="en-US" sz="1200" b="1" dirty="0">
                <a:solidFill>
                  <a:srgbClr val="000000"/>
                </a:solidFill>
                <a:effectLst/>
                <a:latin typeface="Avenir Next LT Pro" panose="020B0504020202020204" pitchFamily="34" charset="0"/>
              </a:rPr>
              <a:t>Personal Property</a:t>
            </a:r>
            <a:r>
              <a:rPr lang="en-US" sz="1200" dirty="0">
                <a:solidFill>
                  <a:srgbClr val="000000"/>
                </a:solidFill>
                <a:effectLst/>
                <a:latin typeface="Avenir Next LT Pro" panose="020B0504020202020204" pitchFamily="34" charset="0"/>
              </a:rPr>
              <a:t> is property that meets the capitalization threshold (includes Fine Art, Inventory - Materials and Goods in Process, Inventory-Stores &amp; Supplies, Other Property, etc.).</a:t>
            </a:r>
          </a:p>
          <a:p>
            <a:pPr>
              <a:lnSpc>
                <a:spcPct val="120000"/>
              </a:lnSpc>
              <a:spcBef>
                <a:spcPts val="0"/>
              </a:spcBef>
              <a:defRPr/>
            </a:pPr>
            <a:endParaRPr lang="en-US" sz="800" b="1" u="sng" dirty="0">
              <a:solidFill>
                <a:srgbClr val="000000"/>
              </a:solidFill>
              <a:latin typeface="Avenir Next LT Pro" panose="020B0504020202020204" pitchFamily="34" charset="0"/>
            </a:endParaRPr>
          </a:p>
          <a:p>
            <a:pPr>
              <a:lnSpc>
                <a:spcPct val="120000"/>
              </a:lnSpc>
              <a:spcBef>
                <a:spcPts val="0"/>
              </a:spcBef>
              <a:defRPr/>
            </a:pPr>
            <a:r>
              <a:rPr lang="en-US" sz="1200" b="1" dirty="0">
                <a:solidFill>
                  <a:srgbClr val="000000"/>
                </a:solidFill>
                <a:latin typeface="Avenir Next LT Pro" panose="020B0504020202020204" pitchFamily="34" charset="0"/>
              </a:rPr>
              <a:t>Informational (CO-59) Gathering Tools:</a:t>
            </a:r>
          </a:p>
          <a:p>
            <a:pPr lvl="2">
              <a:lnSpc>
                <a:spcPct val="120000"/>
              </a:lnSpc>
              <a:spcBef>
                <a:spcPts val="0"/>
              </a:spcBef>
              <a:buFont typeface="Wingdings" panose="05000000000000000000" pitchFamily="2" charset="2"/>
              <a:buChar char="v"/>
              <a:defRPr/>
            </a:pPr>
            <a:r>
              <a:rPr lang="en-US" sz="1200" dirty="0">
                <a:solidFill>
                  <a:srgbClr val="000000"/>
                </a:solidFill>
                <a:latin typeface="Avenir Next LT Pro" panose="020B0504020202020204" pitchFamily="34" charset="0"/>
              </a:rPr>
              <a:t>Capital Asset Expenditure STARS Reporting  </a:t>
            </a:r>
          </a:p>
          <a:p>
            <a:pPr lvl="2">
              <a:lnSpc>
                <a:spcPct val="120000"/>
              </a:lnSpc>
              <a:spcBef>
                <a:spcPts val="0"/>
              </a:spcBef>
              <a:buFont typeface="Wingdings" panose="05000000000000000000" pitchFamily="2" charset="2"/>
              <a:buChar char="v"/>
              <a:defRPr/>
            </a:pPr>
            <a:r>
              <a:rPr lang="en-US" sz="1200" dirty="0">
                <a:solidFill>
                  <a:srgbClr val="000000"/>
                </a:solidFill>
                <a:latin typeface="Avenir Next LT Pro" panose="020B0504020202020204" pitchFamily="34" charset="0"/>
              </a:rPr>
              <a:t>EPM Report (Core-CT Agencies)</a:t>
            </a:r>
          </a:p>
          <a:p>
            <a:pPr marL="0" indent="0">
              <a:lnSpc>
                <a:spcPct val="120000"/>
              </a:lnSpc>
              <a:spcBef>
                <a:spcPts val="0"/>
              </a:spcBef>
              <a:buNone/>
              <a:defRPr/>
            </a:pPr>
            <a:endParaRPr lang="en-US" sz="1200" dirty="0">
              <a:solidFill>
                <a:srgbClr val="000000"/>
              </a:solidFill>
              <a:latin typeface="Avenir Next LT Pro" panose="020B0504020202020204" pitchFamily="34" charset="0"/>
            </a:endParaRPr>
          </a:p>
          <a:p>
            <a:pPr marL="0" indent="0">
              <a:lnSpc>
                <a:spcPct val="120000"/>
              </a:lnSpc>
              <a:spcBef>
                <a:spcPts val="1000"/>
              </a:spcBef>
              <a:buNone/>
              <a:defRPr/>
            </a:pPr>
            <a:br>
              <a:rPr kumimoji="0" lang="en-US" sz="2500" b="0" i="0" u="none" strike="noStrike" kern="1200" cap="none" spc="0" normalizeH="0" baseline="0" noProof="0" dirty="0">
                <a:ln>
                  <a:noFill/>
                </a:ln>
                <a:effectLst/>
                <a:uLnTx/>
                <a:uFillTx/>
                <a:latin typeface="Avenir Next LT Pro" panose="020B0504020202020204" pitchFamily="34" charset="0"/>
                <a:ea typeface="Calibri" panose="020F0502020204030204" pitchFamily="34" charset="0"/>
                <a:cs typeface="Times New Roman" panose="02020603050405020304" pitchFamily="18" charset="0"/>
              </a:rPr>
            </a:br>
            <a:endParaRPr kumimoji="0" lang="en-US" sz="2500" b="0" i="0" u="none" strike="noStrike" kern="1200" cap="none" spc="0" normalizeH="0" baseline="0" noProof="0" dirty="0">
              <a:ln>
                <a:noFill/>
              </a:ln>
              <a:effectLst/>
              <a:uLnTx/>
              <a:uFillTx/>
              <a:latin typeface="Avenir Next LT Pro" panose="020B0504020202020204" pitchFamily="34" charset="0"/>
            </a:endParaRPr>
          </a:p>
          <a:p>
            <a:pPr marL="0" indent="0">
              <a:buNone/>
            </a:pPr>
            <a:endParaRPr lang="en-US" sz="1700" dirty="0">
              <a:latin typeface="Avenir Next LT Pro" panose="020B0504020202020204" pitchFamily="34" charset="0"/>
            </a:endParaRPr>
          </a:p>
          <a:p>
            <a:endParaRPr lang="en-US" dirty="0"/>
          </a:p>
        </p:txBody>
      </p:sp>
      <p:sp>
        <p:nvSpPr>
          <p:cNvPr id="5" name="Isosceles Triangle 4">
            <a:extLst>
              <a:ext uri="{FF2B5EF4-FFF2-40B4-BE49-F238E27FC236}">
                <a16:creationId xmlns:a16="http://schemas.microsoft.com/office/drawing/2014/main" id="{4F27B245-CEDE-4EA1-9032-0001EB88227B}"/>
              </a:ext>
            </a:extLst>
          </p:cNvPr>
          <p:cNvSpPr/>
          <p:nvPr/>
        </p:nvSpPr>
        <p:spPr>
          <a:xfrm rot="2911269">
            <a:off x="702751" y="3012928"/>
            <a:ext cx="1983812" cy="1300995"/>
          </a:xfrm>
          <a:prstGeom prs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665F29C-929B-490B-B73A-467B11EEEDE4}"/>
              </a:ext>
            </a:extLst>
          </p:cNvPr>
          <p:cNvSpPr/>
          <p:nvPr/>
        </p:nvSpPr>
        <p:spPr>
          <a:xfrm>
            <a:off x="1024932" y="1195753"/>
            <a:ext cx="1446963" cy="713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Required Forms</a:t>
            </a:r>
          </a:p>
        </p:txBody>
      </p:sp>
    </p:spTree>
    <p:extLst>
      <p:ext uri="{BB962C8B-B14F-4D97-AF65-F5344CB8AC3E}">
        <p14:creationId xmlns:p14="http://schemas.microsoft.com/office/powerpoint/2010/main" val="366844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594360" y="562708"/>
            <a:ext cx="6468914" cy="1503483"/>
          </a:xfrm>
        </p:spPr>
        <p:txBody>
          <a:bodyPr anchor="t"/>
          <a:lstStyle/>
          <a:p>
            <a:pPr algn="ctr"/>
            <a:r>
              <a:rPr lang="en-US" sz="3200" dirty="0">
                <a:solidFill>
                  <a:schemeClr val="tx2">
                    <a:lumMod val="75000"/>
                  </a:schemeClr>
                </a:solidFill>
              </a:rPr>
              <a:t>Chapter 9 – </a:t>
            </a:r>
            <a:br>
              <a:rPr lang="en-US" sz="3200" dirty="0">
                <a:solidFill>
                  <a:schemeClr val="tx2">
                    <a:lumMod val="75000"/>
                  </a:schemeClr>
                </a:solidFill>
              </a:rPr>
            </a:br>
            <a:r>
              <a:rPr lang="en-US" sz="3200" dirty="0">
                <a:solidFill>
                  <a:schemeClr val="tx2">
                    <a:lumMod val="75000"/>
                  </a:schemeClr>
                </a:solidFill>
              </a:rPr>
              <a:t>Asset Management/Inventory Reporting</a:t>
            </a:r>
          </a:p>
        </p:txBody>
      </p:sp>
      <p:sp>
        <p:nvSpPr>
          <p:cNvPr id="3" name="Content Placeholder 2">
            <a:extLst>
              <a:ext uri="{FF2B5EF4-FFF2-40B4-BE49-F238E27FC236}">
                <a16:creationId xmlns:a16="http://schemas.microsoft.com/office/drawing/2014/main" id="{8B599B60-BF79-A832-6AD4-6C6FC6CE4317}"/>
              </a:ext>
            </a:extLst>
          </p:cNvPr>
          <p:cNvSpPr>
            <a:spLocks noGrp="1"/>
          </p:cNvSpPr>
          <p:nvPr>
            <p:ph sz="quarter" idx="15"/>
          </p:nvPr>
        </p:nvSpPr>
        <p:spPr>
          <a:xfrm>
            <a:off x="594360" y="2463807"/>
            <a:ext cx="7652825" cy="3666302"/>
          </a:xfrm>
        </p:spPr>
        <p:txBody>
          <a:bodyPr>
            <a:normAutofit/>
          </a:bodyPr>
          <a:lstStyle/>
          <a:p>
            <a:endParaRPr lang="en-US" sz="1600" dirty="0">
              <a:solidFill>
                <a:prstClr val="black"/>
              </a:solidFill>
              <a:latin typeface="Avenir Next LT Pro" panose="020B0504020202020204" pitchFamily="34" charset="0"/>
            </a:endParaRPr>
          </a:p>
          <a:p>
            <a:endParaRPr lang="en-US" sz="1600" dirty="0"/>
          </a:p>
        </p:txBody>
      </p:sp>
      <p:cxnSp>
        <p:nvCxnSpPr>
          <p:cNvPr id="5" name="Straight Connector 4">
            <a:extLst>
              <a:ext uri="{FF2B5EF4-FFF2-40B4-BE49-F238E27FC236}">
                <a16:creationId xmlns:a16="http://schemas.microsoft.com/office/drawing/2014/main" id="{90932111-D887-4902-B816-1D9A395BE4E9}"/>
              </a:ext>
            </a:extLst>
          </p:cNvPr>
          <p:cNvCxnSpPr/>
          <p:nvPr/>
        </p:nvCxnSpPr>
        <p:spPr>
          <a:xfrm>
            <a:off x="594361" y="2087271"/>
            <a:ext cx="6468913" cy="0"/>
          </a:xfrm>
          <a:prstGeom prst="lin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66C5079-8A77-416B-9B27-306A59E535A7}"/>
              </a:ext>
            </a:extLst>
          </p:cNvPr>
          <p:cNvSpPr txBox="1"/>
          <p:nvPr/>
        </p:nvSpPr>
        <p:spPr>
          <a:xfrm>
            <a:off x="508000" y="2463807"/>
            <a:ext cx="6555274" cy="3308598"/>
          </a:xfrm>
          <a:prstGeom prst="rect">
            <a:avLst/>
          </a:prstGeom>
          <a:noFill/>
        </p:spPr>
        <p:txBody>
          <a:bodyPr wrap="square">
            <a:spAutoFit/>
          </a:bodyPr>
          <a:lstStyle/>
          <a:p>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CO-648</a:t>
            </a:r>
            <a:r>
              <a:rPr kumimoji="0" lang="en-US" sz="1600" b="0"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a:t>
            </a:r>
            <a:r>
              <a:rPr kumimoji="0" lang="en-US" sz="1600" b="1" i="0" u="sng" strike="noStrike" kern="1200" cap="none" spc="0" normalizeH="0" baseline="0" noProof="0" dirty="0">
                <a:ln>
                  <a:noFill/>
                </a:ln>
                <a:solidFill>
                  <a:prstClr val="black"/>
                </a:solidFill>
                <a:effectLst/>
                <a:uLnTx/>
                <a:uFillTx/>
                <a:latin typeface="Avenir Next LT Pro" panose="020B0504020202020204" pitchFamily="34" charset="0"/>
                <a:cs typeface="Times New Roman" panose="02020603050405020304" pitchFamily="18" charset="0"/>
              </a:rPr>
              <a:t>– “Summary Motor Vehicle Report”</a:t>
            </a:r>
          </a:p>
          <a:p>
            <a:endParaRPr lang="en-US" sz="1100" dirty="0">
              <a:solidFill>
                <a:prstClr val="black"/>
              </a:solidFill>
              <a:latin typeface="Avenir Next LT Pro" panose="020B0504020202020204" pitchFamily="34" charset="0"/>
              <a:cs typeface="Times New Roman" panose="02020603050405020304" pitchFamily="18"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This report must be submitted by </a:t>
            </a:r>
            <a:r>
              <a:rPr lang="en-US" sz="1400" b="1" dirty="0">
                <a:solidFill>
                  <a:srgbClr val="000000"/>
                </a:solidFill>
                <a:effectLst/>
                <a:latin typeface="Avenir Next LT Pro" panose="020B0504020202020204" pitchFamily="34" charset="0"/>
              </a:rPr>
              <a:t>October 1</a:t>
            </a:r>
            <a:r>
              <a:rPr lang="en-US" sz="1400" b="1" baseline="30000" dirty="0">
                <a:solidFill>
                  <a:srgbClr val="000000"/>
                </a:solidFill>
                <a:effectLst/>
                <a:latin typeface="Avenir Next LT Pro" panose="020B0504020202020204" pitchFamily="34" charset="0"/>
              </a:rPr>
              <a:t>st</a:t>
            </a:r>
            <a:r>
              <a:rPr lang="en-US" sz="1400" b="1" dirty="0">
                <a:solidFill>
                  <a:srgbClr val="000000"/>
                </a:solidFill>
                <a:effectLst/>
                <a:latin typeface="Avenir Next LT Pro" panose="020B0504020202020204" pitchFamily="34" charset="0"/>
              </a:rPr>
              <a:t> </a:t>
            </a:r>
            <a:r>
              <a:rPr lang="en-US" sz="1400" dirty="0">
                <a:solidFill>
                  <a:srgbClr val="000000"/>
                </a:solidFill>
                <a:effectLst/>
                <a:latin typeface="Avenir Next LT Pro" panose="020B0504020202020204" pitchFamily="34" charset="0"/>
              </a:rPr>
              <a:t>and must include all registered and unregistered vehicles owned by the State and in the custody of the agency </a:t>
            </a:r>
            <a:r>
              <a:rPr lang="en-US" sz="1400" b="1" dirty="0">
                <a:solidFill>
                  <a:srgbClr val="000000"/>
                </a:solidFill>
                <a:effectLst/>
                <a:latin typeface="Avenir Next LT Pro" panose="020B0504020202020204" pitchFamily="34" charset="0"/>
              </a:rPr>
              <a:t>as of June 30th</a:t>
            </a:r>
            <a:r>
              <a:rPr lang="en-US" sz="1400" dirty="0">
                <a:solidFill>
                  <a:srgbClr val="000000"/>
                </a:solidFill>
                <a:effectLst/>
                <a:latin typeface="Avenir Next LT Pro" panose="020B0504020202020204" pitchFamily="34" charset="0"/>
              </a:rPr>
              <a:t>.</a:t>
            </a:r>
          </a:p>
          <a:p>
            <a:endParaRPr lang="en-US" sz="1400"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400" dirty="0">
                <a:solidFill>
                  <a:srgbClr val="000000"/>
                </a:solidFill>
                <a:effectLst/>
                <a:latin typeface="Avenir Next LT Pro" panose="020B0504020202020204" pitchFamily="34" charset="0"/>
              </a:rPr>
              <a:t>Indicate the total number of motor vehicles owned by the agency for each category listed on the form.</a:t>
            </a:r>
          </a:p>
          <a:p>
            <a:pPr lvl="1"/>
            <a:endParaRPr lang="en-US" sz="1400" b="1" dirty="0">
              <a:solidFill>
                <a:srgbClr val="000000"/>
              </a:solidFill>
              <a:effectLst/>
              <a:latin typeface="Avenir Next LT Pro" panose="020B0504020202020204" pitchFamily="34" charset="0"/>
            </a:endParaRPr>
          </a:p>
          <a:p>
            <a:pPr marL="628650" lvl="1" indent="-171450">
              <a:buFont typeface="Arial" panose="020B0604020202020204" pitchFamily="34" charset="0"/>
              <a:buChar char="•"/>
            </a:pPr>
            <a:r>
              <a:rPr lang="en-US" sz="1400" b="1" dirty="0">
                <a:solidFill>
                  <a:srgbClr val="000000"/>
                </a:solidFill>
                <a:effectLst/>
                <a:latin typeface="Avenir Next LT Pro" panose="020B0504020202020204" pitchFamily="34" charset="0"/>
              </a:rPr>
              <a:t>Submit to: </a:t>
            </a:r>
            <a:r>
              <a:rPr lang="en-US" sz="1400" dirty="0">
                <a:solidFill>
                  <a:srgbClr val="000000"/>
                </a:solidFill>
                <a:effectLst/>
                <a:latin typeface="Avenir Next LT Pro" panose="020B0504020202020204" pitchFamily="34" charset="0"/>
              </a:rPr>
              <a:t>Office of the State Comptroller, Security and Asset Management, 165 Capitol Ave., Hartford, CT 06106 or </a:t>
            </a:r>
            <a:r>
              <a:rPr lang="en-US" sz="1400" dirty="0">
                <a:solidFill>
                  <a:srgbClr val="000000"/>
                </a:solidFill>
                <a:effectLst/>
                <a:latin typeface="Avenir Next LT Pro" panose="020B0504020202020204" pitchFamily="34" charset="0"/>
                <a:hlinkClick r:id="rId3"/>
              </a:rPr>
              <a:t>osc.assets@ct.gov</a:t>
            </a:r>
            <a:r>
              <a:rPr lang="en-US" sz="1400" dirty="0">
                <a:solidFill>
                  <a:srgbClr val="000000"/>
                </a:solidFill>
                <a:effectLst/>
                <a:latin typeface="Avenir Next LT Pro" panose="020B0504020202020204" pitchFamily="34" charset="0"/>
              </a:rPr>
              <a:t> </a:t>
            </a:r>
          </a:p>
          <a:p>
            <a:endParaRPr lang="en-US" sz="1400" dirty="0">
              <a:solidFill>
                <a:srgbClr val="000000"/>
              </a:solidFill>
              <a:effectLst/>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The Department of Administrative Services will report all Fleet vehicles. </a:t>
            </a:r>
          </a:p>
          <a:p>
            <a:endParaRPr lang="en-US" sz="1400" dirty="0">
              <a:solidFill>
                <a:srgbClr val="000000"/>
              </a:solidFill>
              <a:effectLst/>
              <a:latin typeface="Avenir Next LT Pro" panose="020B0504020202020204" pitchFamily="34" charset="0"/>
            </a:endParaRPr>
          </a:p>
        </p:txBody>
      </p:sp>
      <p:pic>
        <p:nvPicPr>
          <p:cNvPr id="7" name="Picture 6">
            <a:extLst>
              <a:ext uri="{FF2B5EF4-FFF2-40B4-BE49-F238E27FC236}">
                <a16:creationId xmlns:a16="http://schemas.microsoft.com/office/drawing/2014/main" id="{5EA078AE-1BFA-48E1-8D7E-0ABCD7A61EC3}"/>
              </a:ext>
            </a:extLst>
          </p:cNvPr>
          <p:cNvPicPr>
            <a:picLocks noChangeAspect="1"/>
          </p:cNvPicPr>
          <p:nvPr/>
        </p:nvPicPr>
        <p:blipFill>
          <a:blip r:embed="rId4"/>
          <a:stretch>
            <a:fillRect/>
          </a:stretch>
        </p:blipFill>
        <p:spPr>
          <a:xfrm>
            <a:off x="7712928" y="3533976"/>
            <a:ext cx="3629532" cy="2095792"/>
          </a:xfrm>
          <a:prstGeom prst="rect">
            <a:avLst/>
          </a:prstGeom>
        </p:spPr>
      </p:pic>
    </p:spTree>
    <p:extLst>
      <p:ext uri="{BB962C8B-B14F-4D97-AF65-F5344CB8AC3E}">
        <p14:creationId xmlns:p14="http://schemas.microsoft.com/office/powerpoint/2010/main" val="1424473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9DC4-8B30-98A0-5BAB-C78BA4A4AD55}"/>
              </a:ext>
            </a:extLst>
          </p:cNvPr>
          <p:cNvSpPr>
            <a:spLocks noGrp="1"/>
          </p:cNvSpPr>
          <p:nvPr>
            <p:ph type="title"/>
          </p:nvPr>
        </p:nvSpPr>
        <p:spPr>
          <a:xfrm>
            <a:off x="4093029" y="600902"/>
            <a:ext cx="6217040" cy="1218567"/>
          </a:xfrm>
        </p:spPr>
        <p:txBody>
          <a:bodyPr/>
          <a:lstStyle/>
          <a:p>
            <a:pPr algn="ctr"/>
            <a:r>
              <a:rPr lang="en-US" sz="3200" dirty="0">
                <a:solidFill>
                  <a:schemeClr val="tx2">
                    <a:lumMod val="75000"/>
                  </a:schemeClr>
                </a:solidFill>
              </a:rPr>
              <a:t>Appendix Pages</a:t>
            </a:r>
          </a:p>
        </p:txBody>
      </p:sp>
      <p:cxnSp>
        <p:nvCxnSpPr>
          <p:cNvPr id="5" name="Straight Connector 4">
            <a:extLst>
              <a:ext uri="{FF2B5EF4-FFF2-40B4-BE49-F238E27FC236}">
                <a16:creationId xmlns:a16="http://schemas.microsoft.com/office/drawing/2014/main" id="{BB528703-CFFB-478D-B3D0-CEED696E98B0}"/>
              </a:ext>
            </a:extLst>
          </p:cNvPr>
          <p:cNvCxnSpPr>
            <a:cxnSpLocks/>
          </p:cNvCxnSpPr>
          <p:nvPr/>
        </p:nvCxnSpPr>
        <p:spPr>
          <a:xfrm>
            <a:off x="4815840" y="2061980"/>
            <a:ext cx="4709603" cy="0"/>
          </a:xfrm>
          <a:prstGeom prst="line">
            <a:avLst/>
          </a:prstGeom>
          <a:ln w="254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14EC87-55BF-45D4-B301-94045327D4F9}"/>
              </a:ext>
            </a:extLst>
          </p:cNvPr>
          <p:cNvSpPr/>
          <p:nvPr/>
        </p:nvSpPr>
        <p:spPr>
          <a:xfrm>
            <a:off x="4882307" y="2314076"/>
            <a:ext cx="5965640" cy="41147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A – Glossary of Terms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B – Forms and Completion Instructions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C – Statutory References and US Code</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r>
              <a:rPr lang="en-US" dirty="0">
                <a:solidFill>
                  <a:schemeClr val="bg1"/>
                </a:solidFill>
                <a:latin typeface="Avenir Next LT Pro" panose="020B0504020202020204" pitchFamily="34" charset="0"/>
              </a:rPr>
              <a:t>Appendix D – GAAP Reporting – CO-59 Instructions</a:t>
            </a: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a:p>
            <a:pPr marL="285750" indent="-285750">
              <a:buFont typeface="Arial" panose="020B0604020202020204" pitchFamily="34" charset="0"/>
              <a:buChar char="•"/>
            </a:pPr>
            <a:endParaRPr lang="en-US" dirty="0">
              <a:solidFill>
                <a:schemeClr val="bg1"/>
              </a:solidFill>
              <a:latin typeface="Avenir Next LT Pro" panose="020B0504020202020204" pitchFamily="34" charset="0"/>
            </a:endParaRPr>
          </a:p>
        </p:txBody>
      </p:sp>
      <p:pic>
        <p:nvPicPr>
          <p:cNvPr id="8" name="Picture 7">
            <a:extLst>
              <a:ext uri="{FF2B5EF4-FFF2-40B4-BE49-F238E27FC236}">
                <a16:creationId xmlns:a16="http://schemas.microsoft.com/office/drawing/2014/main" id="{367D4355-32EE-4FAB-8564-BD5C00FB2E6E}"/>
              </a:ext>
            </a:extLst>
          </p:cNvPr>
          <p:cNvPicPr>
            <a:picLocks noChangeAspect="1"/>
          </p:cNvPicPr>
          <p:nvPr/>
        </p:nvPicPr>
        <p:blipFill>
          <a:blip r:embed="rId3"/>
          <a:stretch>
            <a:fillRect/>
          </a:stretch>
        </p:blipFill>
        <p:spPr>
          <a:xfrm rot="20700753">
            <a:off x="371428" y="1209022"/>
            <a:ext cx="3867690" cy="2210108"/>
          </a:xfrm>
          <a:prstGeom prst="rect">
            <a:avLst/>
          </a:prstGeom>
        </p:spPr>
      </p:pic>
    </p:spTree>
    <p:extLst>
      <p:ext uri="{BB962C8B-B14F-4D97-AF65-F5344CB8AC3E}">
        <p14:creationId xmlns:p14="http://schemas.microsoft.com/office/powerpoint/2010/main" val="2146270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29B5-1B58-809F-FEA7-B82105E94664}"/>
              </a:ext>
            </a:extLst>
          </p:cNvPr>
          <p:cNvSpPr>
            <a:spLocks noGrp="1"/>
          </p:cNvSpPr>
          <p:nvPr>
            <p:ph type="title"/>
          </p:nvPr>
        </p:nvSpPr>
        <p:spPr>
          <a:xfrm>
            <a:off x="435584" y="1362269"/>
            <a:ext cx="5596715" cy="1413806"/>
          </a:xfrm>
        </p:spPr>
        <p:txBody>
          <a:bodyPr/>
          <a:lstStyle/>
          <a:p>
            <a:pPr marL="0" marR="0" lvl="0" indent="0" defTabSz="914400" rtl="0" eaLnBrk="1" fontAlgn="auto" latinLnBrk="0" hangingPunct="1">
              <a:lnSpc>
                <a:spcPct val="100000"/>
              </a:lnSpc>
              <a:spcBef>
                <a:spcPts val="1000"/>
              </a:spcBef>
              <a:spcAft>
                <a:spcPts val="0"/>
              </a:spcAft>
              <a:tabLst/>
              <a:defRPr/>
            </a:pPr>
            <a:br>
              <a:rPr kumimoji="0" lang="en-US" sz="4000" b="0" i="0" u="none" strike="noStrike" kern="1200" cap="none" spc="0" normalizeH="0" baseline="0" noProof="0" dirty="0">
                <a:ln>
                  <a:noFill/>
                </a:ln>
                <a:solidFill>
                  <a:prstClr val="black"/>
                </a:solidFill>
                <a:effectLst/>
                <a:uLnTx/>
                <a:uFillTx/>
                <a:latin typeface="Avenir Next LT Pro"/>
                <a:ea typeface="+mn-ea"/>
                <a:cs typeface="+mn-cs"/>
              </a:rPr>
            </a:br>
            <a:endParaRPr lang="en-US" sz="3600" dirty="0">
              <a:solidFill>
                <a:schemeClr val="tx2">
                  <a:lumMod val="75000"/>
                </a:schemeClr>
              </a:solidFill>
            </a:endParaRPr>
          </a:p>
        </p:txBody>
      </p:sp>
      <p:pic>
        <p:nvPicPr>
          <p:cNvPr id="4" name="Picture 3">
            <a:extLst>
              <a:ext uri="{FF2B5EF4-FFF2-40B4-BE49-F238E27FC236}">
                <a16:creationId xmlns:a16="http://schemas.microsoft.com/office/drawing/2014/main" id="{4140597A-1181-402F-9772-63BDF48254B6}"/>
              </a:ext>
            </a:extLst>
          </p:cNvPr>
          <p:cNvPicPr>
            <a:picLocks noChangeAspect="1"/>
          </p:cNvPicPr>
          <p:nvPr/>
        </p:nvPicPr>
        <p:blipFill>
          <a:blip r:embed="rId3"/>
          <a:stretch>
            <a:fillRect/>
          </a:stretch>
        </p:blipFill>
        <p:spPr>
          <a:xfrm>
            <a:off x="3571088" y="3543577"/>
            <a:ext cx="4060916" cy="2432807"/>
          </a:xfrm>
          <a:prstGeom prst="rect">
            <a:avLst/>
          </a:prstGeom>
        </p:spPr>
      </p:pic>
      <p:pic>
        <p:nvPicPr>
          <p:cNvPr id="5" name="Picture 4">
            <a:extLst>
              <a:ext uri="{FF2B5EF4-FFF2-40B4-BE49-F238E27FC236}">
                <a16:creationId xmlns:a16="http://schemas.microsoft.com/office/drawing/2014/main" id="{8027C292-F490-432D-A0CE-664135786A27}"/>
              </a:ext>
            </a:extLst>
          </p:cNvPr>
          <p:cNvPicPr>
            <a:picLocks noChangeAspect="1"/>
          </p:cNvPicPr>
          <p:nvPr/>
        </p:nvPicPr>
        <p:blipFill>
          <a:blip r:embed="rId4"/>
          <a:stretch>
            <a:fillRect/>
          </a:stretch>
        </p:blipFill>
        <p:spPr>
          <a:xfrm>
            <a:off x="882627" y="843314"/>
            <a:ext cx="4702628" cy="2181308"/>
          </a:xfrm>
          <a:prstGeom prst="rect">
            <a:avLst/>
          </a:prstGeom>
        </p:spPr>
      </p:pic>
    </p:spTree>
    <p:extLst>
      <p:ext uri="{BB962C8B-B14F-4D97-AF65-F5344CB8AC3E}">
        <p14:creationId xmlns:p14="http://schemas.microsoft.com/office/powerpoint/2010/main" val="110538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05A50-A298-F42C-7DCF-81053A1FE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26D08-C449-D850-EE26-2BA1D70B3310}"/>
              </a:ext>
            </a:extLst>
          </p:cNvPr>
          <p:cNvSpPr>
            <a:spLocks noGrp="1"/>
          </p:cNvSpPr>
          <p:nvPr>
            <p:ph type="title"/>
          </p:nvPr>
        </p:nvSpPr>
        <p:spPr>
          <a:xfrm>
            <a:off x="277792" y="137462"/>
            <a:ext cx="7577264" cy="583665"/>
          </a:xfrm>
        </p:spPr>
        <p:txBody>
          <a:bodyPr/>
          <a:lstStyle/>
          <a:p>
            <a:pPr algn="ctr"/>
            <a:r>
              <a:rPr lang="en-US" sz="3200" u="sng" dirty="0">
                <a:solidFill>
                  <a:schemeClr val="tx2">
                    <a:lumMod val="75000"/>
                  </a:schemeClr>
                </a:solidFill>
              </a:rPr>
              <a:t>Chapter 1 – Property Control Systems</a:t>
            </a:r>
          </a:p>
        </p:txBody>
      </p:sp>
      <p:sp>
        <p:nvSpPr>
          <p:cNvPr id="8" name="Content Placeholder 7">
            <a:extLst>
              <a:ext uri="{FF2B5EF4-FFF2-40B4-BE49-F238E27FC236}">
                <a16:creationId xmlns:a16="http://schemas.microsoft.com/office/drawing/2014/main" id="{0CBD6A78-85FF-3D66-9988-8A06E5DE1C88}"/>
              </a:ext>
            </a:extLst>
          </p:cNvPr>
          <p:cNvSpPr>
            <a:spLocks noGrp="1"/>
          </p:cNvSpPr>
          <p:nvPr>
            <p:ph sz="quarter" idx="15"/>
          </p:nvPr>
        </p:nvSpPr>
        <p:spPr>
          <a:xfrm>
            <a:off x="156423" y="842482"/>
            <a:ext cx="10467056" cy="3349374"/>
          </a:xfrm>
          <a:solidFill>
            <a:schemeClr val="tx1"/>
          </a:solidFill>
        </p:spPr>
        <p:txBody>
          <a:bodyPr>
            <a:noAutofit/>
          </a:bodyPr>
          <a:lstStyle/>
          <a:p>
            <a:pPr marL="0" marR="0" indent="0">
              <a:lnSpc>
                <a:spcPct val="120000"/>
              </a:lnSpc>
              <a:spcBef>
                <a:spcPts val="0"/>
              </a:spcBef>
              <a:spcAft>
                <a:spcPts val="0"/>
              </a:spcAft>
              <a:buNone/>
            </a:pPr>
            <a:r>
              <a:rPr lang="en-US" sz="1600" b="1" u="sng" dirty="0">
                <a:solidFill>
                  <a:srgbClr val="000000"/>
                </a:solidFill>
                <a:latin typeface="Avenir Next LT Pro" panose="020B0504020202020204" pitchFamily="34" charset="0"/>
              </a:rPr>
              <a:t>T</a:t>
            </a:r>
            <a:r>
              <a:rPr lang="en-US" sz="1600" b="1" u="sng" dirty="0">
                <a:solidFill>
                  <a:srgbClr val="000000"/>
                </a:solidFill>
                <a:effectLst/>
                <a:latin typeface="Avenir Next LT Pro" panose="020B0504020202020204" pitchFamily="34" charset="0"/>
              </a:rPr>
              <a:t>ypes of Tags:</a:t>
            </a:r>
            <a:r>
              <a:rPr lang="en-US" sz="1600" b="1" dirty="0">
                <a:solidFill>
                  <a:srgbClr val="000000"/>
                </a:solidFill>
                <a:effectLst/>
                <a:latin typeface="Avenir Next LT Pro" panose="020B0504020202020204" pitchFamily="34" charset="0"/>
              </a:rPr>
              <a:t> </a:t>
            </a:r>
            <a:r>
              <a:rPr lang="en-US" sz="1400" b="0" dirty="0">
                <a:solidFill>
                  <a:srgbClr val="000000"/>
                </a:solidFill>
                <a:effectLst/>
                <a:latin typeface="Avenir Next LT Pro" panose="020B0504020202020204" pitchFamily="34" charset="0"/>
              </a:rPr>
              <a:t>No single statewide identification tag is mandated for inventory purposes. Agencies may continue to use current tag formats as long as the following tagging procedures are met. </a:t>
            </a:r>
          </a:p>
          <a:p>
            <a:pPr marL="0" marR="0" indent="0">
              <a:lnSpc>
                <a:spcPct val="120000"/>
              </a:lnSpc>
              <a:spcBef>
                <a:spcPts val="0"/>
              </a:spcBef>
              <a:spcAft>
                <a:spcPts val="0"/>
              </a:spcAft>
              <a:buNone/>
            </a:pPr>
            <a:endParaRPr lang="en-US" sz="800" b="0" dirty="0">
              <a:solidFill>
                <a:srgbClr val="000000"/>
              </a:solidFill>
              <a:effectLst/>
              <a:latin typeface="Avenir Next LT Pro" panose="020B0504020202020204" pitchFamily="34" charset="0"/>
            </a:endParaRPr>
          </a:p>
          <a:p>
            <a:pPr marL="402336" lvl="1">
              <a:lnSpc>
                <a:spcPct val="150000"/>
              </a:lnSpc>
              <a:spcBef>
                <a:spcPts val="600"/>
              </a:spcBef>
            </a:pPr>
            <a:r>
              <a:rPr lang="en-US" sz="1400" b="1" dirty="0">
                <a:solidFill>
                  <a:srgbClr val="000000"/>
                </a:solidFill>
                <a:effectLst/>
                <a:latin typeface="Avenir Next LT Pro" panose="020B0504020202020204" pitchFamily="34" charset="0"/>
              </a:rPr>
              <a:t>Metal Tags </a:t>
            </a:r>
            <a:r>
              <a:rPr lang="en-US" sz="1400" b="0" dirty="0">
                <a:solidFill>
                  <a:srgbClr val="000000"/>
                </a:solidFill>
                <a:effectLst/>
                <a:latin typeface="Avenir Next LT Pro" panose="020B0504020202020204" pitchFamily="34" charset="0"/>
              </a:rPr>
              <a:t>- Variety of sizes, shapes and colors. Should have the agency name stamped on them.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Decal tags </a:t>
            </a:r>
            <a:r>
              <a:rPr lang="en-US" sz="1400" b="0" dirty="0">
                <a:solidFill>
                  <a:srgbClr val="000000"/>
                </a:solidFill>
                <a:effectLst/>
                <a:latin typeface="Avenir Next LT Pro" panose="020B0504020202020204" pitchFamily="34" charset="0"/>
              </a:rPr>
              <a:t>- </a:t>
            </a:r>
            <a:r>
              <a:rPr lang="en-US" sz="1400" dirty="0">
                <a:solidFill>
                  <a:srgbClr val="000000"/>
                </a:solidFill>
                <a:latin typeface="Avenir Next LT Pro" panose="020B0504020202020204" pitchFamily="34" charset="0"/>
              </a:rPr>
              <a:t>A</a:t>
            </a:r>
            <a:r>
              <a:rPr lang="en-US" sz="1400" b="0" dirty="0">
                <a:solidFill>
                  <a:srgbClr val="000000"/>
                </a:solidFill>
                <a:effectLst/>
                <a:latin typeface="Avenir Next LT Pro" panose="020B0504020202020204" pitchFamily="34" charset="0"/>
              </a:rPr>
              <a:t>vailable in a variety of forms and should have the agency name stamped on them.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Bar coding </a:t>
            </a:r>
            <a:r>
              <a:rPr lang="en-US" sz="1400" b="0" dirty="0">
                <a:solidFill>
                  <a:srgbClr val="000000"/>
                </a:solidFill>
                <a:effectLst/>
                <a:latin typeface="Avenir Next LT Pro" panose="020B0504020202020204" pitchFamily="34" charset="0"/>
              </a:rPr>
              <a:t>- Bar codes are similar to applying decals. Bar codes can be placed on specific items or can be assigned to a group of items listed as a single asset in the property control system. </a:t>
            </a:r>
          </a:p>
          <a:p>
            <a:pPr marL="402336" lvl="1">
              <a:lnSpc>
                <a:spcPct val="150000"/>
              </a:lnSpc>
              <a:spcBef>
                <a:spcPts val="600"/>
              </a:spcBef>
            </a:pPr>
            <a:r>
              <a:rPr lang="en-US" sz="1400" b="1" dirty="0">
                <a:solidFill>
                  <a:srgbClr val="000000"/>
                </a:solidFill>
                <a:effectLst/>
                <a:latin typeface="Avenir Next LT Pro" panose="020B0504020202020204" pitchFamily="34" charset="0"/>
              </a:rPr>
              <a:t>Stencil</a:t>
            </a:r>
            <a:r>
              <a:rPr lang="en-US" sz="1400" b="0" dirty="0">
                <a:solidFill>
                  <a:srgbClr val="000000"/>
                </a:solidFill>
                <a:effectLst/>
                <a:latin typeface="Avenir Next LT Pro" panose="020B0504020202020204" pitchFamily="34" charset="0"/>
              </a:rPr>
              <a:t> - A template of the tag number is made out of cardboard or similar material, and then the template is spray painted on the item.</a:t>
            </a:r>
          </a:p>
          <a:p>
            <a:pPr marL="402336" lvl="1">
              <a:lnSpc>
                <a:spcPct val="150000"/>
              </a:lnSpc>
              <a:spcBef>
                <a:spcPts val="600"/>
              </a:spcBef>
            </a:pPr>
            <a:r>
              <a:rPr lang="en-US" sz="1400" b="1" dirty="0">
                <a:solidFill>
                  <a:srgbClr val="000000"/>
                </a:solidFill>
                <a:effectLst/>
                <a:latin typeface="Avenir Next LT Pro" panose="020B0504020202020204" pitchFamily="34" charset="0"/>
              </a:rPr>
              <a:t>Etching</a:t>
            </a:r>
            <a:r>
              <a:rPr lang="en-US" sz="1400" dirty="0">
                <a:solidFill>
                  <a:srgbClr val="000000"/>
                </a:solidFill>
                <a:latin typeface="Avenir Next LT Pro" panose="020B0504020202020204" pitchFamily="34" charset="0"/>
              </a:rPr>
              <a:t> - </a:t>
            </a:r>
            <a:r>
              <a:rPr lang="en-US" sz="1400" b="0" dirty="0">
                <a:solidFill>
                  <a:srgbClr val="000000"/>
                </a:solidFill>
                <a:effectLst/>
                <a:latin typeface="Avenir Next LT Pro" panose="020B0504020202020204" pitchFamily="34" charset="0"/>
              </a:rPr>
              <a:t>A special tool is used like with engraving. </a:t>
            </a:r>
          </a:p>
          <a:p>
            <a:pPr marL="402336" lvl="1" indent="0">
              <a:lnSpc>
                <a:spcPct val="120000"/>
              </a:lnSpc>
              <a:spcBef>
                <a:spcPts val="0"/>
              </a:spcBef>
            </a:pPr>
            <a:endParaRPr lang="en-US" sz="4300" b="0" dirty="0">
              <a:solidFill>
                <a:srgbClr val="000000"/>
              </a:solidFill>
              <a:effectLst/>
              <a:latin typeface="Avenir Next LT Pro" panose="020B0504020202020204" pitchFamily="34" charset="0"/>
            </a:endParaRPr>
          </a:p>
          <a:p>
            <a:pPr marL="402336" lvl="1" indent="0">
              <a:lnSpc>
                <a:spcPct val="120000"/>
              </a:lnSpc>
              <a:spcBef>
                <a:spcPts val="0"/>
              </a:spcBef>
            </a:pPr>
            <a:endParaRPr lang="en-US" sz="4300" b="0" dirty="0">
              <a:solidFill>
                <a:srgbClr val="000000"/>
              </a:solidFill>
              <a:effectLst/>
              <a:latin typeface="Avenir Next LT Pro" panose="020B0504020202020204" pitchFamily="34" charset="0"/>
            </a:endParaRPr>
          </a:p>
          <a:p>
            <a:endParaRPr lang="en-US" dirty="0"/>
          </a:p>
        </p:txBody>
      </p:sp>
      <p:sp>
        <p:nvSpPr>
          <p:cNvPr id="9" name="Rectangle 8">
            <a:extLst>
              <a:ext uri="{FF2B5EF4-FFF2-40B4-BE49-F238E27FC236}">
                <a16:creationId xmlns:a16="http://schemas.microsoft.com/office/drawing/2014/main" id="{8C0F8010-BBD1-A9D7-F2A1-8B0B9FA1A31F}"/>
              </a:ext>
            </a:extLst>
          </p:cNvPr>
          <p:cNvSpPr/>
          <p:nvPr/>
        </p:nvSpPr>
        <p:spPr>
          <a:xfrm>
            <a:off x="156423" y="4417888"/>
            <a:ext cx="3910001" cy="24401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When to Tag</a:t>
            </a:r>
          </a:p>
          <a:p>
            <a:pPr>
              <a:lnSpc>
                <a:spcPct val="120000"/>
              </a:lnSpc>
              <a:spcBef>
                <a:spcPts val="0"/>
              </a:spcBef>
            </a:pPr>
            <a:r>
              <a:rPr lang="en-US" sz="1400" b="0" dirty="0">
                <a:solidFill>
                  <a:srgbClr val="000000"/>
                </a:solidFill>
                <a:effectLst/>
                <a:latin typeface="Avenir Next LT Pro" panose="020B0504020202020204" pitchFamily="34" charset="0"/>
              </a:rPr>
              <a:t>As soon as each item is received and accepted, an identification number must be assigned, recorded on the receiving report or other source document, and placed on the item.</a:t>
            </a:r>
          </a:p>
        </p:txBody>
      </p:sp>
      <p:sp>
        <p:nvSpPr>
          <p:cNvPr id="3" name="Rectangle 2">
            <a:extLst>
              <a:ext uri="{FF2B5EF4-FFF2-40B4-BE49-F238E27FC236}">
                <a16:creationId xmlns:a16="http://schemas.microsoft.com/office/drawing/2014/main" id="{649C9681-72FD-4977-A56C-A8526CBC782C}"/>
              </a:ext>
            </a:extLst>
          </p:cNvPr>
          <p:cNvSpPr/>
          <p:nvPr/>
        </p:nvSpPr>
        <p:spPr>
          <a:xfrm>
            <a:off x="8476180" y="4417889"/>
            <a:ext cx="3715820" cy="24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Where to Tag</a:t>
            </a:r>
          </a:p>
          <a:p>
            <a:pPr>
              <a:lnSpc>
                <a:spcPct val="120000"/>
              </a:lnSpc>
              <a:spcBef>
                <a:spcPts val="0"/>
              </a:spcBef>
            </a:pPr>
            <a:r>
              <a:rPr lang="en-US" sz="1400" b="0" dirty="0">
                <a:solidFill>
                  <a:srgbClr val="000000"/>
                </a:solidFill>
                <a:effectLst/>
                <a:latin typeface="Avenir Next LT Pro" panose="020B0504020202020204" pitchFamily="34" charset="0"/>
              </a:rPr>
              <a:t>The tag should be placed in an area where the number can be seen easily and identified without disturbing the operation of the item. This placement will allow for easy periodic inventory taking.</a:t>
            </a:r>
          </a:p>
        </p:txBody>
      </p:sp>
      <p:sp>
        <p:nvSpPr>
          <p:cNvPr id="4" name="Rectangle 3">
            <a:extLst>
              <a:ext uri="{FF2B5EF4-FFF2-40B4-BE49-F238E27FC236}">
                <a16:creationId xmlns:a16="http://schemas.microsoft.com/office/drawing/2014/main" id="{33674596-FC34-4E95-B8BF-F999D6F5E103}"/>
              </a:ext>
            </a:extLst>
          </p:cNvPr>
          <p:cNvSpPr/>
          <p:nvPr/>
        </p:nvSpPr>
        <p:spPr>
          <a:xfrm>
            <a:off x="4243229" y="4417888"/>
            <a:ext cx="4058290" cy="244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a:lnSpc>
                <a:spcPct val="120000"/>
              </a:lnSpc>
              <a:spcBef>
                <a:spcPts val="0"/>
              </a:spcBef>
              <a:spcAft>
                <a:spcPts val="0"/>
              </a:spcAft>
              <a:buNone/>
            </a:pPr>
            <a:r>
              <a:rPr lang="en-US" sz="1400" b="1" u="sng" dirty="0">
                <a:solidFill>
                  <a:srgbClr val="000000"/>
                </a:solidFill>
                <a:effectLst/>
                <a:latin typeface="Avenir Next LT Pro" panose="020B0504020202020204" pitchFamily="34" charset="0"/>
              </a:rPr>
              <a:t>Who Should Tag</a:t>
            </a:r>
          </a:p>
          <a:p>
            <a:pPr>
              <a:lnSpc>
                <a:spcPct val="120000"/>
              </a:lnSpc>
              <a:spcBef>
                <a:spcPts val="0"/>
              </a:spcBef>
            </a:pPr>
            <a:r>
              <a:rPr lang="en-US" sz="1400" b="0" dirty="0">
                <a:solidFill>
                  <a:srgbClr val="000000"/>
                </a:solidFill>
                <a:effectLst/>
                <a:latin typeface="Avenir Next LT Pro" panose="020B0504020202020204" pitchFamily="34" charset="0"/>
              </a:rPr>
              <a:t>Since property recordkeeping normally is the responsibility of the accounting department, this department might assign the number and tag any new assets. </a:t>
            </a:r>
          </a:p>
          <a:p>
            <a:pPr marL="0" indent="0">
              <a:lnSpc>
                <a:spcPct val="120000"/>
              </a:lnSpc>
              <a:spcBef>
                <a:spcPts val="0"/>
              </a:spcBef>
              <a:buNone/>
            </a:pPr>
            <a:endParaRPr lang="en-US" sz="1400" b="0" dirty="0">
              <a:solidFill>
                <a:srgbClr val="000000"/>
              </a:solidFill>
              <a:effectLst/>
              <a:latin typeface="Avenir Next LT Pro" panose="020B0504020202020204" pitchFamily="34" charset="0"/>
            </a:endParaRPr>
          </a:p>
          <a:p>
            <a:pPr>
              <a:lnSpc>
                <a:spcPct val="120000"/>
              </a:lnSpc>
              <a:spcBef>
                <a:spcPts val="0"/>
              </a:spcBef>
            </a:pPr>
            <a:r>
              <a:rPr lang="en-US" sz="1400" b="0" dirty="0">
                <a:solidFill>
                  <a:srgbClr val="000000"/>
                </a:solidFill>
                <a:effectLst/>
                <a:latin typeface="Avenir Next LT Pro" panose="020B0504020202020204" pitchFamily="34" charset="0"/>
              </a:rPr>
              <a:t>The individual responsible for maintaining the asset records should supervise this operation to ensure compliance with requirements.</a:t>
            </a:r>
          </a:p>
        </p:txBody>
      </p:sp>
    </p:spTree>
    <p:extLst>
      <p:ext uri="{BB962C8B-B14F-4D97-AF65-F5344CB8AC3E}">
        <p14:creationId xmlns:p14="http://schemas.microsoft.com/office/powerpoint/2010/main" val="2621887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2631233"/>
            <a:ext cx="5486400" cy="1072086"/>
          </a:xfrm>
        </p:spPr>
        <p:txBody>
          <a:bodyPr/>
          <a:lstStyle/>
          <a:p>
            <a:r>
              <a:rPr lang="en-US" sz="4800" dirty="0"/>
              <a:t>Thank you</a:t>
            </a:r>
          </a:p>
        </p:txBody>
      </p:sp>
      <p:sp>
        <p:nvSpPr>
          <p:cNvPr id="3" name="Text Placeholder 2">
            <a:extLst>
              <a:ext uri="{FF2B5EF4-FFF2-40B4-BE49-F238E27FC236}">
                <a16:creationId xmlns:a16="http://schemas.microsoft.com/office/drawing/2014/main" id="{8BE734F0-2DDD-AF70-F13D-F9E4C1929411}"/>
              </a:ext>
            </a:extLst>
          </p:cNvPr>
          <p:cNvSpPr>
            <a:spLocks noGrp="1"/>
          </p:cNvSpPr>
          <p:nvPr>
            <p:ph type="body" sz="quarter" idx="11"/>
          </p:nvPr>
        </p:nvSpPr>
        <p:spPr>
          <a:xfrm>
            <a:off x="594359" y="4329404"/>
            <a:ext cx="7308670" cy="1866068"/>
          </a:xfrm>
          <a:solidFill>
            <a:schemeClr val="accent6">
              <a:lumMod val="20000"/>
              <a:lumOff val="80000"/>
            </a:schemeClr>
          </a:solidFill>
        </p:spPr>
        <p:txBody>
          <a:bodyPr/>
          <a:lstStyle/>
          <a:p>
            <a:r>
              <a:rPr lang="en-US" dirty="0"/>
              <a:t>Office of the Comptroller</a:t>
            </a:r>
          </a:p>
          <a:p>
            <a:r>
              <a:rPr lang="en-US" dirty="0"/>
              <a:t>Accounts Payable – Security &amp; Asset Management Team</a:t>
            </a:r>
          </a:p>
          <a:p>
            <a:r>
              <a:rPr lang="en-US" dirty="0"/>
              <a:t>Osc.assets@ct.gov</a:t>
            </a:r>
          </a:p>
        </p:txBody>
      </p:sp>
      <p:pic>
        <p:nvPicPr>
          <p:cNvPr id="6" name="Picture 5">
            <a:extLst>
              <a:ext uri="{FF2B5EF4-FFF2-40B4-BE49-F238E27FC236}">
                <a16:creationId xmlns:a16="http://schemas.microsoft.com/office/drawing/2014/main" id="{9635D925-E7A5-46A5-A765-ABC2A7BEDA81}"/>
              </a:ext>
            </a:extLst>
          </p:cNvPr>
          <p:cNvPicPr>
            <a:picLocks noChangeAspect="1"/>
          </p:cNvPicPr>
          <p:nvPr/>
        </p:nvPicPr>
        <p:blipFill>
          <a:blip r:embed="rId3"/>
          <a:stretch>
            <a:fillRect/>
          </a:stretch>
        </p:blipFill>
        <p:spPr>
          <a:xfrm>
            <a:off x="1924595" y="662528"/>
            <a:ext cx="3701143" cy="1511443"/>
          </a:xfrm>
          <a:prstGeom prst="rect">
            <a:avLst/>
          </a:prstGeom>
        </p:spPr>
      </p:pic>
    </p:spTree>
    <p:extLst>
      <p:ext uri="{BB962C8B-B14F-4D97-AF65-F5344CB8AC3E}">
        <p14:creationId xmlns:p14="http://schemas.microsoft.com/office/powerpoint/2010/main" val="4261132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494A2-F23C-E647-9BED-97ACF29CAA4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E52B8A1-E8FB-3D21-8918-70B5F356EA70}"/>
              </a:ext>
            </a:extLst>
          </p:cNvPr>
          <p:cNvSpPr>
            <a:spLocks noGrp="1"/>
          </p:cNvSpPr>
          <p:nvPr>
            <p:ph type="ctrTitle"/>
          </p:nvPr>
        </p:nvSpPr>
        <p:spPr>
          <a:xfrm>
            <a:off x="2333331" y="402543"/>
            <a:ext cx="8000482" cy="493225"/>
          </a:xfrm>
        </p:spPr>
        <p:txBody>
          <a:bodyPr/>
          <a:lstStyle/>
          <a:p>
            <a:pPr algn="ctr"/>
            <a:r>
              <a:rPr lang="en-US" sz="3200" u="sng" dirty="0">
                <a:solidFill>
                  <a:schemeClr val="tx2">
                    <a:lumMod val="75000"/>
                  </a:schemeClr>
                </a:solidFill>
              </a:rPr>
              <a:t>Chapter 1 – Property Control Systems</a:t>
            </a:r>
          </a:p>
        </p:txBody>
      </p:sp>
      <p:sp>
        <p:nvSpPr>
          <p:cNvPr id="4" name="Rectangle 3">
            <a:extLst>
              <a:ext uri="{FF2B5EF4-FFF2-40B4-BE49-F238E27FC236}">
                <a16:creationId xmlns:a16="http://schemas.microsoft.com/office/drawing/2014/main" id="{451A92E3-0221-A0E8-23E1-D59060EFBC73}"/>
              </a:ext>
            </a:extLst>
          </p:cNvPr>
          <p:cNvSpPr/>
          <p:nvPr/>
        </p:nvSpPr>
        <p:spPr>
          <a:xfrm>
            <a:off x="4842933" y="4207858"/>
            <a:ext cx="7173740" cy="2328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a:p>
            <a:pPr marL="1030986" lvl="1" indent="-171450">
              <a:lnSpc>
                <a:spcPct val="100000"/>
              </a:lnSpc>
              <a:spcBef>
                <a:spcPts val="0"/>
              </a:spcBef>
              <a:defRPr/>
            </a:pPr>
            <a:endParaRPr lang="en-US" sz="1200" dirty="0">
              <a:solidFill>
                <a:schemeClr val="bg1"/>
              </a:solidFill>
              <a:latin typeface="Avenir Next LT Pro" panose="020B0504020202020204" pitchFamily="34" charset="0"/>
            </a:endParaRPr>
          </a:p>
          <a:p>
            <a:pPr marL="1030986" lvl="1" indent="-171450">
              <a:lnSpc>
                <a:spcPct val="100000"/>
              </a:lnSpc>
              <a:spcBef>
                <a:spcPts val="0"/>
              </a:spcBef>
              <a:defRPr/>
            </a:pPr>
            <a:endParaRPr kumimoji="0" lang="en-US" sz="1200" b="0" i="0"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6" name="Text Placeholder 5">
            <a:extLst>
              <a:ext uri="{FF2B5EF4-FFF2-40B4-BE49-F238E27FC236}">
                <a16:creationId xmlns:a16="http://schemas.microsoft.com/office/drawing/2014/main" id="{E85DF87B-E5E3-A987-7658-8CC399FA88EB}"/>
              </a:ext>
            </a:extLst>
          </p:cNvPr>
          <p:cNvSpPr>
            <a:spLocks noGrp="1"/>
          </p:cNvSpPr>
          <p:nvPr>
            <p:ph type="body" sz="quarter" idx="11"/>
          </p:nvPr>
        </p:nvSpPr>
        <p:spPr>
          <a:xfrm>
            <a:off x="3359649" y="1108124"/>
            <a:ext cx="8297429" cy="3636724"/>
          </a:xfrm>
          <a:solidFill>
            <a:schemeClr val="accent1"/>
          </a:solidFill>
        </p:spPr>
        <p:txBody>
          <a:bodyPr/>
          <a:lstStyle/>
          <a:p>
            <a:pPr marR="0">
              <a:lnSpc>
                <a:spcPct val="120000"/>
              </a:lnSpc>
              <a:spcBef>
                <a:spcPts val="0"/>
              </a:spcBef>
              <a:spcAft>
                <a:spcPts val="0"/>
              </a:spcAft>
            </a:pPr>
            <a:r>
              <a:rPr lang="en-US" sz="1600" u="sng" dirty="0">
                <a:solidFill>
                  <a:srgbClr val="000000"/>
                </a:solidFill>
                <a:effectLst/>
                <a:latin typeface="Avenir Next LT Pro" panose="020B0504020202020204" pitchFamily="34" charset="0"/>
              </a:rPr>
              <a:t>Loaning of Assets:</a:t>
            </a:r>
          </a:p>
          <a:p>
            <a:pPr marR="0">
              <a:lnSpc>
                <a:spcPct val="120000"/>
              </a:lnSpc>
              <a:spcBef>
                <a:spcPts val="0"/>
              </a:spcBef>
              <a:spcAft>
                <a:spcPts val="0"/>
              </a:spcAft>
            </a:pPr>
            <a:endParaRPr lang="en-US" sz="800" u="sng" dirty="0">
              <a:solidFill>
                <a:srgbClr val="000000"/>
              </a:solidFill>
              <a:effectLst/>
              <a:latin typeface="Avenir Next LT Pro" panose="020B0504020202020204" pitchFamily="34" charset="0"/>
            </a:endParaRPr>
          </a:p>
          <a:p>
            <a:pPr marL="173736" indent="-173736">
              <a:lnSpc>
                <a:spcPct val="120000"/>
              </a:lnSpc>
              <a:spcBef>
                <a:spcPts val="0"/>
              </a:spcBef>
              <a:buFont typeface="Arial" panose="020B0604020202020204" pitchFamily="34" charset="0"/>
              <a:buChar char="•"/>
            </a:pPr>
            <a:r>
              <a:rPr lang="en-US" sz="1600" b="0" i="0" dirty="0">
                <a:solidFill>
                  <a:schemeClr val="bg1"/>
                </a:solidFill>
                <a:effectLst/>
                <a:latin typeface="Avenir Next LT Pro" panose="020B0504020202020204" pitchFamily="34" charset="0"/>
              </a:rPr>
              <a:t>Assets should not leave State premises unless an inventory tag is on the asset.</a:t>
            </a:r>
            <a:endParaRPr lang="en-US" sz="1600" b="0" dirty="0">
              <a:solidFill>
                <a:schemeClr val="bg1"/>
              </a:solidFill>
              <a:latin typeface="Avenir Next LT Pro" panose="020B0504020202020204" pitchFamily="34" charset="0"/>
            </a:endParaRPr>
          </a:p>
          <a:p>
            <a:pPr marR="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3736" marR="0" indent="-173736">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Items leaving state property should be accompanied with a </a:t>
            </a:r>
            <a:r>
              <a:rPr lang="en-US" sz="1600" b="0" dirty="0">
                <a:solidFill>
                  <a:srgbClr val="000000"/>
                </a:solidFill>
                <a:latin typeface="Avenir Next LT Pro" panose="020B0504020202020204" pitchFamily="34" charset="0"/>
              </a:rPr>
              <a:t>loan form authorizing the individual in possession. </a:t>
            </a:r>
          </a:p>
          <a:p>
            <a:pPr marL="173736" marR="0" indent="-173736">
              <a:lnSpc>
                <a:spcPct val="120000"/>
              </a:lnSpc>
              <a:spcBef>
                <a:spcPts val="0"/>
              </a:spcBef>
              <a:spcAft>
                <a:spcPts val="0"/>
              </a:spcAft>
            </a:pPr>
            <a:endParaRPr lang="en-US" sz="800" b="0" dirty="0">
              <a:solidFill>
                <a:srgbClr val="000000"/>
              </a:solidFill>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The division or department should maintain copies of loan forms. </a:t>
            </a:r>
          </a:p>
          <a:p>
            <a:pPr marL="0" marR="0" indent="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It is the responsibility of the unit to follow up on an asset out on loan. </a:t>
            </a:r>
          </a:p>
          <a:p>
            <a:pPr marL="0" marR="0" indent="0">
              <a:lnSpc>
                <a:spcPct val="120000"/>
              </a:lnSpc>
              <a:spcBef>
                <a:spcPts val="0"/>
              </a:spcBef>
              <a:spcAft>
                <a:spcPts val="0"/>
              </a:spcAft>
            </a:pPr>
            <a:endParaRPr lang="en-US" sz="800" b="0" dirty="0">
              <a:solidFill>
                <a:srgbClr val="000000"/>
              </a:solidFill>
              <a:effectLst/>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b="0" dirty="0">
                <a:solidFill>
                  <a:srgbClr val="000000"/>
                </a:solidFill>
                <a:effectLst/>
                <a:latin typeface="Avenir Next LT Pro" panose="020B0504020202020204" pitchFamily="34" charset="0"/>
              </a:rPr>
              <a:t>Assets should not be loaned for extended periods of time and should be reviewed at least annually.</a:t>
            </a:r>
            <a:endParaRPr lang="en-US" sz="1600" b="0" dirty="0">
              <a:solidFill>
                <a:srgbClr val="000000"/>
              </a:solidFill>
              <a:latin typeface="Avenir Next LT Pro" panose="020B0504020202020204" pitchFamily="34" charset="0"/>
            </a:endParaRPr>
          </a:p>
          <a:p>
            <a:pPr marL="0" marR="0" indent="0">
              <a:lnSpc>
                <a:spcPct val="120000"/>
              </a:lnSpc>
              <a:spcBef>
                <a:spcPts val="0"/>
              </a:spcBef>
              <a:spcAft>
                <a:spcPts val="0"/>
              </a:spcAft>
            </a:pPr>
            <a:endParaRPr lang="en-US" sz="800" b="0" dirty="0">
              <a:solidFill>
                <a:srgbClr val="000000"/>
              </a:solidFill>
              <a:latin typeface="Avenir Next LT Pro" panose="020B0504020202020204" pitchFamily="34" charset="0"/>
            </a:endParaRPr>
          </a:p>
          <a:p>
            <a:pPr marL="171450" marR="0" indent="-171450">
              <a:lnSpc>
                <a:spcPct val="120000"/>
              </a:lnSpc>
              <a:spcBef>
                <a:spcPts val="0"/>
              </a:spcBef>
              <a:spcAft>
                <a:spcPts val="0"/>
              </a:spcAft>
              <a:buFont typeface="Arial" panose="020B0604020202020204" pitchFamily="34" charset="0"/>
              <a:buChar char="•"/>
            </a:pPr>
            <a:r>
              <a:rPr lang="en-US" sz="1600" dirty="0">
                <a:solidFill>
                  <a:srgbClr val="000000"/>
                </a:solidFill>
                <a:latin typeface="Avenir Next LT Pro" panose="020B0504020202020204" pitchFamily="34" charset="0"/>
              </a:rPr>
              <a:t>A</a:t>
            </a:r>
            <a:r>
              <a:rPr lang="en-US" sz="1600" dirty="0">
                <a:solidFill>
                  <a:srgbClr val="000000"/>
                </a:solidFill>
                <a:effectLst/>
                <a:latin typeface="Avenir Next LT Pro" panose="020B0504020202020204" pitchFamily="34" charset="0"/>
              </a:rPr>
              <a:t>ll assets should be </a:t>
            </a:r>
            <a:r>
              <a:rPr lang="en-US" sz="1600" dirty="0">
                <a:solidFill>
                  <a:srgbClr val="000000"/>
                </a:solidFill>
                <a:latin typeface="Avenir Next LT Pro" panose="020B0504020202020204" pitchFamily="34" charset="0"/>
              </a:rPr>
              <a:t>made available</a:t>
            </a:r>
            <a:r>
              <a:rPr lang="en-US" sz="1600" dirty="0">
                <a:solidFill>
                  <a:srgbClr val="000000"/>
                </a:solidFill>
                <a:effectLst/>
                <a:latin typeface="Avenir Next LT Pro" panose="020B0504020202020204" pitchFamily="34" charset="0"/>
              </a:rPr>
              <a:t> to the agency during a physical inventory.</a:t>
            </a:r>
          </a:p>
          <a:p>
            <a:endParaRPr lang="en-US" dirty="0"/>
          </a:p>
          <a:p>
            <a:endParaRPr lang="en-US" dirty="0"/>
          </a:p>
        </p:txBody>
      </p:sp>
      <p:pic>
        <p:nvPicPr>
          <p:cNvPr id="3" name="Picture 2">
            <a:extLst>
              <a:ext uri="{FF2B5EF4-FFF2-40B4-BE49-F238E27FC236}">
                <a16:creationId xmlns:a16="http://schemas.microsoft.com/office/drawing/2014/main" id="{9331CD27-9DF2-4EB3-8ABF-A4C54DF59789}"/>
              </a:ext>
            </a:extLst>
          </p:cNvPr>
          <p:cNvPicPr>
            <a:picLocks noChangeAspect="1"/>
          </p:cNvPicPr>
          <p:nvPr/>
        </p:nvPicPr>
        <p:blipFill>
          <a:blip r:embed="rId3"/>
          <a:stretch>
            <a:fillRect/>
          </a:stretch>
        </p:blipFill>
        <p:spPr>
          <a:xfrm>
            <a:off x="7623671" y="4840636"/>
            <a:ext cx="2304379" cy="1914268"/>
          </a:xfrm>
          <a:prstGeom prst="rect">
            <a:avLst/>
          </a:prstGeom>
        </p:spPr>
      </p:pic>
    </p:spTree>
    <p:extLst>
      <p:ext uri="{BB962C8B-B14F-4D97-AF65-F5344CB8AC3E}">
        <p14:creationId xmlns:p14="http://schemas.microsoft.com/office/powerpoint/2010/main" val="243956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83257" y="508529"/>
            <a:ext cx="7118927" cy="631903"/>
          </a:xfrm>
        </p:spPr>
        <p:txBody>
          <a:bodyPr/>
          <a:lstStyle/>
          <a:p>
            <a:r>
              <a:rPr lang="en-US" sz="3200" dirty="0">
                <a:solidFill>
                  <a:schemeClr val="tx2">
                    <a:lumMod val="75000"/>
                  </a:schemeClr>
                </a:solidFill>
              </a:rPr>
              <a:t>Chapter 1 – Property Control Systems</a:t>
            </a:r>
          </a:p>
        </p:txBody>
      </p:sp>
      <p:pic>
        <p:nvPicPr>
          <p:cNvPr id="8" name="Picture 7">
            <a:extLst>
              <a:ext uri="{FF2B5EF4-FFF2-40B4-BE49-F238E27FC236}">
                <a16:creationId xmlns:a16="http://schemas.microsoft.com/office/drawing/2014/main" id="{5788BED6-9DDF-43B8-A53F-4A4FC6019BC2}"/>
              </a:ext>
            </a:extLst>
          </p:cNvPr>
          <p:cNvPicPr>
            <a:picLocks noChangeAspect="1"/>
          </p:cNvPicPr>
          <p:nvPr/>
        </p:nvPicPr>
        <p:blipFill>
          <a:blip r:embed="rId3"/>
          <a:stretch>
            <a:fillRect/>
          </a:stretch>
        </p:blipFill>
        <p:spPr>
          <a:xfrm>
            <a:off x="8196241" y="3858559"/>
            <a:ext cx="3003282" cy="2201609"/>
          </a:xfrm>
          <a:prstGeom prst="rect">
            <a:avLst/>
          </a:prstGeom>
        </p:spPr>
      </p:pic>
      <p:sp>
        <p:nvSpPr>
          <p:cNvPr id="4" name="Rectangle 3">
            <a:extLst>
              <a:ext uri="{FF2B5EF4-FFF2-40B4-BE49-F238E27FC236}">
                <a16:creationId xmlns:a16="http://schemas.microsoft.com/office/drawing/2014/main" id="{772A7B1C-EA18-4E81-B8F4-DD42807C01F3}"/>
              </a:ext>
            </a:extLst>
          </p:cNvPr>
          <p:cNvSpPr/>
          <p:nvPr/>
        </p:nvSpPr>
        <p:spPr>
          <a:xfrm>
            <a:off x="0" y="1273995"/>
            <a:ext cx="7572054" cy="5584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latin typeface="Avenir Next LT Pro" panose="020B0504020202020204" pitchFamily="34" charset="0"/>
            </a:endParaRPr>
          </a:p>
          <a:p>
            <a:pPr marL="0" marR="0" indent="0">
              <a:lnSpc>
                <a:spcPct val="120000"/>
              </a:lnSpc>
              <a:spcBef>
                <a:spcPts val="0"/>
              </a:spcBef>
              <a:spcAft>
                <a:spcPts val="0"/>
              </a:spcAft>
              <a:buNone/>
            </a:pPr>
            <a:endParaRPr lang="en-US" sz="1400" b="1" u="sng" dirty="0">
              <a:solidFill>
                <a:schemeClr val="bg1"/>
              </a:solidFill>
              <a:effectLst/>
              <a:latin typeface="Avenir Next LT Pro" panose="020B0504020202020204" pitchFamily="34" charset="0"/>
            </a:endParaRPr>
          </a:p>
          <a:p>
            <a:pPr marL="0" marR="0" indent="0">
              <a:lnSpc>
                <a:spcPct val="120000"/>
              </a:lnSpc>
              <a:spcBef>
                <a:spcPts val="0"/>
              </a:spcBef>
              <a:spcAft>
                <a:spcPts val="0"/>
              </a:spcAft>
              <a:buNone/>
            </a:pPr>
            <a:r>
              <a:rPr lang="en-US" sz="1400" b="1" u="sng" dirty="0">
                <a:solidFill>
                  <a:schemeClr val="bg1"/>
                </a:solidFill>
                <a:effectLst/>
                <a:latin typeface="Avenir Next LT Pro" panose="020B0504020202020204" pitchFamily="34" charset="0"/>
              </a:rPr>
              <a:t>Group Control Items </a:t>
            </a:r>
            <a:r>
              <a:rPr lang="en-US" sz="1400" b="1" dirty="0">
                <a:solidFill>
                  <a:schemeClr val="bg1"/>
                </a:solidFill>
                <a:effectLst/>
                <a:latin typeface="Avenir Next LT Pro" panose="020B0504020202020204" pitchFamily="34" charset="0"/>
              </a:rPr>
              <a:t> </a:t>
            </a:r>
            <a:r>
              <a:rPr lang="en-US" sz="1200" b="0" dirty="0">
                <a:solidFill>
                  <a:schemeClr val="bg1"/>
                </a:solidFill>
                <a:effectLst/>
                <a:latin typeface="Avenir Next LT Pro" panose="020B0504020202020204" pitchFamily="34" charset="0"/>
              </a:rPr>
              <a:t>-</a:t>
            </a:r>
            <a:r>
              <a:rPr lang="en-US" sz="1200" dirty="0">
                <a:solidFill>
                  <a:schemeClr val="bg1"/>
                </a:solidFill>
                <a:effectLst/>
                <a:latin typeface="Avenir Next LT Pro" panose="020B0504020202020204" pitchFamily="34" charset="0"/>
              </a:rPr>
              <a:t> </a:t>
            </a:r>
            <a:r>
              <a:rPr lang="en-US" sz="1200" b="0" dirty="0">
                <a:solidFill>
                  <a:schemeClr val="bg1"/>
                </a:solidFill>
                <a:latin typeface="Avenir Next LT Pro" panose="020B0504020202020204" pitchFamily="34" charset="0"/>
              </a:rPr>
              <a:t>A</a:t>
            </a:r>
            <a:r>
              <a:rPr lang="en-US" sz="1200" b="0" dirty="0">
                <a:solidFill>
                  <a:schemeClr val="bg1"/>
                </a:solidFill>
                <a:effectLst/>
                <a:latin typeface="Avenir Next LT Pro" panose="020B0504020202020204" pitchFamily="34" charset="0"/>
              </a:rPr>
              <a:t>ssets that have multiple parts and must be accounted for as an asset. </a:t>
            </a:r>
          </a:p>
          <a:p>
            <a:pPr lvl="1">
              <a:lnSpc>
                <a:spcPct val="120000"/>
              </a:lnSpc>
              <a:spcBef>
                <a:spcPts val="0"/>
              </a:spcBef>
            </a:pPr>
            <a:r>
              <a:rPr lang="en-US" sz="1200" b="0" dirty="0">
                <a:solidFill>
                  <a:schemeClr val="bg1"/>
                </a:solidFill>
                <a:effectLst/>
                <a:latin typeface="Avenir Next LT Pro" panose="020B0504020202020204" pitchFamily="34" charset="0"/>
              </a:rPr>
              <a:t>Assets may be controlled by group within location if the original unit cost meets the capitalization threshold. </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r>
              <a:rPr lang="en-US" sz="1200" b="0" dirty="0">
                <a:solidFill>
                  <a:schemeClr val="bg1"/>
                </a:solidFill>
                <a:effectLst/>
                <a:latin typeface="Avenir Next LT Pro" panose="020B0504020202020204" pitchFamily="34" charset="0"/>
              </a:rPr>
              <a:t>A group control number (one tag number) is assigned for the group, but they should be tagged for identification as a state asset. </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r>
              <a:rPr lang="en-US" sz="1200" b="0" dirty="0">
                <a:solidFill>
                  <a:schemeClr val="bg1"/>
                </a:solidFill>
                <a:effectLst/>
                <a:latin typeface="Avenir Next LT Pro" panose="020B0504020202020204" pitchFamily="34" charset="0"/>
              </a:rPr>
              <a:t>Group items may be tracked by total number of units at a location, and not by individual units.</a:t>
            </a:r>
          </a:p>
          <a:p>
            <a:pPr lvl="1">
              <a:lnSpc>
                <a:spcPct val="120000"/>
              </a:lnSpc>
              <a:spcBef>
                <a:spcPts val="0"/>
              </a:spcBef>
            </a:pPr>
            <a:endParaRPr lang="en-US" sz="1200" b="0" noProof="0" dirty="0">
              <a:solidFill>
                <a:schemeClr val="bg1"/>
              </a:solidFill>
              <a:latin typeface="Avenir Next LT Pro" panose="020B0504020202020204" pitchFamily="34" charset="0"/>
            </a:endParaRPr>
          </a:p>
          <a:p>
            <a:pPr>
              <a:lnSpc>
                <a:spcPct val="120000"/>
              </a:lnSpc>
              <a:buNone/>
            </a:pPr>
            <a:r>
              <a:rPr kumimoji="0" lang="en-US" sz="1400" b="1" i="0" u="sng" strike="noStrike" kern="1200" cap="none" spc="0" normalizeH="0" baseline="0" noProof="0" dirty="0">
                <a:ln>
                  <a:noFill/>
                </a:ln>
                <a:solidFill>
                  <a:schemeClr val="bg1"/>
                </a:solidFill>
                <a:effectLst/>
                <a:uLnTx/>
                <a:uFillTx/>
                <a:latin typeface="Avenir Next LT Pro" panose="020B0504020202020204" pitchFamily="34" charset="0"/>
              </a:rPr>
              <a:t>Equipment with Component Parts </a:t>
            </a: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en-US" sz="1200" dirty="0">
                <a:solidFill>
                  <a:schemeClr val="bg1"/>
                </a:solidFill>
                <a:latin typeface="Avenir Next LT Pro" panose="020B0504020202020204" pitchFamily="34" charset="0"/>
              </a:rPr>
              <a:t>A component part is that part of a unit of equipment that</a:t>
            </a:r>
          </a:p>
          <a:p>
            <a:pPr marL="461963">
              <a:lnSpc>
                <a:spcPct val="120000"/>
              </a:lnSpc>
              <a:buNone/>
            </a:pPr>
            <a:r>
              <a:rPr lang="en-US" sz="1200" dirty="0">
                <a:solidFill>
                  <a:schemeClr val="bg1"/>
                </a:solidFill>
                <a:latin typeface="Avenir Next LT Pro" panose="020B0504020202020204" pitchFamily="34" charset="0"/>
              </a:rPr>
              <a:t>cannot be used independently of the remaining piece of equipment or is physically connected to the major asset.</a:t>
            </a:r>
          </a:p>
          <a:p>
            <a:pPr marL="0" indent="0">
              <a:lnSpc>
                <a:spcPct val="120000"/>
              </a:lnSpc>
              <a:buNone/>
            </a:pPr>
            <a:endParaRPr lang="en-US" sz="1200" dirty="0">
              <a:solidFill>
                <a:schemeClr val="bg1"/>
              </a:solidFill>
              <a:latin typeface="Avenir Next LT Pro" panose="020B0504020202020204" pitchFamily="34" charset="0"/>
            </a:endParaRPr>
          </a:p>
          <a:p>
            <a:pPr lvl="1">
              <a:lnSpc>
                <a:spcPct val="120000"/>
              </a:lnSpc>
            </a:pPr>
            <a:r>
              <a:rPr lang="en-US" sz="1200" dirty="0">
                <a:solidFill>
                  <a:schemeClr val="bg1"/>
                </a:solidFill>
                <a:latin typeface="Avenir Next LT Pro" panose="020B0504020202020204" pitchFamily="34" charset="0"/>
              </a:rPr>
              <a:t>If a component must be replaced, it will either </a:t>
            </a: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be covered under the maintenance contract and no cost would be incurred or it would be considered a repair and expensed. </a:t>
            </a:r>
          </a:p>
          <a:p>
            <a:pPr lvl="1">
              <a:lnSpc>
                <a:spcPct val="120000"/>
              </a:lnSpc>
              <a:spcBef>
                <a:spcPts val="0"/>
              </a:spcBef>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lvl="1">
              <a:lnSpc>
                <a:spcPct val="120000"/>
              </a:lnSpc>
              <a:spcBef>
                <a:spcPts val="0"/>
              </a:spcBef>
            </a:pPr>
            <a:r>
              <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rPr>
              <a:t>The Property Control record must be updated with the replacement’s serial number information, if applicable</a:t>
            </a:r>
          </a:p>
          <a:p>
            <a:pPr marL="402336" lvl="1" indent="0">
              <a:lnSpc>
                <a:spcPct val="120000"/>
              </a:lnSpc>
              <a:spcBef>
                <a:spcPts val="0"/>
              </a:spcBef>
              <a:buNone/>
            </a:pPr>
            <a:endParaRPr kumimoji="0" lang="en-US"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lvl="1">
              <a:lnSpc>
                <a:spcPct val="120000"/>
              </a:lnSpc>
              <a:spcBef>
                <a:spcPts val="0"/>
              </a:spcBef>
            </a:pPr>
            <a:r>
              <a:rPr lang="en-US" sz="1200" dirty="0">
                <a:solidFill>
                  <a:schemeClr val="bg1"/>
                </a:solidFill>
                <a:latin typeface="Avenir Next LT Pro" panose="020B0504020202020204" pitchFamily="34" charset="0"/>
              </a:rPr>
              <a:t>If enhancements extend the life or functionality of the equipment, the asset record must be modified to reflect the additional cost.</a:t>
            </a: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endParaRPr lang="en-US" sz="1200" dirty="0">
              <a:solidFill>
                <a:schemeClr val="bg1"/>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endParaRPr lang="en-US" sz="1200" dirty="0">
              <a:solidFill>
                <a:schemeClr val="tx2">
                  <a:lumMod val="50000"/>
                </a:schemeClr>
              </a:solidFill>
              <a:latin typeface="Avenir Next LT Pro" panose="020B0504020202020204" pitchFamily="34" charset="0"/>
            </a:endParaRPr>
          </a:p>
          <a:p>
            <a:pPr lvl="1">
              <a:lnSpc>
                <a:spcPct val="120000"/>
              </a:lnSpc>
              <a:spcBef>
                <a:spcPts val="0"/>
              </a:spcBef>
            </a:pPr>
            <a:r>
              <a:rPr lang="en-US" sz="1200" dirty="0">
                <a:solidFill>
                  <a:schemeClr val="tx2">
                    <a:lumMod val="50000"/>
                  </a:schemeClr>
                </a:solidFill>
                <a:latin typeface="Avenir Next LT Pro" panose="020B0504020202020204" pitchFamily="34" charset="0"/>
              </a:rPr>
              <a:t> </a:t>
            </a:r>
            <a:endParaRPr lang="en-US" sz="1200" b="0" dirty="0">
              <a:solidFill>
                <a:schemeClr val="tx2">
                  <a:lumMod val="50000"/>
                </a:schemeClr>
              </a:solidFill>
              <a:latin typeface="Avenir Next LT Pro" panose="020B0504020202020204" pitchFamily="34" charset="0"/>
            </a:endParaRPr>
          </a:p>
        </p:txBody>
      </p:sp>
    </p:spTree>
    <p:extLst>
      <p:ext uri="{BB962C8B-B14F-4D97-AF65-F5344CB8AC3E}">
        <p14:creationId xmlns:p14="http://schemas.microsoft.com/office/powerpoint/2010/main" val="119010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84177" y="367994"/>
            <a:ext cx="8311105" cy="648455"/>
          </a:xfrm>
        </p:spPr>
        <p:txBody>
          <a:bodyPr/>
          <a:lstStyle/>
          <a:p>
            <a:r>
              <a:rPr lang="en-US" sz="3200" u="sng" dirty="0">
                <a:solidFill>
                  <a:schemeClr val="tx2">
                    <a:lumMod val="75000"/>
                  </a:schemeClr>
                </a:solidFill>
              </a:rPr>
              <a:t>Chapter 1 – Property Control Systems</a:t>
            </a:r>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8" name="Rectangle 7">
            <a:extLst>
              <a:ext uri="{FF2B5EF4-FFF2-40B4-BE49-F238E27FC236}">
                <a16:creationId xmlns:a16="http://schemas.microsoft.com/office/drawing/2014/main" id="{E5D566E8-AEA4-4FE5-B6E5-5E0C555F8164}"/>
              </a:ext>
            </a:extLst>
          </p:cNvPr>
          <p:cNvSpPr/>
          <p:nvPr/>
        </p:nvSpPr>
        <p:spPr>
          <a:xfrm>
            <a:off x="3594012" y="2029767"/>
            <a:ext cx="8597988" cy="3114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1000"/>
              </a:spcBef>
              <a:spcAft>
                <a:spcPts val="0"/>
              </a:spcAft>
              <a:buClrTx/>
              <a:buSzTx/>
              <a:tabLst/>
              <a:defRPr/>
            </a:pPr>
            <a:endParaRPr lang="en-US" sz="1200" dirty="0">
              <a:solidFill>
                <a:srgbClr val="000000"/>
              </a:solidFill>
              <a:effectLst/>
              <a:latin typeface="Avenir Next LT Pro" panose="020B0504020202020204" pitchFamily="34" charset="0"/>
            </a:endParaRPr>
          </a:p>
        </p:txBody>
      </p:sp>
      <p:cxnSp>
        <p:nvCxnSpPr>
          <p:cNvPr id="6" name="Straight Connector 5">
            <a:extLst>
              <a:ext uri="{FF2B5EF4-FFF2-40B4-BE49-F238E27FC236}">
                <a16:creationId xmlns:a16="http://schemas.microsoft.com/office/drawing/2014/main" id="{740523B5-9D8D-4205-B4AE-537B630D3AB0}"/>
              </a:ext>
            </a:extLst>
          </p:cNvPr>
          <p:cNvCxnSpPr>
            <a:cxnSpLocks/>
          </p:cNvCxnSpPr>
          <p:nvPr/>
        </p:nvCxnSpPr>
        <p:spPr>
          <a:xfrm>
            <a:off x="3594012" y="1964443"/>
            <a:ext cx="8415108"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07248EB-2510-4623-AC36-F46E68E44866}"/>
              </a:ext>
            </a:extLst>
          </p:cNvPr>
          <p:cNvSpPr/>
          <p:nvPr/>
        </p:nvSpPr>
        <p:spPr>
          <a:xfrm>
            <a:off x="484177" y="1065630"/>
            <a:ext cx="7572589" cy="5792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pPr>
            <a:r>
              <a:rPr lang="en-US" sz="1600" b="1" u="sng" dirty="0">
                <a:solidFill>
                  <a:schemeClr val="bg1"/>
                </a:solidFill>
                <a:latin typeface="Avenir Next LT Pro" panose="020B0504020202020204" pitchFamily="34" charset="0"/>
              </a:rPr>
              <a:t>Inventory Management System: </a:t>
            </a:r>
          </a:p>
          <a:p>
            <a:pPr marL="0" indent="0">
              <a:lnSpc>
                <a:spcPct val="120000"/>
              </a:lnSpc>
              <a:spcBef>
                <a:spcPts val="0"/>
              </a:spcBef>
            </a:pPr>
            <a:endParaRPr lang="en-US" sz="800" b="1" u="sng" dirty="0">
              <a:solidFill>
                <a:schemeClr val="bg1"/>
              </a:solidFill>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Agencies with inventory items stored collectively that meet the capitalization threshold </a:t>
            </a:r>
            <a:r>
              <a:rPr lang="en-US" sz="1400" b="1" dirty="0">
                <a:solidFill>
                  <a:srgbClr val="000000"/>
                </a:solidFill>
                <a:effectLst/>
                <a:latin typeface="Avenir Next LT Pro" panose="020B0504020202020204" pitchFamily="34" charset="0"/>
              </a:rPr>
              <a:t>may choose to use the Core-CT Inventory Module. </a:t>
            </a:r>
          </a:p>
          <a:p>
            <a:pPr marL="171450" indent="-171450">
              <a:buFont typeface="Arial" panose="020B0604020202020204" pitchFamily="34" charset="0"/>
              <a:buChar char="•"/>
            </a:pPr>
            <a:endParaRPr lang="en-US" sz="800" b="1" dirty="0">
              <a:solidFill>
                <a:srgbClr val="000000"/>
              </a:solidFill>
              <a:effectLst/>
              <a:latin typeface="Avenir Next LT Pro" panose="020B0504020202020204" pitchFamily="34" charset="0"/>
            </a:endParaRPr>
          </a:p>
          <a:p>
            <a:pPr marL="171450" indent="-171450">
              <a:buFont typeface="Arial" panose="020B0604020202020204" pitchFamily="34" charset="0"/>
              <a:buChar char="•"/>
            </a:pPr>
            <a:r>
              <a:rPr lang="en-US" sz="1400" dirty="0">
                <a:solidFill>
                  <a:srgbClr val="000000"/>
                </a:solidFill>
                <a:effectLst/>
                <a:latin typeface="Avenir Next LT Pro" panose="020B0504020202020204" pitchFamily="34" charset="0"/>
              </a:rPr>
              <a:t>Written approval must be secured from the OSC - Security and Asset Management Unit before using any inventory system, including the Core-CT Inventory Module.</a:t>
            </a:r>
          </a:p>
          <a:p>
            <a:pPr marL="171450" indent="-171450">
              <a:buFont typeface="Arial" panose="020B0604020202020204" pitchFamily="34" charset="0"/>
              <a:buChar char="•"/>
            </a:pPr>
            <a:endParaRPr lang="en-US" sz="800" dirty="0">
              <a:solidFill>
                <a:prstClr val="black"/>
              </a:solidFill>
              <a:latin typeface="Avenir Next LT Pro" panose="020B0504020202020204" pitchFamily="34" charset="0"/>
            </a:endParaRPr>
          </a:p>
          <a:p>
            <a:pPr marL="171450" indent="-171450">
              <a:buFont typeface="Arial" panose="020B0604020202020204" pitchFamily="34" charset="0"/>
              <a:buChar char="•"/>
            </a:pPr>
            <a:r>
              <a:rPr lang="en-US" sz="1400" dirty="0">
                <a:solidFill>
                  <a:schemeClr val="bg1"/>
                </a:solidFill>
                <a:latin typeface="Avenir Next LT Pro" panose="020B0504020202020204" pitchFamily="34" charset="0"/>
              </a:rPr>
              <a:t>Inventory items </a:t>
            </a:r>
            <a:r>
              <a:rPr lang="en-US" sz="1400" b="0" dirty="0">
                <a:solidFill>
                  <a:schemeClr val="bg1"/>
                </a:solidFill>
                <a:latin typeface="Avenir Next LT Pro" panose="020B0504020202020204" pitchFamily="34" charset="0"/>
              </a:rPr>
              <a:t>must be reported on the CO-59, if they meet the capitalization threshold. </a:t>
            </a:r>
          </a:p>
          <a:p>
            <a:pPr marL="171450" indent="-171450">
              <a:buFont typeface="Arial" panose="020B0604020202020204" pitchFamily="34" charset="0"/>
              <a:buChar char="•"/>
            </a:pPr>
            <a:endParaRPr lang="en-US" sz="800" b="0" dirty="0">
              <a:solidFill>
                <a:schemeClr val="bg1"/>
              </a:solidFill>
              <a:latin typeface="Avenir Next LT Pro" panose="020B0504020202020204" pitchFamily="34" charset="0"/>
            </a:endParaRPr>
          </a:p>
          <a:p>
            <a:pPr marL="171450" indent="-171450">
              <a:buFont typeface="Arial" panose="020B0604020202020204" pitchFamily="34" charset="0"/>
              <a:buChar char="•"/>
            </a:pPr>
            <a:r>
              <a:rPr lang="en-US" sz="1400" b="0" dirty="0">
                <a:solidFill>
                  <a:schemeClr val="bg1"/>
                </a:solidFill>
                <a:latin typeface="Avenir Next LT Pro" panose="020B0504020202020204" pitchFamily="34" charset="0"/>
              </a:rPr>
              <a:t>Storage area must be secured. </a:t>
            </a:r>
          </a:p>
          <a:p>
            <a:pPr>
              <a:lnSpc>
                <a:spcPct val="120000"/>
              </a:lnSpc>
              <a:spcBef>
                <a:spcPts val="0"/>
              </a:spcBef>
            </a:pPr>
            <a:endParaRPr lang="en-US" sz="800" dirty="0">
              <a:solidFill>
                <a:schemeClr val="bg1"/>
              </a:solidFill>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r>
              <a:rPr lang="en-US" sz="1400" b="1" dirty="0">
                <a:solidFill>
                  <a:schemeClr val="bg1"/>
                </a:solidFill>
                <a:latin typeface="Avenir Next LT Pro" panose="020B0504020202020204" pitchFamily="34" charset="0"/>
              </a:rPr>
              <a:t>Effective Inventory system requires: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Posting of receipts and issues to individual ledger accounts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Tracking of movements of property</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Performing and recording of periodic physical inventories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Reconciliation of book balances with physical counts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Accounting and storage functions</a:t>
            </a:r>
          </a:p>
          <a:p>
            <a:pPr marL="628650" lvl="2" indent="-171450">
              <a:lnSpc>
                <a:spcPct val="120000"/>
              </a:lnSpc>
              <a:buFont typeface="Arial" panose="020B0604020202020204" pitchFamily="34" charset="0"/>
              <a:buChar char="•"/>
            </a:pPr>
            <a:r>
              <a:rPr lang="en-US" sz="1400" dirty="0">
                <a:solidFill>
                  <a:schemeClr val="bg1"/>
                </a:solidFill>
                <a:latin typeface="Avenir Next LT Pro" panose="020B0504020202020204" pitchFamily="34" charset="0"/>
              </a:rPr>
              <a:t>Reporting to show status and projections </a:t>
            </a:r>
          </a:p>
          <a:p>
            <a:pPr marL="914400" lvl="3" indent="0">
              <a:lnSpc>
                <a:spcPct val="120000"/>
              </a:lnSpc>
              <a:spcBef>
                <a:spcPts val="0"/>
              </a:spcBef>
            </a:pPr>
            <a:endParaRPr lang="en-US" sz="800" dirty="0">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r>
              <a:rPr lang="en-US" sz="1400" b="1" u="sng" dirty="0">
                <a:solidFill>
                  <a:schemeClr val="bg1"/>
                </a:solidFill>
                <a:effectLst/>
                <a:latin typeface="Avenir Next LT Pro" panose="020B0504020202020204" pitchFamily="34" charset="0"/>
              </a:rPr>
              <a:t>Managing Inventory Levels - </a:t>
            </a:r>
            <a:r>
              <a:rPr lang="en-US" sz="1400" b="0" dirty="0">
                <a:solidFill>
                  <a:schemeClr val="bg1"/>
                </a:solidFill>
                <a:effectLst/>
                <a:latin typeface="Avenir Next LT Pro" panose="020B0504020202020204" pitchFamily="34" charset="0"/>
              </a:rPr>
              <a:t>Inventory is an asset that must be more closely guarded because inventory, if not managed properly, can lead to excessive spending. Inventory items not being used during a reasonable period of time wastes state funds that could be used elsewhere.</a:t>
            </a:r>
            <a:endParaRPr lang="en-US" sz="1200" dirty="0">
              <a:solidFill>
                <a:schemeClr val="bg1"/>
              </a:solidFill>
              <a:latin typeface="Avenir Next LT Pro" panose="020B0504020202020204" pitchFamily="34" charset="0"/>
            </a:endParaRPr>
          </a:p>
          <a:p>
            <a:pPr marL="171450" indent="-171450">
              <a:lnSpc>
                <a:spcPct val="120000"/>
              </a:lnSpc>
              <a:spcBef>
                <a:spcPts val="0"/>
              </a:spcBef>
              <a:buFont typeface="Arial" panose="020B0604020202020204" pitchFamily="34" charset="0"/>
              <a:buChar char="•"/>
            </a:pPr>
            <a:endParaRPr lang="en-US" sz="1200" dirty="0">
              <a:latin typeface="Avenir Next LT Pro" panose="020B0504020202020204" pitchFamily="34" charset="0"/>
            </a:endParaRPr>
          </a:p>
        </p:txBody>
      </p:sp>
      <p:sp>
        <p:nvSpPr>
          <p:cNvPr id="14" name="Rectangle 13">
            <a:extLst>
              <a:ext uri="{FF2B5EF4-FFF2-40B4-BE49-F238E27FC236}">
                <a16:creationId xmlns:a16="http://schemas.microsoft.com/office/drawing/2014/main" id="{5CA4882E-0822-4448-B8A1-F9709A23119A}"/>
              </a:ext>
            </a:extLst>
          </p:cNvPr>
          <p:cNvSpPr/>
          <p:nvPr/>
        </p:nvSpPr>
        <p:spPr>
          <a:xfrm>
            <a:off x="8314660" y="1065631"/>
            <a:ext cx="3877340" cy="19442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pPr>
            <a:r>
              <a:rPr lang="en-US" sz="1400" b="1" u="sng" dirty="0">
                <a:solidFill>
                  <a:schemeClr val="bg1"/>
                </a:solidFill>
                <a:latin typeface="Avenir Next LT Pro" panose="020B0504020202020204" pitchFamily="34" charset="0"/>
              </a:rPr>
              <a:t>Inventory </a:t>
            </a:r>
            <a:r>
              <a:rPr lang="en-US" sz="1400" dirty="0">
                <a:solidFill>
                  <a:schemeClr val="bg1"/>
                </a:solidFill>
                <a:latin typeface="Avenir Next LT Pro" panose="020B0504020202020204" pitchFamily="34" charset="0"/>
              </a:rPr>
              <a:t>– </a:t>
            </a:r>
            <a:r>
              <a:rPr lang="en-US" sz="1200" dirty="0">
                <a:solidFill>
                  <a:schemeClr val="bg1"/>
                </a:solidFill>
                <a:latin typeface="Avenir Next LT Pro" panose="020B0504020202020204" pitchFamily="34" charset="0"/>
              </a:rPr>
              <a:t>Consumable items that must be kept on hand to maintain operations and are treated as a combined asset prior to their consumption. A perpetual inventory should be kept showing the combined value at any given time, but the total inventory amount is reported as an asset on the CO-59 once annually for financial statements.. </a:t>
            </a:r>
            <a:endParaRPr lang="en-US" sz="1200" dirty="0">
              <a:latin typeface="Avenir Next LT Pro" panose="020B0504020202020204" pitchFamily="34" charset="0"/>
            </a:endParaRPr>
          </a:p>
        </p:txBody>
      </p:sp>
      <p:sp>
        <p:nvSpPr>
          <p:cNvPr id="15" name="Rectangle 14">
            <a:extLst>
              <a:ext uri="{FF2B5EF4-FFF2-40B4-BE49-F238E27FC236}">
                <a16:creationId xmlns:a16="http://schemas.microsoft.com/office/drawing/2014/main" id="{C08C7D71-D585-40C6-BD6D-3B745865AF8B}"/>
              </a:ext>
            </a:extLst>
          </p:cNvPr>
          <p:cNvSpPr/>
          <p:nvPr/>
        </p:nvSpPr>
        <p:spPr>
          <a:xfrm>
            <a:off x="8314660" y="3179742"/>
            <a:ext cx="3877340" cy="139873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20000"/>
              </a:lnSpc>
              <a:spcBef>
                <a:spcPts val="0"/>
              </a:spcBef>
              <a:buNone/>
            </a:pPr>
            <a:r>
              <a:rPr lang="en-US" sz="1400" b="1" u="sng" dirty="0">
                <a:solidFill>
                  <a:schemeClr val="bg1"/>
                </a:solidFill>
                <a:latin typeface="Avenir Next LT Pro" panose="020B0504020202020204" pitchFamily="34" charset="0"/>
              </a:rPr>
              <a:t>Safeguarding Inventory </a:t>
            </a:r>
            <a:r>
              <a:rPr lang="en-US" sz="1200" b="0" dirty="0">
                <a:solidFill>
                  <a:schemeClr val="bg1"/>
                </a:solidFill>
                <a:latin typeface="Avenir Next LT Pro" panose="020B0504020202020204" pitchFamily="34" charset="0"/>
              </a:rPr>
              <a:t>– It is important in preventing theft and loss of state property. Appropriate safeguards should be implemented to prevent potential losses. </a:t>
            </a:r>
          </a:p>
          <a:p>
            <a:pPr lvl="1">
              <a:lnSpc>
                <a:spcPct val="120000"/>
              </a:lnSpc>
              <a:buFont typeface="Arial" panose="020B0604020202020204" pitchFamily="34" charset="0"/>
              <a:buChar char="•"/>
            </a:pPr>
            <a:r>
              <a:rPr lang="en-US" sz="1200" b="0" dirty="0">
                <a:solidFill>
                  <a:schemeClr val="bg1"/>
                </a:solidFill>
                <a:latin typeface="Avenir Next LT Pro" panose="020B0504020202020204" pitchFamily="34" charset="0"/>
              </a:rPr>
              <a:t> Losses </a:t>
            </a:r>
            <a:r>
              <a:rPr lang="en-US" sz="1200" dirty="0">
                <a:solidFill>
                  <a:schemeClr val="bg1"/>
                </a:solidFill>
                <a:latin typeface="Avenir Next LT Pro" panose="020B0504020202020204" pitchFamily="34" charset="0"/>
              </a:rPr>
              <a:t>must</a:t>
            </a:r>
            <a:r>
              <a:rPr lang="en-US" sz="1200" b="0" dirty="0">
                <a:solidFill>
                  <a:schemeClr val="bg1"/>
                </a:solidFill>
                <a:latin typeface="Avenir Next LT Pro" panose="020B0504020202020204" pitchFamily="34" charset="0"/>
              </a:rPr>
              <a:t> be reported on a CO-853 form.</a:t>
            </a:r>
            <a:endParaRPr lang="en-US" sz="1200" dirty="0">
              <a:latin typeface="Avenir Next LT Pro" panose="020B0504020202020204" pitchFamily="34" charset="0"/>
            </a:endParaRPr>
          </a:p>
        </p:txBody>
      </p:sp>
      <p:pic>
        <p:nvPicPr>
          <p:cNvPr id="9" name="Picture 8">
            <a:extLst>
              <a:ext uri="{FF2B5EF4-FFF2-40B4-BE49-F238E27FC236}">
                <a16:creationId xmlns:a16="http://schemas.microsoft.com/office/drawing/2014/main" id="{C822127C-9EA8-44F7-9D9A-8E31FEE84713}"/>
              </a:ext>
            </a:extLst>
          </p:cNvPr>
          <p:cNvPicPr>
            <a:picLocks noChangeAspect="1"/>
          </p:cNvPicPr>
          <p:nvPr/>
        </p:nvPicPr>
        <p:blipFill>
          <a:blip r:embed="rId3"/>
          <a:stretch>
            <a:fillRect/>
          </a:stretch>
        </p:blipFill>
        <p:spPr>
          <a:xfrm>
            <a:off x="8949792" y="4853751"/>
            <a:ext cx="2257740" cy="1695687"/>
          </a:xfrm>
          <a:prstGeom prst="rect">
            <a:avLst/>
          </a:prstGeom>
        </p:spPr>
      </p:pic>
    </p:spTree>
    <p:extLst>
      <p:ext uri="{BB962C8B-B14F-4D97-AF65-F5344CB8AC3E}">
        <p14:creationId xmlns:p14="http://schemas.microsoft.com/office/powerpoint/2010/main" val="3982882639"/>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purl.org/dc/terms/"/>
    <ds:schemaRef ds:uri="http://purl.org/dc/dcmitype/"/>
    <ds:schemaRef ds:uri="16c05727-aa75-4e4a-9b5f-8a80a1165891"/>
    <ds:schemaRef ds:uri="http://schemas.openxmlformats.org/package/2006/metadata/core-properties"/>
    <ds:schemaRef ds:uri="http://schemas.microsoft.com/sharepoint/v3"/>
    <ds:schemaRef ds:uri="http://schemas.microsoft.com/office/2006/documentManagement/types"/>
    <ds:schemaRef ds:uri="http://purl.org/dc/elements/1.1/"/>
    <ds:schemaRef ds:uri="http://schemas.microsoft.com/office/infopath/2007/PartnerControls"/>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{ED69A6C4-B2EA-4E39-A300-BF5AF61D60C7}tf78853419_win32</Template>
  <TotalTime>14660</TotalTime>
  <Words>11700</Words>
  <Application>Microsoft Office PowerPoint</Application>
  <PresentationFormat>Widescreen</PresentationFormat>
  <Paragraphs>1036</Paragraphs>
  <Slides>60</Slides>
  <Notes>60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60</vt:i4>
      </vt:variant>
    </vt:vector>
  </HeadingPairs>
  <TitlesOfParts>
    <vt:vector size="72" baseType="lpstr">
      <vt:lpstr>Arial</vt:lpstr>
      <vt:lpstr>Arial Black</vt:lpstr>
      <vt:lpstr>Avenir Next LT Pro</vt:lpstr>
      <vt:lpstr>Avenir Next LT Pro Light</vt:lpstr>
      <vt:lpstr>Calibri</vt:lpstr>
      <vt:lpstr>Franklin Gothic Book</vt:lpstr>
      <vt:lpstr>Franklin Gothic Demi</vt:lpstr>
      <vt:lpstr>Roboto</vt:lpstr>
      <vt:lpstr>Segoe UI</vt:lpstr>
      <vt:lpstr>Times New Roman</vt:lpstr>
      <vt:lpstr>Wingdings</vt:lpstr>
      <vt:lpstr>Custom</vt:lpstr>
      <vt:lpstr>Property Control Manual  Revised January 2025  effective July 2024   </vt:lpstr>
      <vt:lpstr>PowerPoint Presentation</vt:lpstr>
      <vt:lpstr>PowerPoint Presentation</vt:lpstr>
      <vt:lpstr>Chapter 1 – Property Control Systems</vt:lpstr>
      <vt:lpstr>Chapter 1 – Property Control Systems</vt:lpstr>
      <vt:lpstr>Chapter 1 – Property Control Systems</vt:lpstr>
      <vt:lpstr>Chapter 1 – Property Control Systems</vt:lpstr>
      <vt:lpstr>Chapter 1 – Property Control Systems</vt:lpstr>
      <vt:lpstr>Chapter 1 – Property Control Systems</vt:lpstr>
      <vt:lpstr>Chapter 1 –  Property Control Systems </vt:lpstr>
      <vt:lpstr>Chapter 2 – Acquisitions of Property</vt:lpstr>
      <vt:lpstr>Chapter 2 - Acquisitions of Property </vt:lpstr>
      <vt:lpstr>Chapter 2 – Acquisitions of Property</vt:lpstr>
      <vt:lpstr>Chapter 2 – Acquisitions of Property</vt:lpstr>
      <vt:lpstr>Chapter 2 – Acquisitions of Property</vt:lpstr>
      <vt:lpstr>Chapter 2 - Acquisitions of Property</vt:lpstr>
      <vt:lpstr>Chapter 2 –  Acquisitions of Property</vt:lpstr>
      <vt:lpstr>Chapter 2 – Acquisitions of Property</vt:lpstr>
      <vt:lpstr>Chapter 2 - Acquisitions of Property</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3 –  Asset Management System Accounting Standards</vt:lpstr>
      <vt:lpstr>Chapter 4 –  Physical Inventory </vt:lpstr>
      <vt:lpstr>Chapter 4 - Physical Inventory</vt:lpstr>
      <vt:lpstr>Chapter 5 – Software Library</vt:lpstr>
      <vt:lpstr>Chapter 5 – Software Library</vt:lpstr>
      <vt:lpstr>Chapter 5 –  Software Library</vt:lpstr>
      <vt:lpstr>Chapter 5 – Software Library</vt:lpstr>
      <vt:lpstr>Chapter 5 – Software Library</vt:lpstr>
      <vt:lpstr>Chapter 5 – Software Library</vt:lpstr>
      <vt:lpstr>Chapter 5 – Software Library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6 –  Adjustments and Insurance Recoveries to Real and Personal Property</vt:lpstr>
      <vt:lpstr>Chapter 7 – Adjustment to Real and Personal Property</vt:lpstr>
      <vt:lpstr>Chapter 7 –  Adjustment to Real and Personal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8 –  Disposition of Surplus Property</vt:lpstr>
      <vt:lpstr>Chapter 9 –  Asset Management/Inventory Reporting</vt:lpstr>
      <vt:lpstr>Chapter 9 –  Asset Management/Inventory Reporting</vt:lpstr>
      <vt:lpstr>Appendix Pages</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Revised Property Control Manual  effective July 2024</dc:title>
  <dc:creator>Rodriguez, Heidi</dc:creator>
  <cp:lastModifiedBy>Petit, Keith</cp:lastModifiedBy>
  <cp:revision>410</cp:revision>
  <cp:lastPrinted>2025-01-28T13:47:01Z</cp:lastPrinted>
  <dcterms:created xsi:type="dcterms:W3CDTF">2024-07-10T14:47:05Z</dcterms:created>
  <dcterms:modified xsi:type="dcterms:W3CDTF">2025-03-05T21:15:09Z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