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heme/theme7.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9.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0" r:id="rId2"/>
    <p:sldMasterId id="2147483673" r:id="rId3"/>
    <p:sldMasterId id="2147483685" r:id="rId4"/>
    <p:sldMasterId id="2147483697" r:id="rId5"/>
    <p:sldMasterId id="2147483710" r:id="rId6"/>
  </p:sldMasterIdLst>
  <p:notesMasterIdLst>
    <p:notesMasterId r:id="rId16"/>
  </p:notesMasterIdLst>
  <p:sldIdLst>
    <p:sldId id="256" r:id="rId7"/>
    <p:sldId id="261" r:id="rId8"/>
    <p:sldId id="259" r:id="rId9"/>
    <p:sldId id="262" r:id="rId10"/>
    <p:sldId id="264" r:id="rId11"/>
    <p:sldId id="263" r:id="rId12"/>
    <p:sldId id="260" r:id="rId13"/>
    <p:sldId id="266" r:id="rId14"/>
    <p:sldId id="258" r:id="rId15"/>
  </p:sldIdLst>
  <p:sldSz cx="9602788" cy="6858000"/>
  <p:notesSz cx="6858000" cy="9144000"/>
  <p:defaultTextStyle>
    <a:defPPr>
      <a:defRPr lang="en-US"/>
    </a:defPPr>
    <a:lvl1pPr algn="ctr" rtl="0" fontAlgn="base">
      <a:lnSpc>
        <a:spcPct val="86000"/>
      </a:lnSpc>
      <a:spcBef>
        <a:spcPct val="0"/>
      </a:spcBef>
      <a:spcAft>
        <a:spcPct val="0"/>
      </a:spcAft>
      <a:defRPr sz="2000" kern="1200">
        <a:solidFill>
          <a:schemeClr val="tx1"/>
        </a:solidFill>
        <a:latin typeface="Arial" charset="0"/>
        <a:ea typeface="+mn-ea"/>
        <a:cs typeface="+mn-cs"/>
      </a:defRPr>
    </a:lvl1pPr>
    <a:lvl2pPr marL="457200" algn="ctr" rtl="0" fontAlgn="base">
      <a:lnSpc>
        <a:spcPct val="86000"/>
      </a:lnSpc>
      <a:spcBef>
        <a:spcPct val="0"/>
      </a:spcBef>
      <a:spcAft>
        <a:spcPct val="0"/>
      </a:spcAft>
      <a:defRPr sz="2000" kern="1200">
        <a:solidFill>
          <a:schemeClr val="tx1"/>
        </a:solidFill>
        <a:latin typeface="Arial" charset="0"/>
        <a:ea typeface="+mn-ea"/>
        <a:cs typeface="+mn-cs"/>
      </a:defRPr>
    </a:lvl2pPr>
    <a:lvl3pPr marL="914400" algn="ctr" rtl="0" fontAlgn="base">
      <a:lnSpc>
        <a:spcPct val="86000"/>
      </a:lnSpc>
      <a:spcBef>
        <a:spcPct val="0"/>
      </a:spcBef>
      <a:spcAft>
        <a:spcPct val="0"/>
      </a:spcAft>
      <a:defRPr sz="2000" kern="1200">
        <a:solidFill>
          <a:schemeClr val="tx1"/>
        </a:solidFill>
        <a:latin typeface="Arial" charset="0"/>
        <a:ea typeface="+mn-ea"/>
        <a:cs typeface="+mn-cs"/>
      </a:defRPr>
    </a:lvl3pPr>
    <a:lvl4pPr marL="1371600" algn="ctr" rtl="0" fontAlgn="base">
      <a:lnSpc>
        <a:spcPct val="86000"/>
      </a:lnSpc>
      <a:spcBef>
        <a:spcPct val="0"/>
      </a:spcBef>
      <a:spcAft>
        <a:spcPct val="0"/>
      </a:spcAft>
      <a:defRPr sz="2000" kern="1200">
        <a:solidFill>
          <a:schemeClr val="tx1"/>
        </a:solidFill>
        <a:latin typeface="Arial" charset="0"/>
        <a:ea typeface="+mn-ea"/>
        <a:cs typeface="+mn-cs"/>
      </a:defRPr>
    </a:lvl4pPr>
    <a:lvl5pPr marL="1828800" algn="ctr" rtl="0" fontAlgn="base">
      <a:lnSpc>
        <a:spcPct val="86000"/>
      </a:lnSpc>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D30"/>
    <a:srgbClr val="008075"/>
    <a:srgbClr val="932077"/>
    <a:srgbClr val="595997"/>
    <a:srgbClr val="BA2C2B"/>
    <a:srgbClr val="F48132"/>
    <a:srgbClr val="FBAE17"/>
    <a:srgbClr val="72B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85592" autoAdjust="0"/>
  </p:normalViewPr>
  <p:slideViewPr>
    <p:cSldViewPr snapToGrid="0">
      <p:cViewPr>
        <p:scale>
          <a:sx n="99" d="100"/>
          <a:sy n="99" d="100"/>
        </p:scale>
        <p:origin x="-90" y="-72"/>
      </p:cViewPr>
      <p:guideLst>
        <p:guide orient="horz" pos="3950"/>
        <p:guide orient="horz" pos="808"/>
        <p:guide pos="290"/>
        <p:guide pos="575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B59CA5-C45E-4238-A6A9-5D5A99E3DE9D}" type="doc">
      <dgm:prSet loTypeId="urn:microsoft.com/office/officeart/2005/8/layout/hProcess9" loCatId="process" qsTypeId="urn:microsoft.com/office/officeart/2005/8/quickstyle/simple1" qsCatId="simple" csTypeId="urn:microsoft.com/office/officeart/2005/8/colors/accent2_3" csCatId="accent2" phldr="1"/>
      <dgm:spPr/>
    </dgm:pt>
    <dgm:pt modelId="{6AC33733-2099-4514-B014-961A6BAACE96}">
      <dgm:prSet phldrT="[Text]" custT="1"/>
      <dgm:spPr/>
      <dgm:t>
        <a:bodyPr/>
        <a:lstStyle/>
        <a:p>
          <a:r>
            <a:rPr lang="en-US" sz="1600" b="1" dirty="0" smtClean="0">
              <a:solidFill>
                <a:schemeClr val="bg1"/>
              </a:solidFill>
            </a:rPr>
            <a:t>Facilitate retirement savings for uncovered Connecticut employees</a:t>
          </a:r>
          <a:endParaRPr lang="en-US" sz="1600" baseline="0" dirty="0">
            <a:solidFill>
              <a:schemeClr val="bg1"/>
            </a:solidFill>
          </a:endParaRPr>
        </a:p>
      </dgm:t>
    </dgm:pt>
    <dgm:pt modelId="{B01A957E-B6DC-497D-8A17-3ED03759B28F}" type="parTrans" cxnId="{C862550A-07FA-488C-AB7E-26EDD5726A77}">
      <dgm:prSet/>
      <dgm:spPr/>
      <dgm:t>
        <a:bodyPr/>
        <a:lstStyle/>
        <a:p>
          <a:endParaRPr lang="en-US"/>
        </a:p>
      </dgm:t>
    </dgm:pt>
    <dgm:pt modelId="{63833354-BD3F-41C4-9310-BC5DF8C7CB95}" type="sibTrans" cxnId="{C862550A-07FA-488C-AB7E-26EDD5726A77}">
      <dgm:prSet/>
      <dgm:spPr/>
      <dgm:t>
        <a:bodyPr/>
        <a:lstStyle/>
        <a:p>
          <a:endParaRPr lang="en-US"/>
        </a:p>
      </dgm:t>
    </dgm:pt>
    <dgm:pt modelId="{73A0C296-F90F-4CC2-B28E-C9A5B9361335}">
      <dgm:prSet phldrT="[Text]" custT="1"/>
      <dgm:spPr/>
      <dgm:t>
        <a:bodyPr/>
        <a:lstStyle/>
        <a:p>
          <a:r>
            <a:rPr lang="en-US" sz="1600" b="1" dirty="0" smtClean="0">
              <a:solidFill>
                <a:schemeClr val="bg1"/>
              </a:solidFill>
            </a:rPr>
            <a:t>Access to low-cost retirement programs that provide high quality services and investments with full transparency</a:t>
          </a:r>
          <a:endParaRPr lang="en-US" sz="1600" baseline="0" dirty="0">
            <a:solidFill>
              <a:schemeClr val="bg1"/>
            </a:solidFill>
          </a:endParaRPr>
        </a:p>
      </dgm:t>
    </dgm:pt>
    <dgm:pt modelId="{289100D6-EAD4-46E8-9F56-5C5BEF971355}" type="parTrans" cxnId="{87073C61-22DE-492B-916A-430DEF344511}">
      <dgm:prSet/>
      <dgm:spPr/>
      <dgm:t>
        <a:bodyPr/>
        <a:lstStyle/>
        <a:p>
          <a:endParaRPr lang="en-US"/>
        </a:p>
      </dgm:t>
    </dgm:pt>
    <dgm:pt modelId="{5A1D6C3B-7CDF-438B-9B16-5B2F0FFE0FB9}" type="sibTrans" cxnId="{87073C61-22DE-492B-916A-430DEF344511}">
      <dgm:prSet/>
      <dgm:spPr/>
      <dgm:t>
        <a:bodyPr/>
        <a:lstStyle/>
        <a:p>
          <a:endParaRPr lang="en-US"/>
        </a:p>
      </dgm:t>
    </dgm:pt>
    <dgm:pt modelId="{7A13C7A2-45B5-424C-88B8-46B47E1EF5F9}">
      <dgm:prSet phldrT="[Text]" custT="1"/>
      <dgm:spPr/>
      <dgm:t>
        <a:bodyPr/>
        <a:lstStyle/>
        <a:p>
          <a:r>
            <a:rPr lang="en-US" sz="1600" b="1" dirty="0" smtClean="0"/>
            <a:t>Manage the State’s liability &amp; fiduciary obligations</a:t>
          </a:r>
          <a:endParaRPr lang="en-US" sz="1600" baseline="0" dirty="0"/>
        </a:p>
      </dgm:t>
    </dgm:pt>
    <dgm:pt modelId="{A94FCB75-0D3D-4BB6-9499-E4CE21E30C18}" type="parTrans" cxnId="{211EC115-B595-4A27-B4E0-71F42D1FBB23}">
      <dgm:prSet/>
      <dgm:spPr/>
      <dgm:t>
        <a:bodyPr/>
        <a:lstStyle/>
        <a:p>
          <a:endParaRPr lang="en-US"/>
        </a:p>
      </dgm:t>
    </dgm:pt>
    <dgm:pt modelId="{30FE7475-2990-43B7-A5B8-ABE9F728BDE2}" type="sibTrans" cxnId="{211EC115-B595-4A27-B4E0-71F42D1FBB23}">
      <dgm:prSet/>
      <dgm:spPr/>
      <dgm:t>
        <a:bodyPr/>
        <a:lstStyle/>
        <a:p>
          <a:endParaRPr lang="en-US"/>
        </a:p>
      </dgm:t>
    </dgm:pt>
    <dgm:pt modelId="{8AB5AED0-7BBA-44A5-BCAA-BCFB11CB33AB}">
      <dgm:prSet phldrT="[Text]" custT="1"/>
      <dgm:spPr/>
      <dgm:t>
        <a:bodyPr/>
        <a:lstStyle/>
        <a:p>
          <a:r>
            <a:rPr lang="en-US" sz="1600" b="1" dirty="0" smtClean="0"/>
            <a:t>Avoid unintended policy consequences</a:t>
          </a:r>
          <a:endParaRPr lang="en-US" sz="1600" dirty="0" smtClean="0"/>
        </a:p>
      </dgm:t>
    </dgm:pt>
    <dgm:pt modelId="{F07FC870-B8B4-428A-B552-1E6FD784ED76}" type="parTrans" cxnId="{3EB5DA31-69E8-4483-A5BB-2865EA30FAD4}">
      <dgm:prSet/>
      <dgm:spPr/>
      <dgm:t>
        <a:bodyPr/>
        <a:lstStyle/>
        <a:p>
          <a:endParaRPr lang="en-US"/>
        </a:p>
      </dgm:t>
    </dgm:pt>
    <dgm:pt modelId="{A432540A-23DD-4E2C-A1B5-55743B55E7EE}" type="sibTrans" cxnId="{3EB5DA31-69E8-4483-A5BB-2865EA30FAD4}">
      <dgm:prSet/>
      <dgm:spPr/>
      <dgm:t>
        <a:bodyPr/>
        <a:lstStyle/>
        <a:p>
          <a:endParaRPr lang="en-US"/>
        </a:p>
      </dgm:t>
    </dgm:pt>
    <dgm:pt modelId="{AE91CD3F-17A8-4046-A069-E4CBCD66203C}" type="pres">
      <dgm:prSet presAssocID="{F5B59CA5-C45E-4238-A6A9-5D5A99E3DE9D}" presName="CompostProcess" presStyleCnt="0">
        <dgm:presLayoutVars>
          <dgm:dir/>
          <dgm:resizeHandles val="exact"/>
        </dgm:presLayoutVars>
      </dgm:prSet>
      <dgm:spPr/>
    </dgm:pt>
    <dgm:pt modelId="{072B1EDE-2CB3-441B-91BF-EC891F93276A}" type="pres">
      <dgm:prSet presAssocID="{F5B59CA5-C45E-4238-A6A9-5D5A99E3DE9D}" presName="arrow" presStyleLbl="bgShp" presStyleIdx="0" presStyleCnt="1" custScaleX="117647" custScaleY="88268"/>
      <dgm:spPr/>
    </dgm:pt>
    <dgm:pt modelId="{219FA4AA-A899-4B86-8845-DD8ED278F384}" type="pres">
      <dgm:prSet presAssocID="{F5B59CA5-C45E-4238-A6A9-5D5A99E3DE9D}" presName="linearProcess" presStyleCnt="0"/>
      <dgm:spPr/>
    </dgm:pt>
    <dgm:pt modelId="{18060267-092C-4DFD-8033-2EE0F5FE5FCF}" type="pres">
      <dgm:prSet presAssocID="{6AC33733-2099-4514-B014-961A6BAACE96}" presName="textNode" presStyleLbl="node1" presStyleIdx="0" presStyleCnt="4" custLinFactNeighborX="13792">
        <dgm:presLayoutVars>
          <dgm:bulletEnabled val="1"/>
        </dgm:presLayoutVars>
      </dgm:prSet>
      <dgm:spPr/>
      <dgm:t>
        <a:bodyPr/>
        <a:lstStyle/>
        <a:p>
          <a:endParaRPr lang="en-US"/>
        </a:p>
      </dgm:t>
    </dgm:pt>
    <dgm:pt modelId="{8957C8D1-D255-4955-AE94-DE4932F99428}" type="pres">
      <dgm:prSet presAssocID="{63833354-BD3F-41C4-9310-BC5DF8C7CB95}" presName="sibTrans" presStyleCnt="0"/>
      <dgm:spPr/>
    </dgm:pt>
    <dgm:pt modelId="{F12C00BC-A636-491C-B8B3-B15393DE4B3A}" type="pres">
      <dgm:prSet presAssocID="{73A0C296-F90F-4CC2-B28E-C9A5B9361335}" presName="textNode" presStyleLbl="node1" presStyleIdx="1" presStyleCnt="4" custLinFactNeighborX="13792">
        <dgm:presLayoutVars>
          <dgm:bulletEnabled val="1"/>
        </dgm:presLayoutVars>
      </dgm:prSet>
      <dgm:spPr/>
      <dgm:t>
        <a:bodyPr/>
        <a:lstStyle/>
        <a:p>
          <a:endParaRPr lang="en-US"/>
        </a:p>
      </dgm:t>
    </dgm:pt>
    <dgm:pt modelId="{9453AEF9-F31E-4D85-9E82-8331B644D419}" type="pres">
      <dgm:prSet presAssocID="{5A1D6C3B-7CDF-438B-9B16-5B2F0FFE0FB9}" presName="sibTrans" presStyleCnt="0"/>
      <dgm:spPr/>
    </dgm:pt>
    <dgm:pt modelId="{E6562707-16CA-41B4-9B8D-790C2BFB9101}" type="pres">
      <dgm:prSet presAssocID="{7A13C7A2-45B5-424C-88B8-46B47E1EF5F9}" presName="textNode" presStyleLbl="node1" presStyleIdx="2" presStyleCnt="4" custLinFactNeighborX="13792">
        <dgm:presLayoutVars>
          <dgm:bulletEnabled val="1"/>
        </dgm:presLayoutVars>
      </dgm:prSet>
      <dgm:spPr/>
      <dgm:t>
        <a:bodyPr/>
        <a:lstStyle/>
        <a:p>
          <a:endParaRPr lang="en-US"/>
        </a:p>
      </dgm:t>
    </dgm:pt>
    <dgm:pt modelId="{19D94FFB-E407-4F25-99D7-86C209B79448}" type="pres">
      <dgm:prSet presAssocID="{30FE7475-2990-43B7-A5B8-ABE9F728BDE2}" presName="sibTrans" presStyleCnt="0"/>
      <dgm:spPr/>
    </dgm:pt>
    <dgm:pt modelId="{9F7DA6B1-E036-4E51-898D-C667D52FD70D}" type="pres">
      <dgm:prSet presAssocID="{8AB5AED0-7BBA-44A5-BCAA-BCFB11CB33AB}" presName="textNode" presStyleLbl="node1" presStyleIdx="3" presStyleCnt="4">
        <dgm:presLayoutVars>
          <dgm:bulletEnabled val="1"/>
        </dgm:presLayoutVars>
      </dgm:prSet>
      <dgm:spPr/>
      <dgm:t>
        <a:bodyPr/>
        <a:lstStyle/>
        <a:p>
          <a:endParaRPr lang="en-US"/>
        </a:p>
      </dgm:t>
    </dgm:pt>
  </dgm:ptLst>
  <dgm:cxnLst>
    <dgm:cxn modelId="{87073C61-22DE-492B-916A-430DEF344511}" srcId="{F5B59CA5-C45E-4238-A6A9-5D5A99E3DE9D}" destId="{73A0C296-F90F-4CC2-B28E-C9A5B9361335}" srcOrd="1" destOrd="0" parTransId="{289100D6-EAD4-46E8-9F56-5C5BEF971355}" sibTransId="{5A1D6C3B-7CDF-438B-9B16-5B2F0FFE0FB9}"/>
    <dgm:cxn modelId="{29EA6B2B-40CD-470F-A430-7527EAF6058A}" type="presOf" srcId="{73A0C296-F90F-4CC2-B28E-C9A5B9361335}" destId="{F12C00BC-A636-491C-B8B3-B15393DE4B3A}" srcOrd="0" destOrd="0" presId="urn:microsoft.com/office/officeart/2005/8/layout/hProcess9"/>
    <dgm:cxn modelId="{211EC115-B595-4A27-B4E0-71F42D1FBB23}" srcId="{F5B59CA5-C45E-4238-A6A9-5D5A99E3DE9D}" destId="{7A13C7A2-45B5-424C-88B8-46B47E1EF5F9}" srcOrd="2" destOrd="0" parTransId="{A94FCB75-0D3D-4BB6-9499-E4CE21E30C18}" sibTransId="{30FE7475-2990-43B7-A5B8-ABE9F728BDE2}"/>
    <dgm:cxn modelId="{C862550A-07FA-488C-AB7E-26EDD5726A77}" srcId="{F5B59CA5-C45E-4238-A6A9-5D5A99E3DE9D}" destId="{6AC33733-2099-4514-B014-961A6BAACE96}" srcOrd="0" destOrd="0" parTransId="{B01A957E-B6DC-497D-8A17-3ED03759B28F}" sibTransId="{63833354-BD3F-41C4-9310-BC5DF8C7CB95}"/>
    <dgm:cxn modelId="{3EB5DA31-69E8-4483-A5BB-2865EA30FAD4}" srcId="{F5B59CA5-C45E-4238-A6A9-5D5A99E3DE9D}" destId="{8AB5AED0-7BBA-44A5-BCAA-BCFB11CB33AB}" srcOrd="3" destOrd="0" parTransId="{F07FC870-B8B4-428A-B552-1E6FD784ED76}" sibTransId="{A432540A-23DD-4E2C-A1B5-55743B55E7EE}"/>
    <dgm:cxn modelId="{B92B4E3D-B00C-49C4-93EE-9068E80C2C49}" type="presOf" srcId="{7A13C7A2-45B5-424C-88B8-46B47E1EF5F9}" destId="{E6562707-16CA-41B4-9B8D-790C2BFB9101}" srcOrd="0" destOrd="0" presId="urn:microsoft.com/office/officeart/2005/8/layout/hProcess9"/>
    <dgm:cxn modelId="{4808428B-400A-4CD6-AFE9-EE5A9FD65A28}" type="presOf" srcId="{6AC33733-2099-4514-B014-961A6BAACE96}" destId="{18060267-092C-4DFD-8033-2EE0F5FE5FCF}" srcOrd="0" destOrd="0" presId="urn:microsoft.com/office/officeart/2005/8/layout/hProcess9"/>
    <dgm:cxn modelId="{8532FA14-BE93-478C-8179-3EA15322584A}" type="presOf" srcId="{8AB5AED0-7BBA-44A5-BCAA-BCFB11CB33AB}" destId="{9F7DA6B1-E036-4E51-898D-C667D52FD70D}" srcOrd="0" destOrd="0" presId="urn:microsoft.com/office/officeart/2005/8/layout/hProcess9"/>
    <dgm:cxn modelId="{7E34E0CF-BA65-4BD8-868C-8699C751D532}" type="presOf" srcId="{F5B59CA5-C45E-4238-A6A9-5D5A99E3DE9D}" destId="{AE91CD3F-17A8-4046-A069-E4CBCD66203C}" srcOrd="0" destOrd="0" presId="urn:microsoft.com/office/officeart/2005/8/layout/hProcess9"/>
    <dgm:cxn modelId="{8C9057CB-58A2-4AC7-B82E-35260A395C2A}" type="presParOf" srcId="{AE91CD3F-17A8-4046-A069-E4CBCD66203C}" destId="{072B1EDE-2CB3-441B-91BF-EC891F93276A}" srcOrd="0" destOrd="0" presId="urn:microsoft.com/office/officeart/2005/8/layout/hProcess9"/>
    <dgm:cxn modelId="{97A41546-2568-4BAC-9CFB-D5FEEAA4B152}" type="presParOf" srcId="{AE91CD3F-17A8-4046-A069-E4CBCD66203C}" destId="{219FA4AA-A899-4B86-8845-DD8ED278F384}" srcOrd="1" destOrd="0" presId="urn:microsoft.com/office/officeart/2005/8/layout/hProcess9"/>
    <dgm:cxn modelId="{7D52E3DD-B558-481E-8D31-AE1CD4E36A41}" type="presParOf" srcId="{219FA4AA-A899-4B86-8845-DD8ED278F384}" destId="{18060267-092C-4DFD-8033-2EE0F5FE5FCF}" srcOrd="0" destOrd="0" presId="urn:microsoft.com/office/officeart/2005/8/layout/hProcess9"/>
    <dgm:cxn modelId="{24FFEABD-28FE-469B-8870-75F5DABE9BA5}" type="presParOf" srcId="{219FA4AA-A899-4B86-8845-DD8ED278F384}" destId="{8957C8D1-D255-4955-AE94-DE4932F99428}" srcOrd="1" destOrd="0" presId="urn:microsoft.com/office/officeart/2005/8/layout/hProcess9"/>
    <dgm:cxn modelId="{0C9D2D52-18F9-4796-A02F-9193DA90E108}" type="presParOf" srcId="{219FA4AA-A899-4B86-8845-DD8ED278F384}" destId="{F12C00BC-A636-491C-B8B3-B15393DE4B3A}" srcOrd="2" destOrd="0" presId="urn:microsoft.com/office/officeart/2005/8/layout/hProcess9"/>
    <dgm:cxn modelId="{D154FCBF-42A0-4627-BBF2-0AB25EB72C22}" type="presParOf" srcId="{219FA4AA-A899-4B86-8845-DD8ED278F384}" destId="{9453AEF9-F31E-4D85-9E82-8331B644D419}" srcOrd="3" destOrd="0" presId="urn:microsoft.com/office/officeart/2005/8/layout/hProcess9"/>
    <dgm:cxn modelId="{CB059A86-40FA-4AB5-956B-366779F607E4}" type="presParOf" srcId="{219FA4AA-A899-4B86-8845-DD8ED278F384}" destId="{E6562707-16CA-41B4-9B8D-790C2BFB9101}" srcOrd="4" destOrd="0" presId="urn:microsoft.com/office/officeart/2005/8/layout/hProcess9"/>
    <dgm:cxn modelId="{29BDBA4E-C3B8-4E8A-B28E-C504D4A99F0D}" type="presParOf" srcId="{219FA4AA-A899-4B86-8845-DD8ED278F384}" destId="{19D94FFB-E407-4F25-99D7-86C209B79448}" srcOrd="5" destOrd="0" presId="urn:microsoft.com/office/officeart/2005/8/layout/hProcess9"/>
    <dgm:cxn modelId="{37AE7EA8-3D40-44EB-A54A-DC26B2F2B90C}" type="presParOf" srcId="{219FA4AA-A899-4B86-8845-DD8ED278F384}" destId="{9F7DA6B1-E036-4E51-898D-C667D52FD70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B1EDE-2CB3-441B-91BF-EC891F93276A}">
      <dsp:nvSpPr>
        <dsp:cNvPr id="0" name=""/>
        <dsp:cNvSpPr/>
      </dsp:nvSpPr>
      <dsp:spPr>
        <a:xfrm>
          <a:off x="2" y="488546"/>
          <a:ext cx="9143995" cy="344662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060267-092C-4DFD-8033-2EE0F5FE5FCF}">
      <dsp:nvSpPr>
        <dsp:cNvPr id="0" name=""/>
        <dsp:cNvSpPr/>
      </dsp:nvSpPr>
      <dsp:spPr>
        <a:xfrm>
          <a:off x="49802" y="1586611"/>
          <a:ext cx="2030610" cy="1769488"/>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Facilitate retirement savings for uncovered Connecticut employees</a:t>
          </a:r>
          <a:endParaRPr lang="en-US" sz="1600" kern="1200" baseline="0" dirty="0">
            <a:solidFill>
              <a:schemeClr val="bg1"/>
            </a:solidFill>
          </a:endParaRPr>
        </a:p>
      </dsp:txBody>
      <dsp:txXfrm>
        <a:off x="136181" y="1672990"/>
        <a:ext cx="1857852" cy="1596730"/>
      </dsp:txXfrm>
    </dsp:sp>
    <dsp:sp modelId="{F12C00BC-A636-491C-B8B3-B15393DE4B3A}">
      <dsp:nvSpPr>
        <dsp:cNvPr id="0" name=""/>
        <dsp:cNvSpPr/>
      </dsp:nvSpPr>
      <dsp:spPr>
        <a:xfrm>
          <a:off x="2418848" y="1586611"/>
          <a:ext cx="2030610" cy="1769488"/>
        </a:xfrm>
        <a:prstGeom prst="roundRect">
          <a:avLst/>
        </a:prstGeom>
        <a:solidFill>
          <a:schemeClr val="accent2">
            <a:shade val="80000"/>
            <a:hueOff val="134095"/>
            <a:satOff val="-17082"/>
            <a:lumOff val="121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Access to low-cost retirement programs that provide high quality services and investments with full transparency</a:t>
          </a:r>
          <a:endParaRPr lang="en-US" sz="1600" kern="1200" baseline="0" dirty="0">
            <a:solidFill>
              <a:schemeClr val="bg1"/>
            </a:solidFill>
          </a:endParaRPr>
        </a:p>
      </dsp:txBody>
      <dsp:txXfrm>
        <a:off x="2505227" y="1672990"/>
        <a:ext cx="1857852" cy="1596730"/>
      </dsp:txXfrm>
    </dsp:sp>
    <dsp:sp modelId="{E6562707-16CA-41B4-9B8D-790C2BFB9101}">
      <dsp:nvSpPr>
        <dsp:cNvPr id="0" name=""/>
        <dsp:cNvSpPr/>
      </dsp:nvSpPr>
      <dsp:spPr>
        <a:xfrm>
          <a:off x="4787894" y="1586611"/>
          <a:ext cx="2030610" cy="1769488"/>
        </a:xfrm>
        <a:prstGeom prst="roundRect">
          <a:avLst/>
        </a:prstGeom>
        <a:solidFill>
          <a:schemeClr val="accent2">
            <a:shade val="80000"/>
            <a:hueOff val="268190"/>
            <a:satOff val="-34163"/>
            <a:lumOff val="243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Manage the State’s liability &amp; fiduciary obligations</a:t>
          </a:r>
          <a:endParaRPr lang="en-US" sz="1600" kern="1200" baseline="0" dirty="0"/>
        </a:p>
      </dsp:txBody>
      <dsp:txXfrm>
        <a:off x="4874273" y="1672990"/>
        <a:ext cx="1857852" cy="1596730"/>
      </dsp:txXfrm>
    </dsp:sp>
    <dsp:sp modelId="{9F7DA6B1-E036-4E51-898D-C667D52FD70D}">
      <dsp:nvSpPr>
        <dsp:cNvPr id="0" name=""/>
        <dsp:cNvSpPr/>
      </dsp:nvSpPr>
      <dsp:spPr>
        <a:xfrm>
          <a:off x="7110263" y="1586611"/>
          <a:ext cx="2030610" cy="1769488"/>
        </a:xfrm>
        <a:prstGeom prst="roundRect">
          <a:avLst/>
        </a:prstGeom>
        <a:solidFill>
          <a:schemeClr val="accent2">
            <a:shade val="80000"/>
            <a:hueOff val="402285"/>
            <a:satOff val="-51245"/>
            <a:lumOff val="365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Avoid unintended policy consequences</a:t>
          </a:r>
          <a:endParaRPr lang="en-US" sz="1600" kern="1200" dirty="0" smtClean="0"/>
        </a:p>
      </dsp:txBody>
      <dsp:txXfrm>
        <a:off x="7196642" y="1672990"/>
        <a:ext cx="1857852" cy="15967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vl1pPr>
          </a:lstStyle>
          <a:p>
            <a:endParaRPr lang="en-US" alt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vl1pPr>
          </a:lstStyle>
          <a:p>
            <a:endParaRPr lang="en-US" altLang="en-US" dirty="0"/>
          </a:p>
        </p:txBody>
      </p:sp>
      <p:sp>
        <p:nvSpPr>
          <p:cNvPr id="3076" name="Rectangle 4"/>
          <p:cNvSpPr>
            <a:spLocks noGrp="1" noRot="1" noChangeAspect="1" noChangeArrowheads="1" noTextEdit="1"/>
          </p:cNvSpPr>
          <p:nvPr>
            <p:ph type="sldImg" idx="2"/>
          </p:nvPr>
        </p:nvSpPr>
        <p:spPr bwMode="auto">
          <a:xfrm>
            <a:off x="1028700" y="685800"/>
            <a:ext cx="48006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vl1pPr>
          </a:lstStyle>
          <a:p>
            <a:endParaRPr lang="en-US" alt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1ABB4B9B-5770-4C49-8726-4DB2C480F72C}" type="slidenum">
              <a:rPr lang="en-US" altLang="en-US"/>
              <a:pPr/>
              <a:t>‹#›</a:t>
            </a:fld>
            <a:endParaRPr lang="en-US" altLang="en-US" dirty="0"/>
          </a:p>
        </p:txBody>
      </p:sp>
    </p:spTree>
    <p:extLst>
      <p:ext uri="{BB962C8B-B14F-4D97-AF65-F5344CB8AC3E}">
        <p14:creationId xmlns:p14="http://schemas.microsoft.com/office/powerpoint/2010/main" val="32182471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799D4-854C-42A1-9000-2629F23E54E7}" type="slidenum">
              <a:rPr lang="en-US" altLang="en-US"/>
              <a:pPr/>
              <a:t>0</a:t>
            </a:fld>
            <a:endParaRPr lang="en-US" alt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lvl1pPr eaLnBrk="0" hangingPunct="0">
              <a:defRPr sz="2000" b="1">
                <a:solidFill>
                  <a:schemeClr val="tx1"/>
                </a:solidFill>
                <a:latin typeface="Arial" pitchFamily="34" charset="0"/>
                <a:ea typeface="ＭＳ Ｐゴシック" pitchFamily="34" charset="-128"/>
              </a:defRPr>
            </a:lvl1pPr>
            <a:lvl2pPr marL="742670" indent="-285641" eaLnBrk="0" hangingPunct="0">
              <a:defRPr sz="2000" b="1">
                <a:solidFill>
                  <a:schemeClr val="tx1"/>
                </a:solidFill>
                <a:latin typeface="Arial" pitchFamily="34" charset="0"/>
                <a:ea typeface="ＭＳ Ｐゴシック" pitchFamily="34" charset="-128"/>
              </a:defRPr>
            </a:lvl2pPr>
            <a:lvl3pPr marL="1142571" indent="-228514" eaLnBrk="0" hangingPunct="0">
              <a:defRPr sz="2000" b="1">
                <a:solidFill>
                  <a:schemeClr val="tx1"/>
                </a:solidFill>
                <a:latin typeface="Arial" pitchFamily="34" charset="0"/>
                <a:ea typeface="ＭＳ Ｐゴシック" pitchFamily="34" charset="-128"/>
              </a:defRPr>
            </a:lvl3pPr>
            <a:lvl4pPr marL="1599597" indent="-228514" eaLnBrk="0" hangingPunct="0">
              <a:defRPr sz="2000" b="1">
                <a:solidFill>
                  <a:schemeClr val="tx1"/>
                </a:solidFill>
                <a:latin typeface="Arial" pitchFamily="34" charset="0"/>
                <a:ea typeface="ＭＳ Ｐゴシック" pitchFamily="34" charset="-128"/>
              </a:defRPr>
            </a:lvl4pPr>
            <a:lvl5pPr marL="2056625" indent="-228514" eaLnBrk="0" hangingPunct="0">
              <a:defRPr sz="2000" b="1">
                <a:solidFill>
                  <a:schemeClr val="tx1"/>
                </a:solidFill>
                <a:latin typeface="Arial" pitchFamily="34" charset="0"/>
                <a:ea typeface="ＭＳ Ｐゴシック" pitchFamily="34" charset="-128"/>
              </a:defRPr>
            </a:lvl5pPr>
            <a:lvl6pPr marL="2513654" indent="-228514"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6pPr>
            <a:lvl7pPr marL="2970683" indent="-228514"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7pPr>
            <a:lvl8pPr marL="3427710" indent="-228514"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8pPr>
            <a:lvl9pPr marL="3884738" indent="-228514"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9pPr>
          </a:lstStyle>
          <a:p>
            <a:pPr eaLnBrk="1" hangingPunct="1"/>
            <a:fld id="{BE551A1D-54CA-43C7-8888-A8376EA661A3}" type="slidenum">
              <a:rPr lang="en-US" sz="1200" b="0">
                <a:solidFill>
                  <a:prstClr val="black"/>
                </a:solidFill>
              </a:rPr>
              <a:pPr eaLnBrk="1" hangingPunct="1"/>
              <a:t>1</a:t>
            </a:fld>
            <a:endParaRPr lang="en-US" sz="1200" b="0" dirty="0">
              <a:solidFill>
                <a:prstClr val="black"/>
              </a:solidFill>
            </a:endParaRPr>
          </a:p>
        </p:txBody>
      </p:sp>
      <p:sp>
        <p:nvSpPr>
          <p:cNvPr id="316419" name="Rectangle 2"/>
          <p:cNvSpPr>
            <a:spLocks noGrp="1" noRot="1" noChangeAspect="1" noChangeArrowheads="1" noTextEdit="1"/>
          </p:cNvSpPr>
          <p:nvPr>
            <p:ph type="sldImg"/>
          </p:nvPr>
        </p:nvSpPr>
        <p:spPr>
          <a:xfrm>
            <a:off x="1028700" y="685800"/>
            <a:ext cx="4800600" cy="3429000"/>
          </a:xfrm>
          <a:ln/>
        </p:spPr>
      </p:sp>
      <p:sp>
        <p:nvSpPr>
          <p:cNvPr id="316420" name="Rectangle 3"/>
          <p:cNvSpPr>
            <a:spLocks noGrp="1" noChangeArrowheads="1"/>
          </p:cNvSpPr>
          <p:nvPr>
            <p:ph type="body" idx="1"/>
          </p:nvPr>
        </p:nvSpPr>
        <p:spPr>
          <a:xfrm>
            <a:off x="993778" y="4343403"/>
            <a:ext cx="4870450" cy="4114800"/>
          </a:xfrm>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BB4B9B-5770-4C49-8726-4DB2C480F72C}" type="slidenum">
              <a:rPr lang="en-US" altLang="en-US" smtClean="0"/>
              <a:pPr/>
              <a:t>2</a:t>
            </a:fld>
            <a:endParaRPr lang="en-US" altLang="en-US" dirty="0"/>
          </a:p>
        </p:txBody>
      </p:sp>
    </p:spTree>
    <p:extLst>
      <p:ext uri="{BB962C8B-B14F-4D97-AF65-F5344CB8AC3E}">
        <p14:creationId xmlns:p14="http://schemas.microsoft.com/office/powerpoint/2010/main" val="1666806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lvl1pPr eaLnBrk="0" hangingPunct="0">
              <a:defRPr sz="2000" b="1">
                <a:solidFill>
                  <a:schemeClr val="tx1"/>
                </a:solidFill>
                <a:latin typeface="Arial" pitchFamily="34" charset="0"/>
                <a:ea typeface="ＭＳ Ｐゴシック" pitchFamily="34" charset="-128"/>
              </a:defRPr>
            </a:lvl1pPr>
            <a:lvl2pPr marL="742670" indent="-285641" eaLnBrk="0" hangingPunct="0">
              <a:defRPr sz="2000" b="1">
                <a:solidFill>
                  <a:schemeClr val="tx1"/>
                </a:solidFill>
                <a:latin typeface="Arial" pitchFamily="34" charset="0"/>
                <a:ea typeface="ＭＳ Ｐゴシック" pitchFamily="34" charset="-128"/>
              </a:defRPr>
            </a:lvl2pPr>
            <a:lvl3pPr marL="1142571" indent="-228514" eaLnBrk="0" hangingPunct="0">
              <a:defRPr sz="2000" b="1">
                <a:solidFill>
                  <a:schemeClr val="tx1"/>
                </a:solidFill>
                <a:latin typeface="Arial" pitchFamily="34" charset="0"/>
                <a:ea typeface="ＭＳ Ｐゴシック" pitchFamily="34" charset="-128"/>
              </a:defRPr>
            </a:lvl3pPr>
            <a:lvl4pPr marL="1599597" indent="-228514" eaLnBrk="0" hangingPunct="0">
              <a:defRPr sz="2000" b="1">
                <a:solidFill>
                  <a:schemeClr val="tx1"/>
                </a:solidFill>
                <a:latin typeface="Arial" pitchFamily="34" charset="0"/>
                <a:ea typeface="ＭＳ Ｐゴシック" pitchFamily="34" charset="-128"/>
              </a:defRPr>
            </a:lvl4pPr>
            <a:lvl5pPr marL="2056625" indent="-228514" eaLnBrk="0" hangingPunct="0">
              <a:defRPr sz="2000" b="1">
                <a:solidFill>
                  <a:schemeClr val="tx1"/>
                </a:solidFill>
                <a:latin typeface="Arial" pitchFamily="34" charset="0"/>
                <a:ea typeface="ＭＳ Ｐゴシック" pitchFamily="34" charset="-128"/>
              </a:defRPr>
            </a:lvl5pPr>
            <a:lvl6pPr marL="2513654" indent="-228514"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6pPr>
            <a:lvl7pPr marL="2970683" indent="-228514"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7pPr>
            <a:lvl8pPr marL="3427710" indent="-228514"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8pPr>
            <a:lvl9pPr marL="3884738" indent="-228514"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9pPr>
          </a:lstStyle>
          <a:p>
            <a:pPr eaLnBrk="1" hangingPunct="1"/>
            <a:fld id="{3FD6038F-8BCE-443F-B71A-5B1C2882507F}" type="slidenum">
              <a:rPr lang="en-US" sz="1200" b="0">
                <a:solidFill>
                  <a:prstClr val="black"/>
                </a:solidFill>
              </a:rPr>
              <a:pPr eaLnBrk="1" hangingPunct="1"/>
              <a:t>3</a:t>
            </a:fld>
            <a:endParaRPr lang="en-US" sz="1200" b="0" dirty="0">
              <a:solidFill>
                <a:prstClr val="black"/>
              </a:solidFill>
            </a:endParaRPr>
          </a:p>
        </p:txBody>
      </p:sp>
      <p:sp>
        <p:nvSpPr>
          <p:cNvPr id="399363" name="Rectangle 7"/>
          <p:cNvSpPr txBox="1">
            <a:spLocks noGrp="1" noChangeArrowheads="1"/>
          </p:cNvSpPr>
          <p:nvPr/>
        </p:nvSpPr>
        <p:spPr bwMode="auto">
          <a:xfrm>
            <a:off x="3886203" y="8689978"/>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10" tIns="43803" rIns="87610" bIns="43803" anchor="b"/>
          <a:lstStyle>
            <a:lvl1pPr defTabSz="874713" eaLnBrk="0" hangingPunct="0">
              <a:defRPr sz="2000" b="1">
                <a:solidFill>
                  <a:schemeClr val="tx1"/>
                </a:solidFill>
                <a:latin typeface="Arial" pitchFamily="34" charset="0"/>
                <a:ea typeface="ＭＳ Ｐゴシック" pitchFamily="34" charset="-128"/>
              </a:defRPr>
            </a:lvl1pPr>
            <a:lvl2pPr marL="742950" indent="-285750" defTabSz="874713" eaLnBrk="0" hangingPunct="0">
              <a:defRPr sz="2000" b="1">
                <a:solidFill>
                  <a:schemeClr val="tx1"/>
                </a:solidFill>
                <a:latin typeface="Arial" pitchFamily="34" charset="0"/>
                <a:ea typeface="ＭＳ Ｐゴシック" pitchFamily="34" charset="-128"/>
              </a:defRPr>
            </a:lvl2pPr>
            <a:lvl3pPr marL="1143000" indent="-228600" defTabSz="874713" eaLnBrk="0" hangingPunct="0">
              <a:defRPr sz="2000" b="1">
                <a:solidFill>
                  <a:schemeClr val="tx1"/>
                </a:solidFill>
                <a:latin typeface="Arial" pitchFamily="34" charset="0"/>
                <a:ea typeface="ＭＳ Ｐゴシック" pitchFamily="34" charset="-128"/>
              </a:defRPr>
            </a:lvl3pPr>
            <a:lvl4pPr marL="1600200" indent="-228600" defTabSz="874713" eaLnBrk="0" hangingPunct="0">
              <a:defRPr sz="2000" b="1">
                <a:solidFill>
                  <a:schemeClr val="tx1"/>
                </a:solidFill>
                <a:latin typeface="Arial" pitchFamily="34" charset="0"/>
                <a:ea typeface="ＭＳ Ｐゴシック" pitchFamily="34" charset="-128"/>
              </a:defRPr>
            </a:lvl4pPr>
            <a:lvl5pPr marL="2057400" indent="-228600" defTabSz="874713" eaLnBrk="0" hangingPunct="0">
              <a:defRPr sz="2000" b="1">
                <a:solidFill>
                  <a:schemeClr val="tx1"/>
                </a:solidFill>
                <a:latin typeface="Arial" pitchFamily="34" charset="0"/>
                <a:ea typeface="ＭＳ Ｐゴシック" pitchFamily="34" charset="-128"/>
              </a:defRPr>
            </a:lvl5pPr>
            <a:lvl6pPr marL="2514600" indent="-228600" algn="ctr" defTabSz="874713"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6pPr>
            <a:lvl7pPr marL="2971800" indent="-228600" algn="ctr" defTabSz="874713"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7pPr>
            <a:lvl8pPr marL="3429000" indent="-228600" algn="ctr" defTabSz="874713"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8pPr>
            <a:lvl9pPr marL="3886200" indent="-228600" algn="ctr" defTabSz="874713"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9pPr>
          </a:lstStyle>
          <a:p>
            <a:pPr algn="r">
              <a:lnSpc>
                <a:spcPct val="100000"/>
              </a:lnSpc>
            </a:pPr>
            <a:fld id="{A61755D5-A5B7-4446-AE02-37DC06810905}" type="slidenum">
              <a:rPr lang="en-US" sz="1100" b="0">
                <a:solidFill>
                  <a:prstClr val="black"/>
                </a:solidFill>
                <a:ea typeface="ヒラギノ角ゴ Pro W3" charset="-128"/>
              </a:rPr>
              <a:pPr algn="r">
                <a:lnSpc>
                  <a:spcPct val="100000"/>
                </a:lnSpc>
              </a:pPr>
              <a:t>3</a:t>
            </a:fld>
            <a:endParaRPr lang="en-US" sz="1100" b="0" dirty="0">
              <a:solidFill>
                <a:prstClr val="black"/>
              </a:solidFill>
              <a:ea typeface="ヒラギノ角ゴ Pro W3" charset="-128"/>
            </a:endParaRPr>
          </a:p>
        </p:txBody>
      </p:sp>
      <p:sp>
        <p:nvSpPr>
          <p:cNvPr id="399364" name="Rectangle 2"/>
          <p:cNvSpPr>
            <a:spLocks noGrp="1" noRot="1" noChangeAspect="1" noChangeArrowheads="1" noTextEdit="1"/>
          </p:cNvSpPr>
          <p:nvPr>
            <p:ph type="sldImg"/>
          </p:nvPr>
        </p:nvSpPr>
        <p:spPr>
          <a:xfrm>
            <a:off x="1025525" y="690563"/>
            <a:ext cx="4800600" cy="3429000"/>
          </a:xfrm>
          <a:ln/>
        </p:spPr>
      </p:sp>
      <p:sp>
        <p:nvSpPr>
          <p:cNvPr id="399365" name="Rectangle 3"/>
          <p:cNvSpPr>
            <a:spLocks noGrp="1" noChangeArrowheads="1"/>
          </p:cNvSpPr>
          <p:nvPr>
            <p:ph type="body" idx="1"/>
          </p:nvPr>
        </p:nvSpPr>
        <p:spPr>
          <a:xfrm>
            <a:off x="914403" y="4346575"/>
            <a:ext cx="5029200" cy="4108450"/>
          </a:xfrm>
          <a:noFill/>
        </p:spPr>
        <p:txBody>
          <a:bodyPr lIns="87610" tIns="43803" rIns="87610" bIns="43803"/>
          <a:lstStyle/>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lvl1pPr eaLnBrk="0" hangingPunct="0">
              <a:defRPr sz="2000" b="1">
                <a:solidFill>
                  <a:schemeClr val="tx1"/>
                </a:solidFill>
                <a:latin typeface="Arial" pitchFamily="34" charset="0"/>
                <a:ea typeface="ＭＳ Ｐゴシック" pitchFamily="34" charset="-128"/>
              </a:defRPr>
            </a:lvl1pPr>
            <a:lvl2pPr marL="742670" indent="-285641" eaLnBrk="0" hangingPunct="0">
              <a:defRPr sz="2000" b="1">
                <a:solidFill>
                  <a:schemeClr val="tx1"/>
                </a:solidFill>
                <a:latin typeface="Arial" pitchFamily="34" charset="0"/>
                <a:ea typeface="ＭＳ Ｐゴシック" pitchFamily="34" charset="-128"/>
              </a:defRPr>
            </a:lvl2pPr>
            <a:lvl3pPr marL="1142571" indent="-228514" eaLnBrk="0" hangingPunct="0">
              <a:defRPr sz="2000" b="1">
                <a:solidFill>
                  <a:schemeClr val="tx1"/>
                </a:solidFill>
                <a:latin typeface="Arial" pitchFamily="34" charset="0"/>
                <a:ea typeface="ＭＳ Ｐゴシック" pitchFamily="34" charset="-128"/>
              </a:defRPr>
            </a:lvl3pPr>
            <a:lvl4pPr marL="1599597" indent="-228514" eaLnBrk="0" hangingPunct="0">
              <a:defRPr sz="2000" b="1">
                <a:solidFill>
                  <a:schemeClr val="tx1"/>
                </a:solidFill>
                <a:latin typeface="Arial" pitchFamily="34" charset="0"/>
                <a:ea typeface="ＭＳ Ｐゴシック" pitchFamily="34" charset="-128"/>
              </a:defRPr>
            </a:lvl4pPr>
            <a:lvl5pPr marL="2056625" indent="-228514" eaLnBrk="0" hangingPunct="0">
              <a:defRPr sz="2000" b="1">
                <a:solidFill>
                  <a:schemeClr val="tx1"/>
                </a:solidFill>
                <a:latin typeface="Arial" pitchFamily="34" charset="0"/>
                <a:ea typeface="ＭＳ Ｐゴシック" pitchFamily="34" charset="-128"/>
              </a:defRPr>
            </a:lvl5pPr>
            <a:lvl6pPr marL="2513654" indent="-228514"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6pPr>
            <a:lvl7pPr marL="2970683" indent="-228514"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7pPr>
            <a:lvl8pPr marL="3427710" indent="-228514"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8pPr>
            <a:lvl9pPr marL="3884738" indent="-228514"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9pPr>
          </a:lstStyle>
          <a:p>
            <a:pPr eaLnBrk="1" hangingPunct="1"/>
            <a:fld id="{5AE4A972-2BA8-4EA4-A519-6FEAC15AD915}" type="slidenum">
              <a:rPr lang="en-US" sz="1200" b="0">
                <a:solidFill>
                  <a:prstClr val="black"/>
                </a:solidFill>
              </a:rPr>
              <a:pPr eaLnBrk="1" hangingPunct="1"/>
              <a:t>4</a:t>
            </a:fld>
            <a:endParaRPr lang="en-US" sz="1200" b="0" dirty="0">
              <a:solidFill>
                <a:prstClr val="black"/>
              </a:solidFill>
            </a:endParaRPr>
          </a:p>
        </p:txBody>
      </p:sp>
      <p:sp>
        <p:nvSpPr>
          <p:cNvPr id="407555" name="Rectangle 2"/>
          <p:cNvSpPr>
            <a:spLocks noGrp="1" noRot="1" noChangeAspect="1" noChangeArrowheads="1" noTextEdit="1"/>
          </p:cNvSpPr>
          <p:nvPr>
            <p:ph type="sldImg"/>
          </p:nvPr>
        </p:nvSpPr>
        <p:spPr>
          <a:xfrm>
            <a:off x="711200" y="382588"/>
            <a:ext cx="5438775" cy="3884612"/>
          </a:xfrm>
          <a:ln/>
        </p:spPr>
      </p:sp>
      <p:sp>
        <p:nvSpPr>
          <p:cNvPr id="407556" name="Rectangle 3"/>
          <p:cNvSpPr>
            <a:spLocks noGrp="1" noChangeArrowheads="1"/>
          </p:cNvSpPr>
          <p:nvPr>
            <p:ph type="body" idx="1"/>
          </p:nvPr>
        </p:nvSpPr>
        <p:spPr>
          <a:xfrm>
            <a:off x="760416" y="4343402"/>
            <a:ext cx="5337175" cy="4113214"/>
          </a:xfrm>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C3E2F-6E38-4677-97D2-45CAAD16AECE}" type="slidenum">
              <a:rPr lang="en-US" altLang="en-US" smtClean="0">
                <a:solidFill>
                  <a:prstClr val="black"/>
                </a:solidFill>
              </a:rPr>
              <a:pPr/>
              <a:t>6</a:t>
            </a:fld>
            <a:endParaRPr lang="en-US" altLang="en-US" dirty="0">
              <a:solidFill>
                <a:prstClr val="black"/>
              </a:solidFill>
            </a:endParaRPr>
          </a:p>
        </p:txBody>
      </p:sp>
    </p:spTree>
    <p:extLst>
      <p:ext uri="{BB962C8B-B14F-4D97-AF65-F5344CB8AC3E}">
        <p14:creationId xmlns:p14="http://schemas.microsoft.com/office/powerpoint/2010/main" val="81149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91464-411B-4B20-8364-C105729911AC}" type="slidenum">
              <a:rPr lang="en-US" altLang="en-US"/>
              <a:pPr/>
              <a:t>8</a:t>
            </a:fld>
            <a:endParaRPr lang="en-US" alt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tif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tiff"/><Relationship Id="rId5" Type="http://schemas.openxmlformats.org/officeDocument/2006/relationships/image" Target="../media/image1.tif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tags" Target="../tags/tag20.xml"/><Relationship Id="rId7" Type="http://schemas.openxmlformats.org/officeDocument/2006/relationships/image" Target="../media/image2.tiff"/><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tiff"/><Relationship Id="rId5" Type="http://schemas.openxmlformats.org/officeDocument/2006/relationships/image" Target="../media/image4.jpg"/><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tags" Target="../tags/tag32.xml"/><Relationship Id="rId7" Type="http://schemas.openxmlformats.org/officeDocument/2006/relationships/image" Target="../media/image2.tif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tiff"/><Relationship Id="rId5" Type="http://schemas.openxmlformats.org/officeDocument/2006/relationships/image" Target="../media/image4.jpg"/><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tags" Target="../tags/tag42.xml"/><Relationship Id="rId7" Type="http://schemas.openxmlformats.org/officeDocument/2006/relationships/image" Target="../media/image2.tiff"/><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tiff"/><Relationship Id="rId5" Type="http://schemas.openxmlformats.org/officeDocument/2006/relationships/image" Target="../media/image4.jpg"/><Relationship Id="rId4"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tags" Target="../tags/tag52.xml"/><Relationship Id="rId7" Type="http://schemas.openxmlformats.org/officeDocument/2006/relationships/image" Target="../media/image2.tiff"/><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tiff"/><Relationship Id="rId5" Type="http://schemas.openxmlformats.org/officeDocument/2006/relationships/image" Target="../media/image4.jpg"/><Relationship Id="rId4"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tags" Target="../tags/tag53.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tags" Target="../tags/tag64.xml"/><Relationship Id="rId7" Type="http://schemas.openxmlformats.org/officeDocument/2006/relationships/image" Target="../media/image2.tiff"/><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tiff"/><Relationship Id="rId5" Type="http://schemas.openxmlformats.org/officeDocument/2006/relationships/image" Target="../media/image4.jpg"/><Relationship Id="rId4"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6.xml"/><Relationship Id="rId1" Type="http://schemas.openxmlformats.org/officeDocument/2006/relationships/tags" Target="../tags/tag6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MMC_CoverShape"/>
          <p:cNvGrpSpPr/>
          <p:nvPr userDrawn="1">
            <p:custDataLst>
              <p:tags r:id="rId1"/>
            </p:custDataLst>
          </p:nvPr>
        </p:nvGrpSpPr>
        <p:grpSpPr>
          <a:xfrm>
            <a:off x="0" y="3073400"/>
            <a:ext cx="9601200" cy="2743200"/>
            <a:chOff x="0" y="3073400"/>
            <a:chExt cx="9601200" cy="2743200"/>
          </a:xfrm>
        </p:grpSpPr>
        <p:cxnSp>
          <p:nvCxnSpPr>
            <p:cNvPr id="2" name="Straight Connector 1"/>
            <p:cNvCxnSpPr/>
            <p:nvPr userDrawn="1"/>
          </p:nvCxnSpPr>
          <p:spPr bwMode="auto">
            <a:xfrm>
              <a:off x="0" y="3073400"/>
              <a:ext cx="9601200" cy="0"/>
            </a:xfrm>
            <a:prstGeom prst="line">
              <a:avLst/>
            </a:prstGeom>
            <a:noFill/>
            <a:ln w="381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Connector 2"/>
            <p:cNvCxnSpPr/>
            <p:nvPr userDrawn="1"/>
          </p:nvCxnSpPr>
          <p:spPr bwMode="auto">
            <a:xfrm>
              <a:off x="0" y="3530600"/>
              <a:ext cx="9601200" cy="457200"/>
            </a:xfrm>
            <a:prstGeom prst="line">
              <a:avLst/>
            </a:prstGeom>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3"/>
            <p:cNvCxnSpPr/>
            <p:nvPr userDrawn="1"/>
          </p:nvCxnSpPr>
          <p:spPr bwMode="auto">
            <a:xfrm>
              <a:off x="0" y="3987800"/>
              <a:ext cx="9601200" cy="1828800"/>
            </a:xfrm>
            <a:prstGeom prst="line">
              <a:avLst/>
            </a:prstGeom>
            <a:noFill/>
            <a:ln w="38100"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US" altLang="en-US"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altLang="en-US" noProof="0" smtClean="0"/>
              <a:t>Click to edit Master subtitle style</a:t>
            </a:r>
          </a:p>
        </p:txBody>
      </p:sp>
      <p:pic>
        <p:nvPicPr>
          <p:cNvPr id="6" name="Picture 5"/>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026" y="477901"/>
            <a:ext cx="1650492" cy="228600"/>
          </a:xfrm>
          <a:prstGeom prst="rect">
            <a:avLst/>
          </a:prstGeom>
        </p:spPr>
      </p:pic>
      <p:pic>
        <p:nvPicPr>
          <p:cNvPr id="7" name="Picture 6"/>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pic>
        <p:nvPicPr>
          <p:cNvPr id="8" name="Picture 7"/>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6296406" y="574675"/>
            <a:ext cx="2830068" cy="899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33E8F0B-2C2C-4416-9617-8943E3938D37}" type="slidenum">
              <a:rPr lang="en-US" altLang="en-US"/>
              <a:pPr/>
              <a:t>‹#›</a:t>
            </a:fld>
            <a:endParaRPr lang="en-US" altLang="en-US" dirty="0"/>
          </a:p>
        </p:txBody>
      </p:sp>
      <p:sp>
        <p:nvSpPr>
          <p:cNvPr id="5" name="Date Placeholder 4"/>
          <p:cNvSpPr>
            <a:spLocks noGrp="1"/>
          </p:cNvSpPr>
          <p:nvPr>
            <p:ph type="dt" sz="half" idx="11"/>
          </p:nvPr>
        </p:nvSpPr>
        <p:spPr/>
        <p:txBody>
          <a:bodyPr/>
          <a:lstStyle>
            <a:lvl1pPr>
              <a:defRPr/>
            </a:lvl1pPr>
          </a:lstStyle>
          <a:p>
            <a:fld id="{069486AD-C9C9-43B7-9A44-A45872AA4560}" type="datetime4">
              <a:rPr lang="en-US" altLang="en-US"/>
              <a:pPr/>
              <a:t>June 3, 2015</a:t>
            </a:fld>
            <a:endParaRPr lang="en-US" altLang="en-US" dirty="0"/>
          </a:p>
        </p:txBody>
      </p:sp>
    </p:spTree>
    <p:extLst>
      <p:ext uri="{BB962C8B-B14F-4D97-AF65-F5344CB8AC3E}">
        <p14:creationId xmlns:p14="http://schemas.microsoft.com/office/powerpoint/2010/main" val="335990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A11AF5-694B-4F96-B44E-EC877B322C49}" type="slidenum">
              <a:rPr lang="en-US" altLang="en-US"/>
              <a:pPr/>
              <a:t>‹#›</a:t>
            </a:fld>
            <a:endParaRPr lang="en-US" altLang="en-US" dirty="0"/>
          </a:p>
        </p:txBody>
      </p:sp>
      <p:sp>
        <p:nvSpPr>
          <p:cNvPr id="5" name="Date Placeholder 4"/>
          <p:cNvSpPr>
            <a:spLocks noGrp="1"/>
          </p:cNvSpPr>
          <p:nvPr>
            <p:ph type="dt" sz="half" idx="11"/>
          </p:nvPr>
        </p:nvSpPr>
        <p:spPr/>
        <p:txBody>
          <a:bodyPr/>
          <a:lstStyle>
            <a:lvl1pPr>
              <a:defRPr/>
            </a:lvl1pPr>
          </a:lstStyle>
          <a:p>
            <a:fld id="{6695C33B-41CC-4CE1-938B-433EA1D16DCE}" type="datetime4">
              <a:rPr lang="en-US" altLang="en-US"/>
              <a:pPr/>
              <a:t>June 3, 2015</a:t>
            </a:fld>
            <a:endParaRPr lang="en-US" altLang="en-US" dirty="0"/>
          </a:p>
        </p:txBody>
      </p:sp>
    </p:spTree>
    <p:extLst>
      <p:ext uri="{BB962C8B-B14F-4D97-AF65-F5344CB8AC3E}">
        <p14:creationId xmlns:p14="http://schemas.microsoft.com/office/powerpoint/2010/main" val="934619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MMC_CoverShape"/>
          <p:cNvPicPr>
            <a:picLocks/>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2178050"/>
            <a:ext cx="9604756" cy="4089400"/>
          </a:xfrm>
          <a:prstGeom prst="rect">
            <a:avLst/>
          </a:prstGeom>
        </p:spPr>
      </p:pic>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US" altLang="en-US"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altLang="en-US" noProof="0" smtClean="0"/>
              <a:t>Click to edit Master subtitle style</a:t>
            </a:r>
          </a:p>
        </p:txBody>
      </p:sp>
      <p:pic>
        <p:nvPicPr>
          <p:cNvPr id="3" name="Picture 2"/>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16026" y="477901"/>
            <a:ext cx="1650492" cy="228600"/>
          </a:xfrm>
          <a:prstGeom prst="rect">
            <a:avLst/>
          </a:prstGeom>
        </p:spPr>
      </p:pic>
      <p:pic>
        <p:nvPicPr>
          <p:cNvPr id="4" name="Picture 3"/>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pic>
        <p:nvPicPr>
          <p:cNvPr id="5" name="Picture 4"/>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6296406" y="574675"/>
            <a:ext cx="2830068" cy="89916"/>
          </a:xfrm>
          <a:prstGeom prst="rect">
            <a:avLst/>
          </a:prstGeom>
        </p:spPr>
      </p:pic>
    </p:spTree>
    <p:extLst>
      <p:ext uri="{BB962C8B-B14F-4D97-AF65-F5344CB8AC3E}">
        <p14:creationId xmlns:p14="http://schemas.microsoft.com/office/powerpoint/2010/main" val="2846425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846465B-9BF3-4927-9222-63FB7858EE45}"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143844BA-F5A5-4D41-84B4-FC2B9D0EC5C2}" type="datetime4">
              <a:rPr lang="en-US" altLang="en-US"/>
              <a:pPr/>
              <a:t>June 3, 2015</a:t>
            </a:fld>
            <a:endParaRPr lang="en-US" altLang="en-US" dirty="0"/>
          </a:p>
        </p:txBody>
      </p:sp>
    </p:spTree>
    <p:extLst>
      <p:ext uri="{BB962C8B-B14F-4D97-AF65-F5344CB8AC3E}">
        <p14:creationId xmlns:p14="http://schemas.microsoft.com/office/powerpoint/2010/main" val="339030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4C5581B-DA1B-4149-8F7C-AEABFD7BEF4C}"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D0F94A3F-A737-47FF-AF8B-D36555A75D28}" type="datetime4">
              <a:rPr lang="en-US" altLang="en-US"/>
              <a:pPr/>
              <a:t>June 3, 2015</a:t>
            </a:fld>
            <a:endParaRPr lang="en-US" altLang="en-US" dirty="0"/>
          </a:p>
        </p:txBody>
      </p:sp>
    </p:spTree>
    <p:extLst>
      <p:ext uri="{BB962C8B-B14F-4D97-AF65-F5344CB8AC3E}">
        <p14:creationId xmlns:p14="http://schemas.microsoft.com/office/powerpoint/2010/main" val="261575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95EE9E2-C98D-4CDD-8529-BC8ED61386B7}" type="slidenum">
              <a:rPr lang="en-US" altLang="en-US">
                <a:solidFill>
                  <a:srgbClr val="002C77"/>
                </a:solidFill>
              </a:rPr>
              <a:pPr/>
              <a:t>‹#›</a:t>
            </a:fld>
            <a:endParaRPr lang="en-US" altLang="en-US" dirty="0">
              <a:solidFill>
                <a:srgbClr val="002C77"/>
              </a:solidFill>
            </a:endParaRPr>
          </a:p>
        </p:txBody>
      </p:sp>
      <p:sp>
        <p:nvSpPr>
          <p:cNvPr id="6" name="Date Placeholder 5"/>
          <p:cNvSpPr>
            <a:spLocks noGrp="1"/>
          </p:cNvSpPr>
          <p:nvPr>
            <p:ph type="dt" sz="half" idx="11"/>
          </p:nvPr>
        </p:nvSpPr>
        <p:spPr/>
        <p:txBody>
          <a:bodyPr/>
          <a:lstStyle>
            <a:lvl1pPr>
              <a:defRPr/>
            </a:lvl1pPr>
          </a:lstStyle>
          <a:p>
            <a:fld id="{BAE8E508-A290-414A-AE8B-E594439AF076}" type="datetime4">
              <a:rPr lang="en-US" altLang="en-US"/>
              <a:pPr/>
              <a:t>June 3, 2015</a:t>
            </a:fld>
            <a:endParaRPr lang="en-US" altLang="en-US" dirty="0"/>
          </a:p>
        </p:txBody>
      </p:sp>
    </p:spTree>
    <p:extLst>
      <p:ext uri="{BB962C8B-B14F-4D97-AF65-F5344CB8AC3E}">
        <p14:creationId xmlns:p14="http://schemas.microsoft.com/office/powerpoint/2010/main" val="599022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C489095-F58C-40F8-B619-1020E71DBDC7}" type="slidenum">
              <a:rPr lang="en-US" altLang="en-US">
                <a:solidFill>
                  <a:srgbClr val="002C77"/>
                </a:solidFill>
              </a:rPr>
              <a:pPr/>
              <a:t>‹#›</a:t>
            </a:fld>
            <a:endParaRPr lang="en-US" altLang="en-US" dirty="0">
              <a:solidFill>
                <a:srgbClr val="002C77"/>
              </a:solidFill>
            </a:endParaRPr>
          </a:p>
        </p:txBody>
      </p:sp>
      <p:sp>
        <p:nvSpPr>
          <p:cNvPr id="8" name="Date Placeholder 7"/>
          <p:cNvSpPr>
            <a:spLocks noGrp="1"/>
          </p:cNvSpPr>
          <p:nvPr>
            <p:ph type="dt" sz="half" idx="11"/>
          </p:nvPr>
        </p:nvSpPr>
        <p:spPr/>
        <p:txBody>
          <a:bodyPr/>
          <a:lstStyle>
            <a:lvl1pPr>
              <a:defRPr/>
            </a:lvl1pPr>
          </a:lstStyle>
          <a:p>
            <a:fld id="{A1CFD16D-4C96-4F30-B3BF-1AAD3BCF4C8B}" type="datetime4">
              <a:rPr lang="en-US" altLang="en-US"/>
              <a:pPr/>
              <a:t>June 3, 2015</a:t>
            </a:fld>
            <a:endParaRPr lang="en-US" altLang="en-US" dirty="0"/>
          </a:p>
        </p:txBody>
      </p:sp>
    </p:spTree>
    <p:extLst>
      <p:ext uri="{BB962C8B-B14F-4D97-AF65-F5344CB8AC3E}">
        <p14:creationId xmlns:p14="http://schemas.microsoft.com/office/powerpoint/2010/main" val="2828599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84460D9-3221-40F5-AE9E-945717D232DC}" type="slidenum">
              <a:rPr lang="en-US" altLang="en-US">
                <a:solidFill>
                  <a:srgbClr val="002C77"/>
                </a:solidFill>
              </a:rPr>
              <a:pPr/>
              <a:t>‹#›</a:t>
            </a:fld>
            <a:endParaRPr lang="en-US" altLang="en-US" dirty="0">
              <a:solidFill>
                <a:srgbClr val="002C77"/>
              </a:solidFill>
            </a:endParaRPr>
          </a:p>
        </p:txBody>
      </p:sp>
      <p:sp>
        <p:nvSpPr>
          <p:cNvPr id="4" name="Date Placeholder 3"/>
          <p:cNvSpPr>
            <a:spLocks noGrp="1"/>
          </p:cNvSpPr>
          <p:nvPr>
            <p:ph type="dt" sz="half" idx="11"/>
          </p:nvPr>
        </p:nvSpPr>
        <p:spPr/>
        <p:txBody>
          <a:bodyPr/>
          <a:lstStyle>
            <a:lvl1pPr>
              <a:defRPr/>
            </a:lvl1pPr>
          </a:lstStyle>
          <a:p>
            <a:fld id="{80E57191-D56A-4926-8412-C14D445A9F6B}" type="datetime4">
              <a:rPr lang="en-US" altLang="en-US"/>
              <a:pPr/>
              <a:t>June 3, 2015</a:t>
            </a:fld>
            <a:endParaRPr lang="en-US" altLang="en-US" dirty="0"/>
          </a:p>
        </p:txBody>
      </p:sp>
    </p:spTree>
    <p:extLst>
      <p:ext uri="{BB962C8B-B14F-4D97-AF65-F5344CB8AC3E}">
        <p14:creationId xmlns:p14="http://schemas.microsoft.com/office/powerpoint/2010/main" val="3740245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893D56F-6A15-4D2D-B815-1738D6DC7E46}" type="slidenum">
              <a:rPr lang="en-US" altLang="en-US">
                <a:solidFill>
                  <a:srgbClr val="002C77"/>
                </a:solidFill>
              </a:rPr>
              <a:pPr/>
              <a:t>‹#›</a:t>
            </a:fld>
            <a:endParaRPr lang="en-US" altLang="en-US" dirty="0">
              <a:solidFill>
                <a:srgbClr val="002C77"/>
              </a:solidFill>
            </a:endParaRPr>
          </a:p>
        </p:txBody>
      </p:sp>
      <p:sp>
        <p:nvSpPr>
          <p:cNvPr id="3" name="Date Placeholder 2"/>
          <p:cNvSpPr>
            <a:spLocks noGrp="1"/>
          </p:cNvSpPr>
          <p:nvPr>
            <p:ph type="dt" sz="half" idx="11"/>
          </p:nvPr>
        </p:nvSpPr>
        <p:spPr/>
        <p:txBody>
          <a:bodyPr/>
          <a:lstStyle>
            <a:lvl1pPr>
              <a:defRPr/>
            </a:lvl1pPr>
          </a:lstStyle>
          <a:p>
            <a:fld id="{30E19DF0-3FD4-44C0-8C83-E2080E29823B}" type="datetime4">
              <a:rPr lang="en-US" altLang="en-US"/>
              <a:pPr/>
              <a:t>June 3, 2015</a:t>
            </a:fld>
            <a:endParaRPr lang="en-US" altLang="en-US" dirty="0"/>
          </a:p>
        </p:txBody>
      </p:sp>
    </p:spTree>
    <p:extLst>
      <p:ext uri="{BB962C8B-B14F-4D97-AF65-F5344CB8AC3E}">
        <p14:creationId xmlns:p14="http://schemas.microsoft.com/office/powerpoint/2010/main" val="1674972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4ED346E-82BC-40EE-BB68-9D768E06B6B5}" type="slidenum">
              <a:rPr lang="en-US" altLang="en-US">
                <a:solidFill>
                  <a:srgbClr val="002C77"/>
                </a:solidFill>
              </a:rPr>
              <a:pPr/>
              <a:t>‹#›</a:t>
            </a:fld>
            <a:endParaRPr lang="en-US" altLang="en-US" dirty="0">
              <a:solidFill>
                <a:srgbClr val="002C77"/>
              </a:solidFill>
            </a:endParaRPr>
          </a:p>
        </p:txBody>
      </p:sp>
      <p:sp>
        <p:nvSpPr>
          <p:cNvPr id="6" name="Date Placeholder 5"/>
          <p:cNvSpPr>
            <a:spLocks noGrp="1"/>
          </p:cNvSpPr>
          <p:nvPr>
            <p:ph type="dt" sz="half" idx="11"/>
          </p:nvPr>
        </p:nvSpPr>
        <p:spPr/>
        <p:txBody>
          <a:bodyPr/>
          <a:lstStyle>
            <a:lvl1pPr>
              <a:defRPr/>
            </a:lvl1pPr>
          </a:lstStyle>
          <a:p>
            <a:fld id="{3350D661-8C82-45F4-97F2-953A117A9A1B}" type="datetime4">
              <a:rPr lang="en-US" altLang="en-US"/>
              <a:pPr/>
              <a:t>June 3, 2015</a:t>
            </a:fld>
            <a:endParaRPr lang="en-US" altLang="en-US" dirty="0"/>
          </a:p>
        </p:txBody>
      </p:sp>
    </p:spTree>
    <p:extLst>
      <p:ext uri="{BB962C8B-B14F-4D97-AF65-F5344CB8AC3E}">
        <p14:creationId xmlns:p14="http://schemas.microsoft.com/office/powerpoint/2010/main" val="261374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738BB5E-307C-45D8-8100-5843EB949CFF}" type="slidenum">
              <a:rPr lang="en-US" altLang="en-US"/>
              <a:pPr/>
              <a:t>‹#›</a:t>
            </a:fld>
            <a:endParaRPr lang="en-US" altLang="en-US" dirty="0"/>
          </a:p>
        </p:txBody>
      </p:sp>
      <p:sp>
        <p:nvSpPr>
          <p:cNvPr id="5" name="Date Placeholder 4"/>
          <p:cNvSpPr>
            <a:spLocks noGrp="1"/>
          </p:cNvSpPr>
          <p:nvPr>
            <p:ph type="dt" sz="half" idx="11"/>
          </p:nvPr>
        </p:nvSpPr>
        <p:spPr/>
        <p:txBody>
          <a:bodyPr/>
          <a:lstStyle>
            <a:lvl1pPr>
              <a:defRPr/>
            </a:lvl1pPr>
          </a:lstStyle>
          <a:p>
            <a:fld id="{D71E9174-2B2F-4E46-85C8-7683A24846CF}" type="datetime4">
              <a:rPr lang="en-US" altLang="en-US"/>
              <a:pPr/>
              <a:t>June 3, 2015</a:t>
            </a:fld>
            <a:endParaRPr lang="en-US" altLang="en-US" dirty="0"/>
          </a:p>
        </p:txBody>
      </p:sp>
    </p:spTree>
    <p:extLst>
      <p:ext uri="{BB962C8B-B14F-4D97-AF65-F5344CB8AC3E}">
        <p14:creationId xmlns:p14="http://schemas.microsoft.com/office/powerpoint/2010/main" val="1533285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BEC2BAF-CA8B-4BBD-B2DC-CED29CAC44A0}" type="slidenum">
              <a:rPr lang="en-US" altLang="en-US">
                <a:solidFill>
                  <a:srgbClr val="002C77"/>
                </a:solidFill>
              </a:rPr>
              <a:pPr/>
              <a:t>‹#›</a:t>
            </a:fld>
            <a:endParaRPr lang="en-US" altLang="en-US" dirty="0">
              <a:solidFill>
                <a:srgbClr val="002C77"/>
              </a:solidFill>
            </a:endParaRPr>
          </a:p>
        </p:txBody>
      </p:sp>
      <p:sp>
        <p:nvSpPr>
          <p:cNvPr id="6" name="Date Placeholder 5"/>
          <p:cNvSpPr>
            <a:spLocks noGrp="1"/>
          </p:cNvSpPr>
          <p:nvPr>
            <p:ph type="dt" sz="half" idx="11"/>
          </p:nvPr>
        </p:nvSpPr>
        <p:spPr/>
        <p:txBody>
          <a:bodyPr/>
          <a:lstStyle>
            <a:lvl1pPr>
              <a:defRPr/>
            </a:lvl1pPr>
          </a:lstStyle>
          <a:p>
            <a:fld id="{5301015E-8629-4EF8-9B4A-B94DA7DDF19E}" type="datetime4">
              <a:rPr lang="en-US" altLang="en-US"/>
              <a:pPr/>
              <a:t>June 3, 2015</a:t>
            </a:fld>
            <a:endParaRPr lang="en-US" altLang="en-US" dirty="0"/>
          </a:p>
        </p:txBody>
      </p:sp>
    </p:spTree>
    <p:extLst>
      <p:ext uri="{BB962C8B-B14F-4D97-AF65-F5344CB8AC3E}">
        <p14:creationId xmlns:p14="http://schemas.microsoft.com/office/powerpoint/2010/main" val="2577858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9225D05-25AA-45F8-938F-961EF12A8652}"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7FFD3D2D-35D9-43A0-AB3B-A5289ACA35AD}" type="datetime4">
              <a:rPr lang="en-US" altLang="en-US"/>
              <a:pPr/>
              <a:t>June 3, 2015</a:t>
            </a:fld>
            <a:endParaRPr lang="en-US" altLang="en-US" dirty="0"/>
          </a:p>
        </p:txBody>
      </p:sp>
    </p:spTree>
    <p:extLst>
      <p:ext uri="{BB962C8B-B14F-4D97-AF65-F5344CB8AC3E}">
        <p14:creationId xmlns:p14="http://schemas.microsoft.com/office/powerpoint/2010/main" val="1667506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E12C797-D76E-4E6E-B905-4157F8E54497}"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D98C7EC6-316D-4532-8D1B-442B6CB3667B}" type="datetime4">
              <a:rPr lang="en-US" altLang="en-US"/>
              <a:pPr/>
              <a:t>June 3, 2015</a:t>
            </a:fld>
            <a:endParaRPr lang="en-US" altLang="en-US" dirty="0"/>
          </a:p>
        </p:txBody>
      </p:sp>
    </p:spTree>
    <p:extLst>
      <p:ext uri="{BB962C8B-B14F-4D97-AF65-F5344CB8AC3E}">
        <p14:creationId xmlns:p14="http://schemas.microsoft.com/office/powerpoint/2010/main" val="3698855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382588"/>
            <a:ext cx="8686800" cy="6905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5613" y="1277943"/>
            <a:ext cx="8686800" cy="4987925"/>
          </a:xfrm>
        </p:spPr>
        <p:txBody>
          <a:bodyPr/>
          <a:lstStyle/>
          <a:p>
            <a:pPr lvl="0"/>
            <a:endParaRPr lang="en-US" noProof="0" dirty="0" smtClean="0"/>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3AFBA1DA-B555-4AE4-9CBF-55985DA255F2}" type="slidenum">
              <a:rPr lang="en-US">
                <a:solidFill>
                  <a:srgbClr val="002C77"/>
                </a:solidFill>
              </a:rPr>
              <a:pPr>
                <a:defRPr/>
              </a:pPr>
              <a:t>‹#›</a:t>
            </a:fld>
            <a:endParaRPr lang="en-US" dirty="0">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AE9EEC20-4465-45F8-91EC-DA57852B16FF}" type="datetime1">
              <a:rPr lang="en-US" smtClean="0"/>
              <a:pPr>
                <a:defRPr/>
              </a:pPr>
              <a:t>6/3/2015</a:t>
            </a:fld>
            <a:endParaRPr lang="en-US" dirty="0"/>
          </a:p>
        </p:txBody>
      </p:sp>
    </p:spTree>
    <p:extLst>
      <p:ext uri="{BB962C8B-B14F-4D97-AF65-F5344CB8AC3E}">
        <p14:creationId xmlns:p14="http://schemas.microsoft.com/office/powerpoint/2010/main" val="1153429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MMC_CoverShape"/>
          <p:cNvPicPr>
            <a:picLocks/>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2178050"/>
            <a:ext cx="9604756" cy="4089400"/>
          </a:xfrm>
          <a:prstGeom prst="rect">
            <a:avLst/>
          </a:prstGeom>
        </p:spPr>
      </p:pic>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US" altLang="en-US"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altLang="en-US" noProof="0" smtClean="0"/>
              <a:t>Click to edit Master subtitle style</a:t>
            </a:r>
          </a:p>
        </p:txBody>
      </p:sp>
      <p:pic>
        <p:nvPicPr>
          <p:cNvPr id="3" name="Picture 2"/>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16026" y="477901"/>
            <a:ext cx="1650492" cy="228600"/>
          </a:xfrm>
          <a:prstGeom prst="rect">
            <a:avLst/>
          </a:prstGeom>
        </p:spPr>
      </p:pic>
      <p:pic>
        <p:nvPicPr>
          <p:cNvPr id="4" name="Picture 3"/>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pic>
        <p:nvPicPr>
          <p:cNvPr id="5" name="Picture 4"/>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6296406" y="574675"/>
            <a:ext cx="2830068" cy="89916"/>
          </a:xfrm>
          <a:prstGeom prst="rect">
            <a:avLst/>
          </a:prstGeom>
        </p:spPr>
      </p:pic>
    </p:spTree>
    <p:extLst>
      <p:ext uri="{BB962C8B-B14F-4D97-AF65-F5344CB8AC3E}">
        <p14:creationId xmlns:p14="http://schemas.microsoft.com/office/powerpoint/2010/main" val="2500581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846465B-9BF3-4927-9222-63FB7858EE45}"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B1E5EA5F-9F91-4C4A-AE8A-3E160941B50F}" type="datetime4">
              <a:rPr lang="en-US" altLang="en-US" smtClean="0"/>
              <a:pPr/>
              <a:t>June 3, 2015</a:t>
            </a:fld>
            <a:endParaRPr lang="en-US" altLang="en-US" dirty="0"/>
          </a:p>
        </p:txBody>
      </p:sp>
    </p:spTree>
    <p:extLst>
      <p:ext uri="{BB962C8B-B14F-4D97-AF65-F5344CB8AC3E}">
        <p14:creationId xmlns:p14="http://schemas.microsoft.com/office/powerpoint/2010/main" val="2560180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4C5581B-DA1B-4149-8F7C-AEABFD7BEF4C}"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247F7E73-B473-458F-978C-C42650F022E9}" type="datetime4">
              <a:rPr lang="en-US" altLang="en-US" smtClean="0"/>
              <a:pPr/>
              <a:t>June 3, 2015</a:t>
            </a:fld>
            <a:endParaRPr lang="en-US" altLang="en-US" dirty="0"/>
          </a:p>
        </p:txBody>
      </p:sp>
    </p:spTree>
    <p:extLst>
      <p:ext uri="{BB962C8B-B14F-4D97-AF65-F5344CB8AC3E}">
        <p14:creationId xmlns:p14="http://schemas.microsoft.com/office/powerpoint/2010/main" val="388317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95EE9E2-C98D-4CDD-8529-BC8ED61386B7}" type="slidenum">
              <a:rPr lang="en-US" altLang="en-US">
                <a:solidFill>
                  <a:srgbClr val="002C77"/>
                </a:solidFill>
              </a:rPr>
              <a:pPr/>
              <a:t>‹#›</a:t>
            </a:fld>
            <a:endParaRPr lang="en-US" altLang="en-US" dirty="0">
              <a:solidFill>
                <a:srgbClr val="002C77"/>
              </a:solidFill>
            </a:endParaRPr>
          </a:p>
        </p:txBody>
      </p:sp>
      <p:sp>
        <p:nvSpPr>
          <p:cNvPr id="6" name="Date Placeholder 5"/>
          <p:cNvSpPr>
            <a:spLocks noGrp="1"/>
          </p:cNvSpPr>
          <p:nvPr>
            <p:ph type="dt" sz="half" idx="11"/>
          </p:nvPr>
        </p:nvSpPr>
        <p:spPr/>
        <p:txBody>
          <a:bodyPr/>
          <a:lstStyle>
            <a:lvl1pPr>
              <a:defRPr/>
            </a:lvl1pPr>
          </a:lstStyle>
          <a:p>
            <a:fld id="{4F350BCD-4E82-42E0-80FA-6963AB719B6E}" type="datetime4">
              <a:rPr lang="en-US" altLang="en-US" smtClean="0"/>
              <a:pPr/>
              <a:t>June 3, 2015</a:t>
            </a:fld>
            <a:endParaRPr lang="en-US" altLang="en-US" dirty="0"/>
          </a:p>
        </p:txBody>
      </p:sp>
    </p:spTree>
    <p:extLst>
      <p:ext uri="{BB962C8B-B14F-4D97-AF65-F5344CB8AC3E}">
        <p14:creationId xmlns:p14="http://schemas.microsoft.com/office/powerpoint/2010/main" val="269708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C489095-F58C-40F8-B619-1020E71DBDC7}" type="slidenum">
              <a:rPr lang="en-US" altLang="en-US">
                <a:solidFill>
                  <a:srgbClr val="002C77"/>
                </a:solidFill>
              </a:rPr>
              <a:pPr/>
              <a:t>‹#›</a:t>
            </a:fld>
            <a:endParaRPr lang="en-US" altLang="en-US" dirty="0">
              <a:solidFill>
                <a:srgbClr val="002C77"/>
              </a:solidFill>
            </a:endParaRPr>
          </a:p>
        </p:txBody>
      </p:sp>
      <p:sp>
        <p:nvSpPr>
          <p:cNvPr id="8" name="Date Placeholder 7"/>
          <p:cNvSpPr>
            <a:spLocks noGrp="1"/>
          </p:cNvSpPr>
          <p:nvPr>
            <p:ph type="dt" sz="half" idx="11"/>
          </p:nvPr>
        </p:nvSpPr>
        <p:spPr/>
        <p:txBody>
          <a:bodyPr/>
          <a:lstStyle>
            <a:lvl1pPr>
              <a:defRPr/>
            </a:lvl1pPr>
          </a:lstStyle>
          <a:p>
            <a:fld id="{56FC07F9-E9CF-497E-AC40-584AB535F2F1}" type="datetime4">
              <a:rPr lang="en-US" altLang="en-US" smtClean="0"/>
              <a:pPr/>
              <a:t>June 3, 2015</a:t>
            </a:fld>
            <a:endParaRPr lang="en-US" altLang="en-US" dirty="0"/>
          </a:p>
        </p:txBody>
      </p:sp>
    </p:spTree>
    <p:extLst>
      <p:ext uri="{BB962C8B-B14F-4D97-AF65-F5344CB8AC3E}">
        <p14:creationId xmlns:p14="http://schemas.microsoft.com/office/powerpoint/2010/main" val="304472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84460D9-3221-40F5-AE9E-945717D232DC}" type="slidenum">
              <a:rPr lang="en-US" altLang="en-US">
                <a:solidFill>
                  <a:srgbClr val="002C77"/>
                </a:solidFill>
              </a:rPr>
              <a:pPr/>
              <a:t>‹#›</a:t>
            </a:fld>
            <a:endParaRPr lang="en-US" altLang="en-US" dirty="0">
              <a:solidFill>
                <a:srgbClr val="002C77"/>
              </a:solidFill>
            </a:endParaRPr>
          </a:p>
        </p:txBody>
      </p:sp>
      <p:sp>
        <p:nvSpPr>
          <p:cNvPr id="4" name="Date Placeholder 3"/>
          <p:cNvSpPr>
            <a:spLocks noGrp="1"/>
          </p:cNvSpPr>
          <p:nvPr>
            <p:ph type="dt" sz="half" idx="11"/>
          </p:nvPr>
        </p:nvSpPr>
        <p:spPr/>
        <p:txBody>
          <a:bodyPr/>
          <a:lstStyle>
            <a:lvl1pPr>
              <a:defRPr/>
            </a:lvl1pPr>
          </a:lstStyle>
          <a:p>
            <a:fld id="{1F44EAC5-C12B-4579-9D3B-98F7FC167348}" type="datetime4">
              <a:rPr lang="en-US" altLang="en-US" smtClean="0"/>
              <a:pPr/>
              <a:t>June 3, 2015</a:t>
            </a:fld>
            <a:endParaRPr lang="en-US" altLang="en-US" dirty="0"/>
          </a:p>
        </p:txBody>
      </p:sp>
    </p:spTree>
    <p:extLst>
      <p:ext uri="{BB962C8B-B14F-4D97-AF65-F5344CB8AC3E}">
        <p14:creationId xmlns:p14="http://schemas.microsoft.com/office/powerpoint/2010/main" val="207309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98EA62E-CF1A-42E8-8C30-A12FD25CB7AA}" type="slidenum">
              <a:rPr lang="en-US" altLang="en-US"/>
              <a:pPr/>
              <a:t>‹#›</a:t>
            </a:fld>
            <a:endParaRPr lang="en-US" altLang="en-US" dirty="0"/>
          </a:p>
        </p:txBody>
      </p:sp>
      <p:sp>
        <p:nvSpPr>
          <p:cNvPr id="5" name="Date Placeholder 4"/>
          <p:cNvSpPr>
            <a:spLocks noGrp="1"/>
          </p:cNvSpPr>
          <p:nvPr>
            <p:ph type="dt" sz="half" idx="11"/>
          </p:nvPr>
        </p:nvSpPr>
        <p:spPr/>
        <p:txBody>
          <a:bodyPr/>
          <a:lstStyle>
            <a:lvl1pPr>
              <a:defRPr/>
            </a:lvl1pPr>
          </a:lstStyle>
          <a:p>
            <a:fld id="{7A098221-E3FA-4F91-8874-99F11F9F13E2}" type="datetime4">
              <a:rPr lang="en-US" altLang="en-US"/>
              <a:pPr/>
              <a:t>June 3, 2015</a:t>
            </a:fld>
            <a:endParaRPr lang="en-US" altLang="en-US" dirty="0"/>
          </a:p>
        </p:txBody>
      </p:sp>
    </p:spTree>
    <p:extLst>
      <p:ext uri="{BB962C8B-B14F-4D97-AF65-F5344CB8AC3E}">
        <p14:creationId xmlns:p14="http://schemas.microsoft.com/office/powerpoint/2010/main" val="424282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893D56F-6A15-4D2D-B815-1738D6DC7E46}" type="slidenum">
              <a:rPr lang="en-US" altLang="en-US">
                <a:solidFill>
                  <a:srgbClr val="002C77"/>
                </a:solidFill>
              </a:rPr>
              <a:pPr/>
              <a:t>‹#›</a:t>
            </a:fld>
            <a:endParaRPr lang="en-US" altLang="en-US" dirty="0">
              <a:solidFill>
                <a:srgbClr val="002C77"/>
              </a:solidFill>
            </a:endParaRPr>
          </a:p>
        </p:txBody>
      </p:sp>
      <p:sp>
        <p:nvSpPr>
          <p:cNvPr id="3" name="Date Placeholder 2"/>
          <p:cNvSpPr>
            <a:spLocks noGrp="1"/>
          </p:cNvSpPr>
          <p:nvPr>
            <p:ph type="dt" sz="half" idx="11"/>
          </p:nvPr>
        </p:nvSpPr>
        <p:spPr/>
        <p:txBody>
          <a:bodyPr/>
          <a:lstStyle>
            <a:lvl1pPr>
              <a:defRPr/>
            </a:lvl1pPr>
          </a:lstStyle>
          <a:p>
            <a:fld id="{2F0BA324-18C5-4EA0-9673-0F0CD82D21B2}" type="datetime4">
              <a:rPr lang="en-US" altLang="en-US" smtClean="0"/>
              <a:pPr/>
              <a:t>June 3, 2015</a:t>
            </a:fld>
            <a:endParaRPr lang="en-US" altLang="en-US" dirty="0"/>
          </a:p>
        </p:txBody>
      </p:sp>
    </p:spTree>
    <p:extLst>
      <p:ext uri="{BB962C8B-B14F-4D97-AF65-F5344CB8AC3E}">
        <p14:creationId xmlns:p14="http://schemas.microsoft.com/office/powerpoint/2010/main" val="180634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4ED346E-82BC-40EE-BB68-9D768E06B6B5}" type="slidenum">
              <a:rPr lang="en-US" altLang="en-US">
                <a:solidFill>
                  <a:srgbClr val="002C77"/>
                </a:solidFill>
              </a:rPr>
              <a:pPr/>
              <a:t>‹#›</a:t>
            </a:fld>
            <a:endParaRPr lang="en-US" altLang="en-US" dirty="0">
              <a:solidFill>
                <a:srgbClr val="002C77"/>
              </a:solidFill>
            </a:endParaRPr>
          </a:p>
        </p:txBody>
      </p:sp>
      <p:sp>
        <p:nvSpPr>
          <p:cNvPr id="6" name="Date Placeholder 5"/>
          <p:cNvSpPr>
            <a:spLocks noGrp="1"/>
          </p:cNvSpPr>
          <p:nvPr>
            <p:ph type="dt" sz="half" idx="11"/>
          </p:nvPr>
        </p:nvSpPr>
        <p:spPr/>
        <p:txBody>
          <a:bodyPr/>
          <a:lstStyle>
            <a:lvl1pPr>
              <a:defRPr/>
            </a:lvl1pPr>
          </a:lstStyle>
          <a:p>
            <a:fld id="{69B1E70C-39FD-405C-8CEE-8E0090663C9C}" type="datetime4">
              <a:rPr lang="en-US" altLang="en-US" smtClean="0"/>
              <a:pPr/>
              <a:t>June 3, 2015</a:t>
            </a:fld>
            <a:endParaRPr lang="en-US" altLang="en-US" dirty="0"/>
          </a:p>
        </p:txBody>
      </p:sp>
    </p:spTree>
    <p:extLst>
      <p:ext uri="{BB962C8B-B14F-4D97-AF65-F5344CB8AC3E}">
        <p14:creationId xmlns:p14="http://schemas.microsoft.com/office/powerpoint/2010/main" val="2749137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BEC2BAF-CA8B-4BBD-B2DC-CED29CAC44A0}" type="slidenum">
              <a:rPr lang="en-US" altLang="en-US">
                <a:solidFill>
                  <a:srgbClr val="002C77"/>
                </a:solidFill>
              </a:rPr>
              <a:pPr/>
              <a:t>‹#›</a:t>
            </a:fld>
            <a:endParaRPr lang="en-US" altLang="en-US" dirty="0">
              <a:solidFill>
                <a:srgbClr val="002C77"/>
              </a:solidFill>
            </a:endParaRPr>
          </a:p>
        </p:txBody>
      </p:sp>
      <p:sp>
        <p:nvSpPr>
          <p:cNvPr id="6" name="Date Placeholder 5"/>
          <p:cNvSpPr>
            <a:spLocks noGrp="1"/>
          </p:cNvSpPr>
          <p:nvPr>
            <p:ph type="dt" sz="half" idx="11"/>
          </p:nvPr>
        </p:nvSpPr>
        <p:spPr/>
        <p:txBody>
          <a:bodyPr/>
          <a:lstStyle>
            <a:lvl1pPr>
              <a:defRPr/>
            </a:lvl1pPr>
          </a:lstStyle>
          <a:p>
            <a:fld id="{CC0CA995-64E5-4022-92D0-840C41218F64}" type="datetime4">
              <a:rPr lang="en-US" altLang="en-US" smtClean="0"/>
              <a:pPr/>
              <a:t>June 3, 2015</a:t>
            </a:fld>
            <a:endParaRPr lang="en-US" altLang="en-US" dirty="0"/>
          </a:p>
        </p:txBody>
      </p:sp>
    </p:spTree>
    <p:extLst>
      <p:ext uri="{BB962C8B-B14F-4D97-AF65-F5344CB8AC3E}">
        <p14:creationId xmlns:p14="http://schemas.microsoft.com/office/powerpoint/2010/main" val="3440779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9225D05-25AA-45F8-938F-961EF12A8652}"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6FA95BE7-8C41-4B4A-BA49-D505987ECFAB}" type="datetime4">
              <a:rPr lang="en-US" altLang="en-US" smtClean="0"/>
              <a:pPr/>
              <a:t>June 3, 2015</a:t>
            </a:fld>
            <a:endParaRPr lang="en-US" altLang="en-US" dirty="0"/>
          </a:p>
        </p:txBody>
      </p:sp>
    </p:spTree>
    <p:extLst>
      <p:ext uri="{BB962C8B-B14F-4D97-AF65-F5344CB8AC3E}">
        <p14:creationId xmlns:p14="http://schemas.microsoft.com/office/powerpoint/2010/main" val="1656722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E12C797-D76E-4E6E-B905-4157F8E54497}"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1F07A650-3F5E-40A4-B3A6-5B1069738B62}" type="datetime4">
              <a:rPr lang="en-US" altLang="en-US" smtClean="0"/>
              <a:pPr/>
              <a:t>June 3, 2015</a:t>
            </a:fld>
            <a:endParaRPr lang="en-US" altLang="en-US" dirty="0"/>
          </a:p>
        </p:txBody>
      </p:sp>
    </p:spTree>
    <p:extLst>
      <p:ext uri="{BB962C8B-B14F-4D97-AF65-F5344CB8AC3E}">
        <p14:creationId xmlns:p14="http://schemas.microsoft.com/office/powerpoint/2010/main" val="2320885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MMC_CoverShape"/>
          <p:cNvPicPr>
            <a:picLocks/>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2178050"/>
            <a:ext cx="9604756" cy="4089400"/>
          </a:xfrm>
          <a:prstGeom prst="rect">
            <a:avLst/>
          </a:prstGeom>
        </p:spPr>
      </p:pic>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US" altLang="en-US"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altLang="en-US" noProof="0" smtClean="0"/>
              <a:t>Click to edit Master subtitle style</a:t>
            </a:r>
          </a:p>
        </p:txBody>
      </p:sp>
      <p:pic>
        <p:nvPicPr>
          <p:cNvPr id="3" name="Picture 2"/>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16026" y="477901"/>
            <a:ext cx="1650492" cy="228600"/>
          </a:xfrm>
          <a:prstGeom prst="rect">
            <a:avLst/>
          </a:prstGeom>
        </p:spPr>
      </p:pic>
      <p:pic>
        <p:nvPicPr>
          <p:cNvPr id="4" name="Picture 3"/>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pic>
        <p:nvPicPr>
          <p:cNvPr id="5" name="Picture 4"/>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6296406" y="574675"/>
            <a:ext cx="2830068" cy="89916"/>
          </a:xfrm>
          <a:prstGeom prst="rect">
            <a:avLst/>
          </a:prstGeom>
        </p:spPr>
      </p:pic>
    </p:spTree>
    <p:extLst>
      <p:ext uri="{BB962C8B-B14F-4D97-AF65-F5344CB8AC3E}">
        <p14:creationId xmlns:p14="http://schemas.microsoft.com/office/powerpoint/2010/main" val="678877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846465B-9BF3-4927-9222-63FB7858EE45}"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B1E5EA5F-9F91-4C4A-AE8A-3E160941B50F}" type="datetime4">
              <a:rPr lang="en-US" altLang="en-US" smtClean="0"/>
              <a:pPr/>
              <a:t>June 3, 2015</a:t>
            </a:fld>
            <a:endParaRPr lang="en-US" altLang="en-US" dirty="0"/>
          </a:p>
        </p:txBody>
      </p:sp>
    </p:spTree>
    <p:extLst>
      <p:ext uri="{BB962C8B-B14F-4D97-AF65-F5344CB8AC3E}">
        <p14:creationId xmlns:p14="http://schemas.microsoft.com/office/powerpoint/2010/main" val="2652312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4C5581B-DA1B-4149-8F7C-AEABFD7BEF4C}"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247F7E73-B473-458F-978C-C42650F022E9}" type="datetime4">
              <a:rPr lang="en-US" altLang="en-US" smtClean="0"/>
              <a:pPr/>
              <a:t>June 3, 2015</a:t>
            </a:fld>
            <a:endParaRPr lang="en-US" altLang="en-US" dirty="0"/>
          </a:p>
        </p:txBody>
      </p:sp>
    </p:spTree>
    <p:extLst>
      <p:ext uri="{BB962C8B-B14F-4D97-AF65-F5344CB8AC3E}">
        <p14:creationId xmlns:p14="http://schemas.microsoft.com/office/powerpoint/2010/main" val="3628063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95EE9E2-C98D-4CDD-8529-BC8ED61386B7}" type="slidenum">
              <a:rPr lang="en-US" altLang="en-US">
                <a:solidFill>
                  <a:srgbClr val="002C77"/>
                </a:solidFill>
              </a:rPr>
              <a:pPr/>
              <a:t>‹#›</a:t>
            </a:fld>
            <a:endParaRPr lang="en-US" altLang="en-US" dirty="0">
              <a:solidFill>
                <a:srgbClr val="002C77"/>
              </a:solidFill>
            </a:endParaRPr>
          </a:p>
        </p:txBody>
      </p:sp>
      <p:sp>
        <p:nvSpPr>
          <p:cNvPr id="6" name="Date Placeholder 5"/>
          <p:cNvSpPr>
            <a:spLocks noGrp="1"/>
          </p:cNvSpPr>
          <p:nvPr>
            <p:ph type="dt" sz="half" idx="11"/>
          </p:nvPr>
        </p:nvSpPr>
        <p:spPr/>
        <p:txBody>
          <a:bodyPr/>
          <a:lstStyle>
            <a:lvl1pPr>
              <a:defRPr/>
            </a:lvl1pPr>
          </a:lstStyle>
          <a:p>
            <a:fld id="{4F350BCD-4E82-42E0-80FA-6963AB719B6E}" type="datetime4">
              <a:rPr lang="en-US" altLang="en-US" smtClean="0"/>
              <a:pPr/>
              <a:t>June 3, 2015</a:t>
            </a:fld>
            <a:endParaRPr lang="en-US" altLang="en-US" dirty="0"/>
          </a:p>
        </p:txBody>
      </p:sp>
    </p:spTree>
    <p:extLst>
      <p:ext uri="{BB962C8B-B14F-4D97-AF65-F5344CB8AC3E}">
        <p14:creationId xmlns:p14="http://schemas.microsoft.com/office/powerpoint/2010/main" val="1049475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C489095-F58C-40F8-B619-1020E71DBDC7}" type="slidenum">
              <a:rPr lang="en-US" altLang="en-US">
                <a:solidFill>
                  <a:srgbClr val="002C77"/>
                </a:solidFill>
              </a:rPr>
              <a:pPr/>
              <a:t>‹#›</a:t>
            </a:fld>
            <a:endParaRPr lang="en-US" altLang="en-US" dirty="0">
              <a:solidFill>
                <a:srgbClr val="002C77"/>
              </a:solidFill>
            </a:endParaRPr>
          </a:p>
        </p:txBody>
      </p:sp>
      <p:sp>
        <p:nvSpPr>
          <p:cNvPr id="8" name="Date Placeholder 7"/>
          <p:cNvSpPr>
            <a:spLocks noGrp="1"/>
          </p:cNvSpPr>
          <p:nvPr>
            <p:ph type="dt" sz="half" idx="11"/>
          </p:nvPr>
        </p:nvSpPr>
        <p:spPr/>
        <p:txBody>
          <a:bodyPr/>
          <a:lstStyle>
            <a:lvl1pPr>
              <a:defRPr/>
            </a:lvl1pPr>
          </a:lstStyle>
          <a:p>
            <a:fld id="{56FC07F9-E9CF-497E-AC40-584AB535F2F1}" type="datetime4">
              <a:rPr lang="en-US" altLang="en-US" smtClean="0"/>
              <a:pPr/>
              <a:t>June 3, 2015</a:t>
            </a:fld>
            <a:endParaRPr lang="en-US" altLang="en-US" dirty="0"/>
          </a:p>
        </p:txBody>
      </p:sp>
    </p:spTree>
    <p:extLst>
      <p:ext uri="{BB962C8B-B14F-4D97-AF65-F5344CB8AC3E}">
        <p14:creationId xmlns:p14="http://schemas.microsoft.com/office/powerpoint/2010/main" val="3723227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F82F09A-0366-4ADB-A266-A00B0F3279F9}" type="slidenum">
              <a:rPr lang="en-US" altLang="en-US"/>
              <a:pPr/>
              <a:t>‹#›</a:t>
            </a:fld>
            <a:endParaRPr lang="en-US" altLang="en-US" dirty="0"/>
          </a:p>
        </p:txBody>
      </p:sp>
      <p:sp>
        <p:nvSpPr>
          <p:cNvPr id="6" name="Date Placeholder 5"/>
          <p:cNvSpPr>
            <a:spLocks noGrp="1"/>
          </p:cNvSpPr>
          <p:nvPr>
            <p:ph type="dt" sz="half" idx="11"/>
          </p:nvPr>
        </p:nvSpPr>
        <p:spPr/>
        <p:txBody>
          <a:bodyPr/>
          <a:lstStyle>
            <a:lvl1pPr>
              <a:defRPr/>
            </a:lvl1pPr>
          </a:lstStyle>
          <a:p>
            <a:fld id="{DCEA4A56-FA6A-4509-9FC9-4F88D9AC06BD}" type="datetime4">
              <a:rPr lang="en-US" altLang="en-US"/>
              <a:pPr/>
              <a:t>June 3, 2015</a:t>
            </a:fld>
            <a:endParaRPr lang="en-US" altLang="en-US" dirty="0"/>
          </a:p>
        </p:txBody>
      </p:sp>
    </p:spTree>
    <p:extLst>
      <p:ext uri="{BB962C8B-B14F-4D97-AF65-F5344CB8AC3E}">
        <p14:creationId xmlns:p14="http://schemas.microsoft.com/office/powerpoint/2010/main" val="10567620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84460D9-3221-40F5-AE9E-945717D232DC}" type="slidenum">
              <a:rPr lang="en-US" altLang="en-US">
                <a:solidFill>
                  <a:srgbClr val="002C77"/>
                </a:solidFill>
              </a:rPr>
              <a:pPr/>
              <a:t>‹#›</a:t>
            </a:fld>
            <a:endParaRPr lang="en-US" altLang="en-US" dirty="0">
              <a:solidFill>
                <a:srgbClr val="002C77"/>
              </a:solidFill>
            </a:endParaRPr>
          </a:p>
        </p:txBody>
      </p:sp>
      <p:sp>
        <p:nvSpPr>
          <p:cNvPr id="4" name="Date Placeholder 3"/>
          <p:cNvSpPr>
            <a:spLocks noGrp="1"/>
          </p:cNvSpPr>
          <p:nvPr>
            <p:ph type="dt" sz="half" idx="11"/>
          </p:nvPr>
        </p:nvSpPr>
        <p:spPr/>
        <p:txBody>
          <a:bodyPr/>
          <a:lstStyle>
            <a:lvl1pPr>
              <a:defRPr/>
            </a:lvl1pPr>
          </a:lstStyle>
          <a:p>
            <a:fld id="{1F44EAC5-C12B-4579-9D3B-98F7FC167348}" type="datetime4">
              <a:rPr lang="en-US" altLang="en-US" smtClean="0"/>
              <a:pPr/>
              <a:t>June 3, 2015</a:t>
            </a:fld>
            <a:endParaRPr lang="en-US" altLang="en-US" dirty="0"/>
          </a:p>
        </p:txBody>
      </p:sp>
    </p:spTree>
    <p:extLst>
      <p:ext uri="{BB962C8B-B14F-4D97-AF65-F5344CB8AC3E}">
        <p14:creationId xmlns:p14="http://schemas.microsoft.com/office/powerpoint/2010/main" val="846004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893D56F-6A15-4D2D-B815-1738D6DC7E46}" type="slidenum">
              <a:rPr lang="en-US" altLang="en-US">
                <a:solidFill>
                  <a:srgbClr val="002C77"/>
                </a:solidFill>
              </a:rPr>
              <a:pPr/>
              <a:t>‹#›</a:t>
            </a:fld>
            <a:endParaRPr lang="en-US" altLang="en-US" dirty="0">
              <a:solidFill>
                <a:srgbClr val="002C77"/>
              </a:solidFill>
            </a:endParaRPr>
          </a:p>
        </p:txBody>
      </p:sp>
      <p:sp>
        <p:nvSpPr>
          <p:cNvPr id="3" name="Date Placeholder 2"/>
          <p:cNvSpPr>
            <a:spLocks noGrp="1"/>
          </p:cNvSpPr>
          <p:nvPr>
            <p:ph type="dt" sz="half" idx="11"/>
          </p:nvPr>
        </p:nvSpPr>
        <p:spPr/>
        <p:txBody>
          <a:bodyPr/>
          <a:lstStyle>
            <a:lvl1pPr>
              <a:defRPr/>
            </a:lvl1pPr>
          </a:lstStyle>
          <a:p>
            <a:fld id="{2F0BA324-18C5-4EA0-9673-0F0CD82D21B2}" type="datetime4">
              <a:rPr lang="en-US" altLang="en-US" smtClean="0"/>
              <a:pPr/>
              <a:t>June 3, 2015</a:t>
            </a:fld>
            <a:endParaRPr lang="en-US" altLang="en-US" dirty="0"/>
          </a:p>
        </p:txBody>
      </p:sp>
    </p:spTree>
    <p:extLst>
      <p:ext uri="{BB962C8B-B14F-4D97-AF65-F5344CB8AC3E}">
        <p14:creationId xmlns:p14="http://schemas.microsoft.com/office/powerpoint/2010/main" val="3089592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4ED346E-82BC-40EE-BB68-9D768E06B6B5}" type="slidenum">
              <a:rPr lang="en-US" altLang="en-US">
                <a:solidFill>
                  <a:srgbClr val="002C77"/>
                </a:solidFill>
              </a:rPr>
              <a:pPr/>
              <a:t>‹#›</a:t>
            </a:fld>
            <a:endParaRPr lang="en-US" altLang="en-US" dirty="0">
              <a:solidFill>
                <a:srgbClr val="002C77"/>
              </a:solidFill>
            </a:endParaRPr>
          </a:p>
        </p:txBody>
      </p:sp>
      <p:sp>
        <p:nvSpPr>
          <p:cNvPr id="6" name="Date Placeholder 5"/>
          <p:cNvSpPr>
            <a:spLocks noGrp="1"/>
          </p:cNvSpPr>
          <p:nvPr>
            <p:ph type="dt" sz="half" idx="11"/>
          </p:nvPr>
        </p:nvSpPr>
        <p:spPr/>
        <p:txBody>
          <a:bodyPr/>
          <a:lstStyle>
            <a:lvl1pPr>
              <a:defRPr/>
            </a:lvl1pPr>
          </a:lstStyle>
          <a:p>
            <a:fld id="{69B1E70C-39FD-405C-8CEE-8E0090663C9C}" type="datetime4">
              <a:rPr lang="en-US" altLang="en-US" smtClean="0"/>
              <a:pPr/>
              <a:t>June 3, 2015</a:t>
            </a:fld>
            <a:endParaRPr lang="en-US" altLang="en-US" dirty="0"/>
          </a:p>
        </p:txBody>
      </p:sp>
    </p:spTree>
    <p:extLst>
      <p:ext uri="{BB962C8B-B14F-4D97-AF65-F5344CB8AC3E}">
        <p14:creationId xmlns:p14="http://schemas.microsoft.com/office/powerpoint/2010/main" val="29316704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BEC2BAF-CA8B-4BBD-B2DC-CED29CAC44A0}" type="slidenum">
              <a:rPr lang="en-US" altLang="en-US">
                <a:solidFill>
                  <a:srgbClr val="002C77"/>
                </a:solidFill>
              </a:rPr>
              <a:pPr/>
              <a:t>‹#›</a:t>
            </a:fld>
            <a:endParaRPr lang="en-US" altLang="en-US" dirty="0">
              <a:solidFill>
                <a:srgbClr val="002C77"/>
              </a:solidFill>
            </a:endParaRPr>
          </a:p>
        </p:txBody>
      </p:sp>
      <p:sp>
        <p:nvSpPr>
          <p:cNvPr id="6" name="Date Placeholder 5"/>
          <p:cNvSpPr>
            <a:spLocks noGrp="1"/>
          </p:cNvSpPr>
          <p:nvPr>
            <p:ph type="dt" sz="half" idx="11"/>
          </p:nvPr>
        </p:nvSpPr>
        <p:spPr/>
        <p:txBody>
          <a:bodyPr/>
          <a:lstStyle>
            <a:lvl1pPr>
              <a:defRPr/>
            </a:lvl1pPr>
          </a:lstStyle>
          <a:p>
            <a:fld id="{CC0CA995-64E5-4022-92D0-840C41218F64}" type="datetime4">
              <a:rPr lang="en-US" altLang="en-US" smtClean="0"/>
              <a:pPr/>
              <a:t>June 3, 2015</a:t>
            </a:fld>
            <a:endParaRPr lang="en-US" altLang="en-US" dirty="0"/>
          </a:p>
        </p:txBody>
      </p:sp>
    </p:spTree>
    <p:extLst>
      <p:ext uri="{BB962C8B-B14F-4D97-AF65-F5344CB8AC3E}">
        <p14:creationId xmlns:p14="http://schemas.microsoft.com/office/powerpoint/2010/main" val="1937489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9225D05-25AA-45F8-938F-961EF12A8652}"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6FA95BE7-8C41-4B4A-BA49-D505987ECFAB}" type="datetime4">
              <a:rPr lang="en-US" altLang="en-US" smtClean="0"/>
              <a:pPr/>
              <a:t>June 3, 2015</a:t>
            </a:fld>
            <a:endParaRPr lang="en-US" altLang="en-US" dirty="0"/>
          </a:p>
        </p:txBody>
      </p:sp>
    </p:spTree>
    <p:extLst>
      <p:ext uri="{BB962C8B-B14F-4D97-AF65-F5344CB8AC3E}">
        <p14:creationId xmlns:p14="http://schemas.microsoft.com/office/powerpoint/2010/main" val="35141711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E12C797-D76E-4E6E-B905-4157F8E54497}"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1F07A650-3F5E-40A4-B3A6-5B1069738B62}" type="datetime4">
              <a:rPr lang="en-US" altLang="en-US" smtClean="0"/>
              <a:pPr/>
              <a:t>June 3, 2015</a:t>
            </a:fld>
            <a:endParaRPr lang="en-US" altLang="en-US" dirty="0"/>
          </a:p>
        </p:txBody>
      </p:sp>
    </p:spTree>
    <p:extLst>
      <p:ext uri="{BB962C8B-B14F-4D97-AF65-F5344CB8AC3E}">
        <p14:creationId xmlns:p14="http://schemas.microsoft.com/office/powerpoint/2010/main" val="478575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MMC_CoverShape"/>
          <p:cNvPicPr>
            <a:picLocks/>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2178050"/>
            <a:ext cx="9604756" cy="4089400"/>
          </a:xfrm>
          <a:prstGeom prst="rect">
            <a:avLst/>
          </a:prstGeom>
        </p:spPr>
      </p:pic>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US" altLang="en-US"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altLang="en-US" noProof="0" smtClean="0"/>
              <a:t>Click to edit Master subtitle style</a:t>
            </a:r>
          </a:p>
        </p:txBody>
      </p:sp>
      <p:pic>
        <p:nvPicPr>
          <p:cNvPr id="3" name="Picture 2"/>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16026" y="477901"/>
            <a:ext cx="1650492" cy="228600"/>
          </a:xfrm>
          <a:prstGeom prst="rect">
            <a:avLst/>
          </a:prstGeom>
        </p:spPr>
      </p:pic>
      <p:pic>
        <p:nvPicPr>
          <p:cNvPr id="4" name="Picture 3"/>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pic>
        <p:nvPicPr>
          <p:cNvPr id="5" name="Picture 4"/>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6296406" y="574675"/>
            <a:ext cx="2830068" cy="89916"/>
          </a:xfrm>
          <a:prstGeom prst="rect">
            <a:avLst/>
          </a:prstGeom>
        </p:spPr>
      </p:pic>
    </p:spTree>
    <p:extLst>
      <p:ext uri="{BB962C8B-B14F-4D97-AF65-F5344CB8AC3E}">
        <p14:creationId xmlns:p14="http://schemas.microsoft.com/office/powerpoint/2010/main" val="2314609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846465B-9BF3-4927-9222-63FB7858EE45}"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143844BA-F5A5-4D41-84B4-FC2B9D0EC5C2}" type="datetime4">
              <a:rPr lang="en-US" altLang="en-US"/>
              <a:pPr/>
              <a:t>June 3, 2015</a:t>
            </a:fld>
            <a:endParaRPr lang="en-US" altLang="en-US" dirty="0"/>
          </a:p>
        </p:txBody>
      </p:sp>
    </p:spTree>
    <p:extLst>
      <p:ext uri="{BB962C8B-B14F-4D97-AF65-F5344CB8AC3E}">
        <p14:creationId xmlns:p14="http://schemas.microsoft.com/office/powerpoint/2010/main" val="7866063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4C5581B-DA1B-4149-8F7C-AEABFD7BEF4C}"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D0F94A3F-A737-47FF-AF8B-D36555A75D28}" type="datetime4">
              <a:rPr lang="en-US" altLang="en-US"/>
              <a:pPr/>
              <a:t>June 3, 2015</a:t>
            </a:fld>
            <a:endParaRPr lang="en-US" altLang="en-US" dirty="0"/>
          </a:p>
        </p:txBody>
      </p:sp>
    </p:spTree>
    <p:extLst>
      <p:ext uri="{BB962C8B-B14F-4D97-AF65-F5344CB8AC3E}">
        <p14:creationId xmlns:p14="http://schemas.microsoft.com/office/powerpoint/2010/main" val="3918821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95EE9E2-C98D-4CDD-8529-BC8ED61386B7}" type="slidenum">
              <a:rPr lang="en-US" altLang="en-US">
                <a:solidFill>
                  <a:srgbClr val="002C77"/>
                </a:solidFill>
              </a:rPr>
              <a:pPr/>
              <a:t>‹#›</a:t>
            </a:fld>
            <a:endParaRPr lang="en-US" altLang="en-US" dirty="0">
              <a:solidFill>
                <a:srgbClr val="002C77"/>
              </a:solidFill>
            </a:endParaRPr>
          </a:p>
        </p:txBody>
      </p:sp>
      <p:sp>
        <p:nvSpPr>
          <p:cNvPr id="6" name="Date Placeholder 5"/>
          <p:cNvSpPr>
            <a:spLocks noGrp="1"/>
          </p:cNvSpPr>
          <p:nvPr>
            <p:ph type="dt" sz="half" idx="11"/>
          </p:nvPr>
        </p:nvSpPr>
        <p:spPr/>
        <p:txBody>
          <a:bodyPr/>
          <a:lstStyle>
            <a:lvl1pPr>
              <a:defRPr/>
            </a:lvl1pPr>
          </a:lstStyle>
          <a:p>
            <a:fld id="{BAE8E508-A290-414A-AE8B-E594439AF076}" type="datetime4">
              <a:rPr lang="en-US" altLang="en-US"/>
              <a:pPr/>
              <a:t>June 3, 2015</a:t>
            </a:fld>
            <a:endParaRPr lang="en-US" altLang="en-US" dirty="0"/>
          </a:p>
        </p:txBody>
      </p:sp>
    </p:spTree>
    <p:extLst>
      <p:ext uri="{BB962C8B-B14F-4D97-AF65-F5344CB8AC3E}">
        <p14:creationId xmlns:p14="http://schemas.microsoft.com/office/powerpoint/2010/main" val="311982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B7C21D1-D819-4689-A801-37C6A94C176E}" type="slidenum">
              <a:rPr lang="en-US" altLang="en-US"/>
              <a:pPr/>
              <a:t>‹#›</a:t>
            </a:fld>
            <a:endParaRPr lang="en-US" altLang="en-US" dirty="0"/>
          </a:p>
        </p:txBody>
      </p:sp>
      <p:sp>
        <p:nvSpPr>
          <p:cNvPr id="8" name="Date Placeholder 7"/>
          <p:cNvSpPr>
            <a:spLocks noGrp="1"/>
          </p:cNvSpPr>
          <p:nvPr>
            <p:ph type="dt" sz="half" idx="11"/>
          </p:nvPr>
        </p:nvSpPr>
        <p:spPr/>
        <p:txBody>
          <a:bodyPr/>
          <a:lstStyle>
            <a:lvl1pPr>
              <a:defRPr/>
            </a:lvl1pPr>
          </a:lstStyle>
          <a:p>
            <a:fld id="{384981F3-7D59-4553-A643-ECAC9B59D215}" type="datetime4">
              <a:rPr lang="en-US" altLang="en-US"/>
              <a:pPr/>
              <a:t>June 3, 2015</a:t>
            </a:fld>
            <a:endParaRPr lang="en-US" altLang="en-US" dirty="0"/>
          </a:p>
        </p:txBody>
      </p:sp>
    </p:spTree>
    <p:extLst>
      <p:ext uri="{BB962C8B-B14F-4D97-AF65-F5344CB8AC3E}">
        <p14:creationId xmlns:p14="http://schemas.microsoft.com/office/powerpoint/2010/main" val="30990136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C489095-F58C-40F8-B619-1020E71DBDC7}" type="slidenum">
              <a:rPr lang="en-US" altLang="en-US">
                <a:solidFill>
                  <a:srgbClr val="002C77"/>
                </a:solidFill>
              </a:rPr>
              <a:pPr/>
              <a:t>‹#›</a:t>
            </a:fld>
            <a:endParaRPr lang="en-US" altLang="en-US" dirty="0">
              <a:solidFill>
                <a:srgbClr val="002C77"/>
              </a:solidFill>
            </a:endParaRPr>
          </a:p>
        </p:txBody>
      </p:sp>
      <p:sp>
        <p:nvSpPr>
          <p:cNvPr id="8" name="Date Placeholder 7"/>
          <p:cNvSpPr>
            <a:spLocks noGrp="1"/>
          </p:cNvSpPr>
          <p:nvPr>
            <p:ph type="dt" sz="half" idx="11"/>
          </p:nvPr>
        </p:nvSpPr>
        <p:spPr/>
        <p:txBody>
          <a:bodyPr/>
          <a:lstStyle>
            <a:lvl1pPr>
              <a:defRPr/>
            </a:lvl1pPr>
          </a:lstStyle>
          <a:p>
            <a:fld id="{A1CFD16D-4C96-4F30-B3BF-1AAD3BCF4C8B}" type="datetime4">
              <a:rPr lang="en-US" altLang="en-US"/>
              <a:pPr/>
              <a:t>June 3, 2015</a:t>
            </a:fld>
            <a:endParaRPr lang="en-US" altLang="en-US" dirty="0"/>
          </a:p>
        </p:txBody>
      </p:sp>
    </p:spTree>
    <p:extLst>
      <p:ext uri="{BB962C8B-B14F-4D97-AF65-F5344CB8AC3E}">
        <p14:creationId xmlns:p14="http://schemas.microsoft.com/office/powerpoint/2010/main" val="40561684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84460D9-3221-40F5-AE9E-945717D232DC}" type="slidenum">
              <a:rPr lang="en-US" altLang="en-US">
                <a:solidFill>
                  <a:srgbClr val="002C77"/>
                </a:solidFill>
              </a:rPr>
              <a:pPr/>
              <a:t>‹#›</a:t>
            </a:fld>
            <a:endParaRPr lang="en-US" altLang="en-US" dirty="0">
              <a:solidFill>
                <a:srgbClr val="002C77"/>
              </a:solidFill>
            </a:endParaRPr>
          </a:p>
        </p:txBody>
      </p:sp>
      <p:sp>
        <p:nvSpPr>
          <p:cNvPr id="4" name="Date Placeholder 3"/>
          <p:cNvSpPr>
            <a:spLocks noGrp="1"/>
          </p:cNvSpPr>
          <p:nvPr>
            <p:ph type="dt" sz="half" idx="11"/>
          </p:nvPr>
        </p:nvSpPr>
        <p:spPr/>
        <p:txBody>
          <a:bodyPr/>
          <a:lstStyle>
            <a:lvl1pPr>
              <a:defRPr/>
            </a:lvl1pPr>
          </a:lstStyle>
          <a:p>
            <a:fld id="{80E57191-D56A-4926-8412-C14D445A9F6B}" type="datetime4">
              <a:rPr lang="en-US" altLang="en-US"/>
              <a:pPr/>
              <a:t>June 3, 2015</a:t>
            </a:fld>
            <a:endParaRPr lang="en-US" altLang="en-US" dirty="0"/>
          </a:p>
        </p:txBody>
      </p:sp>
    </p:spTree>
    <p:extLst>
      <p:ext uri="{BB962C8B-B14F-4D97-AF65-F5344CB8AC3E}">
        <p14:creationId xmlns:p14="http://schemas.microsoft.com/office/powerpoint/2010/main" val="1136810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893D56F-6A15-4D2D-B815-1738D6DC7E46}" type="slidenum">
              <a:rPr lang="en-US" altLang="en-US">
                <a:solidFill>
                  <a:srgbClr val="002C77"/>
                </a:solidFill>
              </a:rPr>
              <a:pPr/>
              <a:t>‹#›</a:t>
            </a:fld>
            <a:endParaRPr lang="en-US" altLang="en-US" dirty="0">
              <a:solidFill>
                <a:srgbClr val="002C77"/>
              </a:solidFill>
            </a:endParaRPr>
          </a:p>
        </p:txBody>
      </p:sp>
      <p:sp>
        <p:nvSpPr>
          <p:cNvPr id="3" name="Date Placeholder 2"/>
          <p:cNvSpPr>
            <a:spLocks noGrp="1"/>
          </p:cNvSpPr>
          <p:nvPr>
            <p:ph type="dt" sz="half" idx="11"/>
          </p:nvPr>
        </p:nvSpPr>
        <p:spPr/>
        <p:txBody>
          <a:bodyPr/>
          <a:lstStyle>
            <a:lvl1pPr>
              <a:defRPr/>
            </a:lvl1pPr>
          </a:lstStyle>
          <a:p>
            <a:fld id="{30E19DF0-3FD4-44C0-8C83-E2080E29823B}" type="datetime4">
              <a:rPr lang="en-US" altLang="en-US"/>
              <a:pPr/>
              <a:t>June 3, 2015</a:t>
            </a:fld>
            <a:endParaRPr lang="en-US" altLang="en-US" dirty="0"/>
          </a:p>
        </p:txBody>
      </p:sp>
    </p:spTree>
    <p:extLst>
      <p:ext uri="{BB962C8B-B14F-4D97-AF65-F5344CB8AC3E}">
        <p14:creationId xmlns:p14="http://schemas.microsoft.com/office/powerpoint/2010/main" val="284259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4ED346E-82BC-40EE-BB68-9D768E06B6B5}" type="slidenum">
              <a:rPr lang="en-US" altLang="en-US">
                <a:solidFill>
                  <a:srgbClr val="002C77"/>
                </a:solidFill>
              </a:rPr>
              <a:pPr/>
              <a:t>‹#›</a:t>
            </a:fld>
            <a:endParaRPr lang="en-US" altLang="en-US" dirty="0">
              <a:solidFill>
                <a:srgbClr val="002C77"/>
              </a:solidFill>
            </a:endParaRPr>
          </a:p>
        </p:txBody>
      </p:sp>
      <p:sp>
        <p:nvSpPr>
          <p:cNvPr id="6" name="Date Placeholder 5"/>
          <p:cNvSpPr>
            <a:spLocks noGrp="1"/>
          </p:cNvSpPr>
          <p:nvPr>
            <p:ph type="dt" sz="half" idx="11"/>
          </p:nvPr>
        </p:nvSpPr>
        <p:spPr/>
        <p:txBody>
          <a:bodyPr/>
          <a:lstStyle>
            <a:lvl1pPr>
              <a:defRPr/>
            </a:lvl1pPr>
          </a:lstStyle>
          <a:p>
            <a:fld id="{3350D661-8C82-45F4-97F2-953A117A9A1B}" type="datetime4">
              <a:rPr lang="en-US" altLang="en-US"/>
              <a:pPr/>
              <a:t>June 3, 2015</a:t>
            </a:fld>
            <a:endParaRPr lang="en-US" altLang="en-US" dirty="0"/>
          </a:p>
        </p:txBody>
      </p:sp>
    </p:spTree>
    <p:extLst>
      <p:ext uri="{BB962C8B-B14F-4D97-AF65-F5344CB8AC3E}">
        <p14:creationId xmlns:p14="http://schemas.microsoft.com/office/powerpoint/2010/main" val="911311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BEC2BAF-CA8B-4BBD-B2DC-CED29CAC44A0}" type="slidenum">
              <a:rPr lang="en-US" altLang="en-US">
                <a:solidFill>
                  <a:srgbClr val="002C77"/>
                </a:solidFill>
              </a:rPr>
              <a:pPr/>
              <a:t>‹#›</a:t>
            </a:fld>
            <a:endParaRPr lang="en-US" altLang="en-US" dirty="0">
              <a:solidFill>
                <a:srgbClr val="002C77"/>
              </a:solidFill>
            </a:endParaRPr>
          </a:p>
        </p:txBody>
      </p:sp>
      <p:sp>
        <p:nvSpPr>
          <p:cNvPr id="6" name="Date Placeholder 5"/>
          <p:cNvSpPr>
            <a:spLocks noGrp="1"/>
          </p:cNvSpPr>
          <p:nvPr>
            <p:ph type="dt" sz="half" idx="11"/>
          </p:nvPr>
        </p:nvSpPr>
        <p:spPr/>
        <p:txBody>
          <a:bodyPr/>
          <a:lstStyle>
            <a:lvl1pPr>
              <a:defRPr/>
            </a:lvl1pPr>
          </a:lstStyle>
          <a:p>
            <a:fld id="{5301015E-8629-4EF8-9B4A-B94DA7DDF19E}" type="datetime4">
              <a:rPr lang="en-US" altLang="en-US"/>
              <a:pPr/>
              <a:t>June 3, 2015</a:t>
            </a:fld>
            <a:endParaRPr lang="en-US" altLang="en-US" dirty="0"/>
          </a:p>
        </p:txBody>
      </p:sp>
    </p:spTree>
    <p:extLst>
      <p:ext uri="{BB962C8B-B14F-4D97-AF65-F5344CB8AC3E}">
        <p14:creationId xmlns:p14="http://schemas.microsoft.com/office/powerpoint/2010/main" val="37522704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9225D05-25AA-45F8-938F-961EF12A8652}"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7FFD3D2D-35D9-43A0-AB3B-A5289ACA35AD}" type="datetime4">
              <a:rPr lang="en-US" altLang="en-US"/>
              <a:pPr/>
              <a:t>June 3, 2015</a:t>
            </a:fld>
            <a:endParaRPr lang="en-US" altLang="en-US" dirty="0"/>
          </a:p>
        </p:txBody>
      </p:sp>
    </p:spTree>
    <p:extLst>
      <p:ext uri="{BB962C8B-B14F-4D97-AF65-F5344CB8AC3E}">
        <p14:creationId xmlns:p14="http://schemas.microsoft.com/office/powerpoint/2010/main" val="15349924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E12C797-D76E-4E6E-B905-4157F8E54497}"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D98C7EC6-316D-4532-8D1B-442B6CB3667B}" type="datetime4">
              <a:rPr lang="en-US" altLang="en-US"/>
              <a:pPr/>
              <a:t>June 3, 2015</a:t>
            </a:fld>
            <a:endParaRPr lang="en-US" altLang="en-US" dirty="0"/>
          </a:p>
        </p:txBody>
      </p:sp>
    </p:spTree>
    <p:extLst>
      <p:ext uri="{BB962C8B-B14F-4D97-AF65-F5344CB8AC3E}">
        <p14:creationId xmlns:p14="http://schemas.microsoft.com/office/powerpoint/2010/main" val="156537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382588"/>
            <a:ext cx="8686800" cy="6905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5613" y="1277943"/>
            <a:ext cx="8686800" cy="4987925"/>
          </a:xfrm>
        </p:spPr>
        <p:txBody>
          <a:bodyPr/>
          <a:lstStyle/>
          <a:p>
            <a:pPr lvl="0"/>
            <a:endParaRPr lang="en-US" noProof="0" dirty="0" smtClean="0"/>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3AFBA1DA-B555-4AE4-9CBF-55985DA255F2}" type="slidenum">
              <a:rPr lang="en-US">
                <a:solidFill>
                  <a:srgbClr val="002C77"/>
                </a:solidFill>
              </a:rPr>
              <a:pPr>
                <a:defRPr/>
              </a:pPr>
              <a:t>‹#›</a:t>
            </a:fld>
            <a:endParaRPr lang="en-US" dirty="0">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AE9EEC20-4465-45F8-91EC-DA57852B16FF}" type="datetime1">
              <a:rPr lang="en-US" smtClean="0"/>
              <a:pPr>
                <a:defRPr/>
              </a:pPr>
              <a:t>6/3/2015</a:t>
            </a:fld>
            <a:endParaRPr lang="en-US" dirty="0"/>
          </a:p>
        </p:txBody>
      </p:sp>
    </p:spTree>
    <p:extLst>
      <p:ext uri="{BB962C8B-B14F-4D97-AF65-F5344CB8AC3E}">
        <p14:creationId xmlns:p14="http://schemas.microsoft.com/office/powerpoint/2010/main" val="36537423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MMC_CoverShape"/>
          <p:cNvPicPr>
            <a:picLocks/>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2178050"/>
            <a:ext cx="9604756" cy="4089400"/>
          </a:xfrm>
          <a:prstGeom prst="rect">
            <a:avLst/>
          </a:prstGeom>
        </p:spPr>
      </p:pic>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US" altLang="en-US"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altLang="en-US" noProof="0" smtClean="0"/>
              <a:t>Click to edit Master subtitle style</a:t>
            </a:r>
          </a:p>
        </p:txBody>
      </p:sp>
      <p:pic>
        <p:nvPicPr>
          <p:cNvPr id="3" name="Picture 2"/>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16026" y="477901"/>
            <a:ext cx="1650492" cy="228600"/>
          </a:xfrm>
          <a:prstGeom prst="rect">
            <a:avLst/>
          </a:prstGeom>
        </p:spPr>
      </p:pic>
      <p:pic>
        <p:nvPicPr>
          <p:cNvPr id="4" name="Picture 3"/>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pic>
        <p:nvPicPr>
          <p:cNvPr id="5" name="Picture 4"/>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6296406" y="574675"/>
            <a:ext cx="2830068" cy="89916"/>
          </a:xfrm>
          <a:prstGeom prst="rect">
            <a:avLst/>
          </a:prstGeom>
        </p:spPr>
      </p:pic>
    </p:spTree>
    <p:extLst>
      <p:ext uri="{BB962C8B-B14F-4D97-AF65-F5344CB8AC3E}">
        <p14:creationId xmlns:p14="http://schemas.microsoft.com/office/powerpoint/2010/main" val="1456009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846465B-9BF3-4927-9222-63FB7858EE45}"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143844BA-F5A5-4D41-84B4-FC2B9D0EC5C2}" type="datetime4">
              <a:rPr lang="en-US" altLang="en-US"/>
              <a:pPr/>
              <a:t>June 3, 2015</a:t>
            </a:fld>
            <a:endParaRPr lang="en-US" altLang="en-US" dirty="0"/>
          </a:p>
        </p:txBody>
      </p:sp>
    </p:spTree>
    <p:extLst>
      <p:ext uri="{BB962C8B-B14F-4D97-AF65-F5344CB8AC3E}">
        <p14:creationId xmlns:p14="http://schemas.microsoft.com/office/powerpoint/2010/main" val="181308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EBDBE3D-76C4-4696-8373-A0D0FC48B2FB}" type="slidenum">
              <a:rPr lang="en-US" altLang="en-US"/>
              <a:pPr/>
              <a:t>‹#›</a:t>
            </a:fld>
            <a:endParaRPr lang="en-US" altLang="en-US" dirty="0"/>
          </a:p>
        </p:txBody>
      </p:sp>
      <p:sp>
        <p:nvSpPr>
          <p:cNvPr id="4" name="Date Placeholder 3"/>
          <p:cNvSpPr>
            <a:spLocks noGrp="1"/>
          </p:cNvSpPr>
          <p:nvPr>
            <p:ph type="dt" sz="half" idx="11"/>
          </p:nvPr>
        </p:nvSpPr>
        <p:spPr/>
        <p:txBody>
          <a:bodyPr/>
          <a:lstStyle>
            <a:lvl1pPr>
              <a:defRPr/>
            </a:lvl1pPr>
          </a:lstStyle>
          <a:p>
            <a:fld id="{4204A842-2237-4ED0-BBA1-4F53083D3628}" type="datetime4">
              <a:rPr lang="en-US" altLang="en-US"/>
              <a:pPr/>
              <a:t>June 3, 2015</a:t>
            </a:fld>
            <a:endParaRPr lang="en-US" altLang="en-US" dirty="0"/>
          </a:p>
        </p:txBody>
      </p:sp>
    </p:spTree>
    <p:extLst>
      <p:ext uri="{BB962C8B-B14F-4D97-AF65-F5344CB8AC3E}">
        <p14:creationId xmlns:p14="http://schemas.microsoft.com/office/powerpoint/2010/main" val="3923109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4C5581B-DA1B-4149-8F7C-AEABFD7BEF4C}"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D0F94A3F-A737-47FF-AF8B-D36555A75D28}" type="datetime4">
              <a:rPr lang="en-US" altLang="en-US"/>
              <a:pPr/>
              <a:t>June 3, 2015</a:t>
            </a:fld>
            <a:endParaRPr lang="en-US" altLang="en-US" dirty="0"/>
          </a:p>
        </p:txBody>
      </p:sp>
    </p:spTree>
    <p:extLst>
      <p:ext uri="{BB962C8B-B14F-4D97-AF65-F5344CB8AC3E}">
        <p14:creationId xmlns:p14="http://schemas.microsoft.com/office/powerpoint/2010/main" val="6921645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95EE9E2-C98D-4CDD-8529-BC8ED61386B7}" type="slidenum">
              <a:rPr lang="en-US" altLang="en-US">
                <a:solidFill>
                  <a:srgbClr val="002C77"/>
                </a:solidFill>
              </a:rPr>
              <a:pPr/>
              <a:t>‹#›</a:t>
            </a:fld>
            <a:endParaRPr lang="en-US" altLang="en-US" dirty="0">
              <a:solidFill>
                <a:srgbClr val="002C77"/>
              </a:solidFill>
            </a:endParaRPr>
          </a:p>
        </p:txBody>
      </p:sp>
      <p:sp>
        <p:nvSpPr>
          <p:cNvPr id="6" name="Date Placeholder 5"/>
          <p:cNvSpPr>
            <a:spLocks noGrp="1"/>
          </p:cNvSpPr>
          <p:nvPr>
            <p:ph type="dt" sz="half" idx="11"/>
          </p:nvPr>
        </p:nvSpPr>
        <p:spPr/>
        <p:txBody>
          <a:bodyPr/>
          <a:lstStyle>
            <a:lvl1pPr>
              <a:defRPr/>
            </a:lvl1pPr>
          </a:lstStyle>
          <a:p>
            <a:fld id="{BAE8E508-A290-414A-AE8B-E594439AF076}" type="datetime4">
              <a:rPr lang="en-US" altLang="en-US"/>
              <a:pPr/>
              <a:t>June 3, 2015</a:t>
            </a:fld>
            <a:endParaRPr lang="en-US" altLang="en-US" dirty="0"/>
          </a:p>
        </p:txBody>
      </p:sp>
    </p:spTree>
    <p:extLst>
      <p:ext uri="{BB962C8B-B14F-4D97-AF65-F5344CB8AC3E}">
        <p14:creationId xmlns:p14="http://schemas.microsoft.com/office/powerpoint/2010/main" val="674510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C489095-F58C-40F8-B619-1020E71DBDC7}" type="slidenum">
              <a:rPr lang="en-US" altLang="en-US">
                <a:solidFill>
                  <a:srgbClr val="002C77"/>
                </a:solidFill>
              </a:rPr>
              <a:pPr/>
              <a:t>‹#›</a:t>
            </a:fld>
            <a:endParaRPr lang="en-US" altLang="en-US" dirty="0">
              <a:solidFill>
                <a:srgbClr val="002C77"/>
              </a:solidFill>
            </a:endParaRPr>
          </a:p>
        </p:txBody>
      </p:sp>
      <p:sp>
        <p:nvSpPr>
          <p:cNvPr id="8" name="Date Placeholder 7"/>
          <p:cNvSpPr>
            <a:spLocks noGrp="1"/>
          </p:cNvSpPr>
          <p:nvPr>
            <p:ph type="dt" sz="half" idx="11"/>
          </p:nvPr>
        </p:nvSpPr>
        <p:spPr/>
        <p:txBody>
          <a:bodyPr/>
          <a:lstStyle>
            <a:lvl1pPr>
              <a:defRPr/>
            </a:lvl1pPr>
          </a:lstStyle>
          <a:p>
            <a:fld id="{A1CFD16D-4C96-4F30-B3BF-1AAD3BCF4C8B}" type="datetime4">
              <a:rPr lang="en-US" altLang="en-US"/>
              <a:pPr/>
              <a:t>June 3, 2015</a:t>
            </a:fld>
            <a:endParaRPr lang="en-US" altLang="en-US" dirty="0"/>
          </a:p>
        </p:txBody>
      </p:sp>
    </p:spTree>
    <p:extLst>
      <p:ext uri="{BB962C8B-B14F-4D97-AF65-F5344CB8AC3E}">
        <p14:creationId xmlns:p14="http://schemas.microsoft.com/office/powerpoint/2010/main" val="5437967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84460D9-3221-40F5-AE9E-945717D232DC}" type="slidenum">
              <a:rPr lang="en-US" altLang="en-US">
                <a:solidFill>
                  <a:srgbClr val="002C77"/>
                </a:solidFill>
              </a:rPr>
              <a:pPr/>
              <a:t>‹#›</a:t>
            </a:fld>
            <a:endParaRPr lang="en-US" altLang="en-US" dirty="0">
              <a:solidFill>
                <a:srgbClr val="002C77"/>
              </a:solidFill>
            </a:endParaRPr>
          </a:p>
        </p:txBody>
      </p:sp>
      <p:sp>
        <p:nvSpPr>
          <p:cNvPr id="4" name="Date Placeholder 3"/>
          <p:cNvSpPr>
            <a:spLocks noGrp="1"/>
          </p:cNvSpPr>
          <p:nvPr>
            <p:ph type="dt" sz="half" idx="11"/>
          </p:nvPr>
        </p:nvSpPr>
        <p:spPr/>
        <p:txBody>
          <a:bodyPr/>
          <a:lstStyle>
            <a:lvl1pPr>
              <a:defRPr/>
            </a:lvl1pPr>
          </a:lstStyle>
          <a:p>
            <a:fld id="{80E57191-D56A-4926-8412-C14D445A9F6B}" type="datetime4">
              <a:rPr lang="en-US" altLang="en-US"/>
              <a:pPr/>
              <a:t>June 3, 2015</a:t>
            </a:fld>
            <a:endParaRPr lang="en-US" altLang="en-US" dirty="0"/>
          </a:p>
        </p:txBody>
      </p:sp>
    </p:spTree>
    <p:extLst>
      <p:ext uri="{BB962C8B-B14F-4D97-AF65-F5344CB8AC3E}">
        <p14:creationId xmlns:p14="http://schemas.microsoft.com/office/powerpoint/2010/main" val="1971987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893D56F-6A15-4D2D-B815-1738D6DC7E46}" type="slidenum">
              <a:rPr lang="en-US" altLang="en-US">
                <a:solidFill>
                  <a:srgbClr val="002C77"/>
                </a:solidFill>
              </a:rPr>
              <a:pPr/>
              <a:t>‹#›</a:t>
            </a:fld>
            <a:endParaRPr lang="en-US" altLang="en-US" dirty="0">
              <a:solidFill>
                <a:srgbClr val="002C77"/>
              </a:solidFill>
            </a:endParaRPr>
          </a:p>
        </p:txBody>
      </p:sp>
      <p:sp>
        <p:nvSpPr>
          <p:cNvPr id="3" name="Date Placeholder 2"/>
          <p:cNvSpPr>
            <a:spLocks noGrp="1"/>
          </p:cNvSpPr>
          <p:nvPr>
            <p:ph type="dt" sz="half" idx="11"/>
          </p:nvPr>
        </p:nvSpPr>
        <p:spPr/>
        <p:txBody>
          <a:bodyPr/>
          <a:lstStyle>
            <a:lvl1pPr>
              <a:defRPr/>
            </a:lvl1pPr>
          </a:lstStyle>
          <a:p>
            <a:fld id="{30E19DF0-3FD4-44C0-8C83-E2080E29823B}" type="datetime4">
              <a:rPr lang="en-US" altLang="en-US"/>
              <a:pPr/>
              <a:t>June 3, 2015</a:t>
            </a:fld>
            <a:endParaRPr lang="en-US" altLang="en-US" dirty="0"/>
          </a:p>
        </p:txBody>
      </p:sp>
    </p:spTree>
    <p:extLst>
      <p:ext uri="{BB962C8B-B14F-4D97-AF65-F5344CB8AC3E}">
        <p14:creationId xmlns:p14="http://schemas.microsoft.com/office/powerpoint/2010/main" val="16313726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4ED346E-82BC-40EE-BB68-9D768E06B6B5}" type="slidenum">
              <a:rPr lang="en-US" altLang="en-US">
                <a:solidFill>
                  <a:srgbClr val="002C77"/>
                </a:solidFill>
              </a:rPr>
              <a:pPr/>
              <a:t>‹#›</a:t>
            </a:fld>
            <a:endParaRPr lang="en-US" altLang="en-US" dirty="0">
              <a:solidFill>
                <a:srgbClr val="002C77"/>
              </a:solidFill>
            </a:endParaRPr>
          </a:p>
        </p:txBody>
      </p:sp>
      <p:sp>
        <p:nvSpPr>
          <p:cNvPr id="6" name="Date Placeholder 5"/>
          <p:cNvSpPr>
            <a:spLocks noGrp="1"/>
          </p:cNvSpPr>
          <p:nvPr>
            <p:ph type="dt" sz="half" idx="11"/>
          </p:nvPr>
        </p:nvSpPr>
        <p:spPr/>
        <p:txBody>
          <a:bodyPr/>
          <a:lstStyle>
            <a:lvl1pPr>
              <a:defRPr/>
            </a:lvl1pPr>
          </a:lstStyle>
          <a:p>
            <a:fld id="{3350D661-8C82-45F4-97F2-953A117A9A1B}" type="datetime4">
              <a:rPr lang="en-US" altLang="en-US"/>
              <a:pPr/>
              <a:t>June 3, 2015</a:t>
            </a:fld>
            <a:endParaRPr lang="en-US" altLang="en-US" dirty="0"/>
          </a:p>
        </p:txBody>
      </p:sp>
    </p:spTree>
    <p:extLst>
      <p:ext uri="{BB962C8B-B14F-4D97-AF65-F5344CB8AC3E}">
        <p14:creationId xmlns:p14="http://schemas.microsoft.com/office/powerpoint/2010/main" val="14170798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BEC2BAF-CA8B-4BBD-B2DC-CED29CAC44A0}" type="slidenum">
              <a:rPr lang="en-US" altLang="en-US">
                <a:solidFill>
                  <a:srgbClr val="002C77"/>
                </a:solidFill>
              </a:rPr>
              <a:pPr/>
              <a:t>‹#›</a:t>
            </a:fld>
            <a:endParaRPr lang="en-US" altLang="en-US" dirty="0">
              <a:solidFill>
                <a:srgbClr val="002C77"/>
              </a:solidFill>
            </a:endParaRPr>
          </a:p>
        </p:txBody>
      </p:sp>
      <p:sp>
        <p:nvSpPr>
          <p:cNvPr id="6" name="Date Placeholder 5"/>
          <p:cNvSpPr>
            <a:spLocks noGrp="1"/>
          </p:cNvSpPr>
          <p:nvPr>
            <p:ph type="dt" sz="half" idx="11"/>
          </p:nvPr>
        </p:nvSpPr>
        <p:spPr/>
        <p:txBody>
          <a:bodyPr/>
          <a:lstStyle>
            <a:lvl1pPr>
              <a:defRPr/>
            </a:lvl1pPr>
          </a:lstStyle>
          <a:p>
            <a:fld id="{5301015E-8629-4EF8-9B4A-B94DA7DDF19E}" type="datetime4">
              <a:rPr lang="en-US" altLang="en-US"/>
              <a:pPr/>
              <a:t>June 3, 2015</a:t>
            </a:fld>
            <a:endParaRPr lang="en-US" altLang="en-US" dirty="0"/>
          </a:p>
        </p:txBody>
      </p:sp>
    </p:spTree>
    <p:extLst>
      <p:ext uri="{BB962C8B-B14F-4D97-AF65-F5344CB8AC3E}">
        <p14:creationId xmlns:p14="http://schemas.microsoft.com/office/powerpoint/2010/main" val="26279675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9225D05-25AA-45F8-938F-961EF12A8652}"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7FFD3D2D-35D9-43A0-AB3B-A5289ACA35AD}" type="datetime4">
              <a:rPr lang="en-US" altLang="en-US"/>
              <a:pPr/>
              <a:t>June 3, 2015</a:t>
            </a:fld>
            <a:endParaRPr lang="en-US" altLang="en-US" dirty="0"/>
          </a:p>
        </p:txBody>
      </p:sp>
    </p:spTree>
    <p:extLst>
      <p:ext uri="{BB962C8B-B14F-4D97-AF65-F5344CB8AC3E}">
        <p14:creationId xmlns:p14="http://schemas.microsoft.com/office/powerpoint/2010/main" val="3633884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E12C797-D76E-4E6E-B905-4157F8E54497}" type="slidenum">
              <a:rPr lang="en-US" altLang="en-US">
                <a:solidFill>
                  <a:srgbClr val="002C77"/>
                </a:solidFill>
              </a:rPr>
              <a:pPr/>
              <a:t>‹#›</a:t>
            </a:fld>
            <a:endParaRPr lang="en-US" altLang="en-US" dirty="0">
              <a:solidFill>
                <a:srgbClr val="002C77"/>
              </a:solidFill>
            </a:endParaRPr>
          </a:p>
        </p:txBody>
      </p:sp>
      <p:sp>
        <p:nvSpPr>
          <p:cNvPr id="5" name="Date Placeholder 4"/>
          <p:cNvSpPr>
            <a:spLocks noGrp="1"/>
          </p:cNvSpPr>
          <p:nvPr>
            <p:ph type="dt" sz="half" idx="11"/>
          </p:nvPr>
        </p:nvSpPr>
        <p:spPr/>
        <p:txBody>
          <a:bodyPr/>
          <a:lstStyle>
            <a:lvl1pPr>
              <a:defRPr/>
            </a:lvl1pPr>
          </a:lstStyle>
          <a:p>
            <a:fld id="{D98C7EC6-316D-4532-8D1B-442B6CB3667B}" type="datetime4">
              <a:rPr lang="en-US" altLang="en-US"/>
              <a:pPr/>
              <a:t>June 3, 2015</a:t>
            </a:fld>
            <a:endParaRPr lang="en-US" altLang="en-US" dirty="0"/>
          </a:p>
        </p:txBody>
      </p:sp>
    </p:spTree>
    <p:extLst>
      <p:ext uri="{BB962C8B-B14F-4D97-AF65-F5344CB8AC3E}">
        <p14:creationId xmlns:p14="http://schemas.microsoft.com/office/powerpoint/2010/main" val="28200876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382588"/>
            <a:ext cx="8686800" cy="6905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5613" y="1277943"/>
            <a:ext cx="8686800" cy="4987925"/>
          </a:xfrm>
        </p:spPr>
        <p:txBody>
          <a:bodyPr/>
          <a:lstStyle/>
          <a:p>
            <a:pPr lvl="0"/>
            <a:endParaRPr lang="en-US" noProof="0" dirty="0" smtClean="0"/>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3AFBA1DA-B555-4AE4-9CBF-55985DA255F2}" type="slidenum">
              <a:rPr lang="en-US">
                <a:solidFill>
                  <a:srgbClr val="002C77"/>
                </a:solidFill>
              </a:rPr>
              <a:pPr>
                <a:defRPr/>
              </a:pPr>
              <a:t>‹#›</a:t>
            </a:fld>
            <a:endParaRPr lang="en-US" dirty="0">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AE9EEC20-4465-45F8-91EC-DA57852B16FF}" type="datetime1">
              <a:rPr lang="en-US" smtClean="0"/>
              <a:pPr>
                <a:defRPr/>
              </a:pPr>
              <a:t>6/3/2015</a:t>
            </a:fld>
            <a:endParaRPr lang="en-US" dirty="0"/>
          </a:p>
        </p:txBody>
      </p:sp>
    </p:spTree>
    <p:extLst>
      <p:ext uri="{BB962C8B-B14F-4D97-AF65-F5344CB8AC3E}">
        <p14:creationId xmlns:p14="http://schemas.microsoft.com/office/powerpoint/2010/main" val="54103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DB7BF74-384B-45EE-94E5-658397A352D4}" type="slidenum">
              <a:rPr lang="en-US" altLang="en-US"/>
              <a:pPr/>
              <a:t>‹#›</a:t>
            </a:fld>
            <a:endParaRPr lang="en-US" altLang="en-US" dirty="0"/>
          </a:p>
        </p:txBody>
      </p:sp>
      <p:sp>
        <p:nvSpPr>
          <p:cNvPr id="3" name="Date Placeholder 2"/>
          <p:cNvSpPr>
            <a:spLocks noGrp="1"/>
          </p:cNvSpPr>
          <p:nvPr>
            <p:ph type="dt" sz="half" idx="11"/>
          </p:nvPr>
        </p:nvSpPr>
        <p:spPr/>
        <p:txBody>
          <a:bodyPr/>
          <a:lstStyle>
            <a:lvl1pPr>
              <a:defRPr/>
            </a:lvl1pPr>
          </a:lstStyle>
          <a:p>
            <a:fld id="{6762E10F-686A-41EB-9866-13447FB85CBC}" type="datetime4">
              <a:rPr lang="en-US" altLang="en-US"/>
              <a:pPr/>
              <a:t>June 3, 2015</a:t>
            </a:fld>
            <a:endParaRPr lang="en-US" altLang="en-US" dirty="0"/>
          </a:p>
        </p:txBody>
      </p:sp>
    </p:spTree>
    <p:extLst>
      <p:ext uri="{BB962C8B-B14F-4D97-AF65-F5344CB8AC3E}">
        <p14:creationId xmlns:p14="http://schemas.microsoft.com/office/powerpoint/2010/main" val="618868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68727FF-E4EA-4B99-88FD-AEB5B8AD0175}" type="slidenum">
              <a:rPr lang="en-US" altLang="en-US"/>
              <a:pPr/>
              <a:t>‹#›</a:t>
            </a:fld>
            <a:endParaRPr lang="en-US" altLang="en-US" dirty="0"/>
          </a:p>
        </p:txBody>
      </p:sp>
      <p:sp>
        <p:nvSpPr>
          <p:cNvPr id="6" name="Date Placeholder 5"/>
          <p:cNvSpPr>
            <a:spLocks noGrp="1"/>
          </p:cNvSpPr>
          <p:nvPr>
            <p:ph type="dt" sz="half" idx="11"/>
          </p:nvPr>
        </p:nvSpPr>
        <p:spPr/>
        <p:txBody>
          <a:bodyPr/>
          <a:lstStyle>
            <a:lvl1pPr>
              <a:defRPr/>
            </a:lvl1pPr>
          </a:lstStyle>
          <a:p>
            <a:fld id="{4FD61EC2-1665-489C-A8F4-50A4202520F0}" type="datetime4">
              <a:rPr lang="en-US" altLang="en-US"/>
              <a:pPr/>
              <a:t>June 3, 2015</a:t>
            </a:fld>
            <a:endParaRPr lang="en-US" altLang="en-US" dirty="0"/>
          </a:p>
        </p:txBody>
      </p:sp>
    </p:spTree>
    <p:extLst>
      <p:ext uri="{BB962C8B-B14F-4D97-AF65-F5344CB8AC3E}">
        <p14:creationId xmlns:p14="http://schemas.microsoft.com/office/powerpoint/2010/main" val="325523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116204C-0041-46B5-B61C-79EF71831D7F}" type="slidenum">
              <a:rPr lang="en-US" altLang="en-US"/>
              <a:pPr/>
              <a:t>‹#›</a:t>
            </a:fld>
            <a:endParaRPr lang="en-US" altLang="en-US" dirty="0"/>
          </a:p>
        </p:txBody>
      </p:sp>
      <p:sp>
        <p:nvSpPr>
          <p:cNvPr id="6" name="Date Placeholder 5"/>
          <p:cNvSpPr>
            <a:spLocks noGrp="1"/>
          </p:cNvSpPr>
          <p:nvPr>
            <p:ph type="dt" sz="half" idx="11"/>
          </p:nvPr>
        </p:nvSpPr>
        <p:spPr/>
        <p:txBody>
          <a:bodyPr/>
          <a:lstStyle>
            <a:lvl1pPr>
              <a:defRPr/>
            </a:lvl1pPr>
          </a:lstStyle>
          <a:p>
            <a:fld id="{EE81AB8D-2A1E-45BD-AB18-A2DB8A342AC5}" type="datetime4">
              <a:rPr lang="en-US" altLang="en-US"/>
              <a:pPr/>
              <a:t>June 3, 2015</a:t>
            </a:fld>
            <a:endParaRPr lang="en-US" altLang="en-US" dirty="0"/>
          </a:p>
        </p:txBody>
      </p:sp>
    </p:spTree>
    <p:extLst>
      <p:ext uri="{BB962C8B-B14F-4D97-AF65-F5344CB8AC3E}">
        <p14:creationId xmlns:p14="http://schemas.microsoft.com/office/powerpoint/2010/main" val="121352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tags" Target="../tags/tag1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14.xml"/><Relationship Id="rId2" Type="http://schemas.openxmlformats.org/officeDocument/2006/relationships/slideLayout" Target="../slideLayouts/slideLayout13.xml"/><Relationship Id="rId16" Type="http://schemas.openxmlformats.org/officeDocument/2006/relationships/tags" Target="../tags/tag13.xml"/><Relationship Id="rId20" Type="http://schemas.openxmlformats.org/officeDocument/2006/relationships/tags" Target="../tags/tag1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2.xml"/><Relationship Id="rId10" Type="http://schemas.openxmlformats.org/officeDocument/2006/relationships/slideLayout" Target="../slideLayouts/slideLayout21.xml"/><Relationship Id="rId19" Type="http://schemas.openxmlformats.org/officeDocument/2006/relationships/tags" Target="../tags/tag1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ags" Target="../tags/tag23.xml"/><Relationship Id="rId18" Type="http://schemas.openxmlformats.org/officeDocument/2006/relationships/tags" Target="../tags/tag28.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tags" Target="../tags/tag27.xml"/><Relationship Id="rId2" Type="http://schemas.openxmlformats.org/officeDocument/2006/relationships/slideLayout" Target="../slideLayouts/slideLayout25.xml"/><Relationship Id="rId16" Type="http://schemas.openxmlformats.org/officeDocument/2006/relationships/tags" Target="../tags/tag26.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25.xml"/><Relationship Id="rId10" Type="http://schemas.openxmlformats.org/officeDocument/2006/relationships/slideLayout" Target="../slideLayouts/slideLayout33.xml"/><Relationship Id="rId19" Type="http://schemas.openxmlformats.org/officeDocument/2006/relationships/tags" Target="../tags/tag29.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33.xml"/><Relationship Id="rId18" Type="http://schemas.openxmlformats.org/officeDocument/2006/relationships/tags" Target="../tags/tag38.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tags" Target="../tags/tag37.xml"/><Relationship Id="rId2" Type="http://schemas.openxmlformats.org/officeDocument/2006/relationships/slideLayout" Target="../slideLayouts/slideLayout36.xml"/><Relationship Id="rId16" Type="http://schemas.openxmlformats.org/officeDocument/2006/relationships/tags" Target="../tags/tag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ags" Target="../tags/tag35.xml"/><Relationship Id="rId10" Type="http://schemas.openxmlformats.org/officeDocument/2006/relationships/slideLayout" Target="../slideLayouts/slideLayout44.xml"/><Relationship Id="rId19" Type="http://schemas.openxmlformats.org/officeDocument/2006/relationships/tags" Target="../tags/tag39.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18" Type="http://schemas.openxmlformats.org/officeDocument/2006/relationships/tags" Target="../tags/tag47.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ags" Target="../tags/tag46.xml"/><Relationship Id="rId2" Type="http://schemas.openxmlformats.org/officeDocument/2006/relationships/slideLayout" Target="../slideLayouts/slideLayout47.xml"/><Relationship Id="rId16" Type="http://schemas.openxmlformats.org/officeDocument/2006/relationships/tags" Target="../tags/tag45.xml"/><Relationship Id="rId20" Type="http://schemas.openxmlformats.org/officeDocument/2006/relationships/tags" Target="../tags/tag49.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ags" Target="../tags/tag44.xml"/><Relationship Id="rId10" Type="http://schemas.openxmlformats.org/officeDocument/2006/relationships/slideLayout" Target="../slideLayouts/slideLayout55.xml"/><Relationship Id="rId19" Type="http://schemas.openxmlformats.org/officeDocument/2006/relationships/tags" Target="../tags/tag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ags" Target="../tags/tag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18" Type="http://schemas.openxmlformats.org/officeDocument/2006/relationships/tags" Target="../tags/tag59.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tags" Target="../tags/tag58.xml"/><Relationship Id="rId2" Type="http://schemas.openxmlformats.org/officeDocument/2006/relationships/slideLayout" Target="../slideLayouts/slideLayout59.xml"/><Relationship Id="rId16" Type="http://schemas.openxmlformats.org/officeDocument/2006/relationships/tags" Target="../tags/tag57.xml"/><Relationship Id="rId20" Type="http://schemas.openxmlformats.org/officeDocument/2006/relationships/tags" Target="../tags/tag61.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ags" Target="../tags/tag56.xml"/><Relationship Id="rId10" Type="http://schemas.openxmlformats.org/officeDocument/2006/relationships/slideLayout" Target="../slideLayouts/slideLayout67.xml"/><Relationship Id="rId19" Type="http://schemas.openxmlformats.org/officeDocument/2006/relationships/tags" Target="../tags/tag60.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ags" Target="../tags/tag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p>
        </p:txBody>
      </p:sp>
      <p:sp>
        <p:nvSpPr>
          <p:cNvPr id="1027" name="BodyText"/>
          <p:cNvSpPr>
            <a:spLocks noGrp="1" noChangeArrowheads="1"/>
          </p:cNvSpPr>
          <p:nvPr>
            <p:ph type="body" idx="1"/>
            <p:custDataLst>
              <p:tags r:id="rId14"/>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5" name="Copyright" hidden="1"/>
          <p:cNvSpPr txBox="1">
            <a:spLocks noChangeArrowheads="1"/>
          </p:cNvSpPr>
          <p:nvPr>
            <p:custDataLst>
              <p:tags r:id="rId15"/>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700" dirty="0" smtClean="0">
                <a:solidFill>
                  <a:srgbClr val="7C848A"/>
                </a:solidFill>
                <a:cs typeface="Arial" charset="0"/>
              </a:rPr>
              <a:t>© 2015 Mercer (US) Inc.</a:t>
            </a:r>
            <a:endParaRPr lang="en-US" altLang="en-US" sz="700" dirty="0">
              <a:solidFill>
                <a:srgbClr val="7C848A"/>
              </a:solidFill>
            </a:endParaRPr>
          </a:p>
        </p:txBody>
      </p:sp>
      <p:sp>
        <p:nvSpPr>
          <p:cNvPr id="1049" name="SlideNumber"/>
          <p:cNvSpPr>
            <a:spLocks noGrp="1" noChangeArrowheads="1"/>
          </p:cNvSpPr>
          <p:nvPr>
            <p:ph type="sldNum" sz="quarter" idx="4"/>
            <p:custDataLst>
              <p:tags r:id="rId16"/>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2B9EECDD-C9BE-4E4D-A70C-5288A4C6E005}" type="slidenum">
              <a:rPr lang="en-US" altLang="en-US" smtClean="0"/>
              <a:pPr/>
              <a:t>‹#›</a:t>
            </a:fld>
            <a:endParaRPr lang="en-US" altLang="en-US" dirty="0"/>
          </a:p>
        </p:txBody>
      </p:sp>
      <p:sp>
        <p:nvSpPr>
          <p:cNvPr id="1052" name="Date" hidden="1"/>
          <p:cNvSpPr>
            <a:spLocks noGrp="1" noChangeArrowheads="1"/>
          </p:cNvSpPr>
          <p:nvPr>
            <p:ph type="dt" sz="half" idx="2"/>
            <p:custDataLst>
              <p:tags r:id="rId17"/>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E39F088A-00FA-42EB-9619-C9BE114128E6}" type="datetime4">
              <a:rPr lang="en-US" altLang="en-US" smtClean="0"/>
              <a:pPr/>
              <a:t>June 3, 2015</a:t>
            </a:fld>
            <a:endParaRPr lang="en-US" altLang="en-US" dirty="0"/>
          </a:p>
        </p:txBody>
      </p:sp>
      <p:sp>
        <p:nvSpPr>
          <p:cNvPr id="1059" name="Business"/>
          <p:cNvSpPr txBox="1">
            <a:spLocks noChangeArrowheads="1"/>
          </p:cNvSpPr>
          <p:nvPr>
            <p:custDataLst>
              <p:tags r:id="rId18"/>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700" dirty="0" smtClean="0">
                <a:solidFill>
                  <a:schemeClr val="bg2"/>
                </a:solidFill>
              </a:rPr>
              <a:t>MERCER</a:t>
            </a:r>
            <a:endParaRPr lang="en-US" altLang="en-US" sz="700" dirty="0">
              <a:solidFill>
                <a:schemeClr val="bg2"/>
              </a:solidFill>
            </a:endParaRPr>
          </a:p>
        </p:txBody>
      </p:sp>
      <p:sp>
        <p:nvSpPr>
          <p:cNvPr id="1060" name="Filepath"/>
          <p:cNvSpPr txBox="1">
            <a:spLocks noChangeArrowheads="1"/>
          </p:cNvSpPr>
          <p:nvPr>
            <p:custDataLst>
              <p:tags r:id="rId19"/>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US" altLang="en-US" sz="7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p>
        </p:txBody>
      </p:sp>
      <p:sp>
        <p:nvSpPr>
          <p:cNvPr id="1027" name="BodyText"/>
          <p:cNvSpPr>
            <a:spLocks noGrp="1" noChangeArrowheads="1"/>
          </p:cNvSpPr>
          <p:nvPr>
            <p:ph type="body" idx="1"/>
            <p:custDataLst>
              <p:tags r:id="rId15"/>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5" name="Copyright" hidden="1"/>
          <p:cNvSpPr txBox="1">
            <a:spLocks noChangeArrowheads="1"/>
          </p:cNvSpPr>
          <p:nvPr>
            <p:custDataLst>
              <p:tags r:id="rId16"/>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700" dirty="0">
                <a:solidFill>
                  <a:srgbClr val="7C848A"/>
                </a:solidFill>
                <a:cs typeface="Arial" charset="0"/>
              </a:rPr>
              <a:t>© 2015 Mercer (US) Inc.</a:t>
            </a:r>
            <a:endParaRPr lang="en-US" altLang="en-US" sz="700" dirty="0">
              <a:solidFill>
                <a:srgbClr val="7C848A"/>
              </a:solidFill>
            </a:endParaRPr>
          </a:p>
        </p:txBody>
      </p:sp>
      <p:sp>
        <p:nvSpPr>
          <p:cNvPr id="1049" name="SlideNumber"/>
          <p:cNvSpPr>
            <a:spLocks noGrp="1" noChangeArrowheads="1"/>
          </p:cNvSpPr>
          <p:nvPr>
            <p:ph type="sldNum" sz="quarter" idx="4"/>
            <p:custDataLst>
              <p:tags r:id="rId17"/>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E20330EC-6253-4451-A869-D52C4A74CA9A}" type="slidenum">
              <a:rPr lang="en-US" altLang="en-US" smtClean="0">
                <a:solidFill>
                  <a:srgbClr val="002C77"/>
                </a:solidFill>
              </a:rPr>
              <a:pPr/>
              <a:t>‹#›</a:t>
            </a:fld>
            <a:endParaRPr lang="en-US" altLang="en-US" dirty="0">
              <a:solidFill>
                <a:srgbClr val="002C77"/>
              </a:solidFill>
            </a:endParaRPr>
          </a:p>
        </p:txBody>
      </p:sp>
      <p:sp>
        <p:nvSpPr>
          <p:cNvPr id="1052" name="Date" hidden="1"/>
          <p:cNvSpPr>
            <a:spLocks noGrp="1" noChangeArrowheads="1"/>
          </p:cNvSpPr>
          <p:nvPr>
            <p:ph type="dt" sz="half" idx="2"/>
            <p:custDataLst>
              <p:tags r:id="rId18"/>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0450EBD8-9C92-4C61-B35D-0ED26F3CF604}" type="datetime4">
              <a:rPr lang="en-US" altLang="en-US" smtClean="0"/>
              <a:pPr/>
              <a:t>June 3, 2015</a:t>
            </a:fld>
            <a:endParaRPr lang="en-US" altLang="en-US" dirty="0"/>
          </a:p>
        </p:txBody>
      </p:sp>
      <p:sp>
        <p:nvSpPr>
          <p:cNvPr id="1059" name="Business"/>
          <p:cNvSpPr txBox="1">
            <a:spLocks noChangeArrowheads="1"/>
          </p:cNvSpPr>
          <p:nvPr>
            <p:custDataLst>
              <p:tags r:id="rId19"/>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700" dirty="0">
                <a:solidFill>
                  <a:srgbClr val="7C848A"/>
                </a:solidFill>
              </a:rPr>
              <a:t>MERCER</a:t>
            </a:r>
          </a:p>
        </p:txBody>
      </p:sp>
      <p:sp>
        <p:nvSpPr>
          <p:cNvPr id="1060" name="Filepath"/>
          <p:cNvSpPr txBox="1">
            <a:spLocks noChangeArrowheads="1"/>
          </p:cNvSpPr>
          <p:nvPr>
            <p:custDataLst>
              <p:tags r:id="rId20"/>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US" altLang="en-US" sz="700" dirty="0">
              <a:solidFill>
                <a:srgbClr val="7C848A"/>
              </a:solidFill>
            </a:endParaRPr>
          </a:p>
        </p:txBody>
      </p:sp>
      <p:sp>
        <p:nvSpPr>
          <p:cNvPr id="2" name="Freeform 1"/>
          <p:cNvSpPr/>
          <p:nvPr userDrawn="1"/>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sp>
        <p:nvSpPr>
          <p:cNvPr id="3" name="Freeform 2"/>
          <p:cNvSpPr/>
          <p:nvPr userDrawn="1"/>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2921260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p>
        </p:txBody>
      </p:sp>
      <p:sp>
        <p:nvSpPr>
          <p:cNvPr id="1027" name="BodyText"/>
          <p:cNvSpPr>
            <a:spLocks noGrp="1" noChangeArrowheads="1"/>
          </p:cNvSpPr>
          <p:nvPr>
            <p:ph type="body" idx="1"/>
            <p:custDataLst>
              <p:tags r:id="rId14"/>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5" name="Copyright" hidden="1"/>
          <p:cNvSpPr txBox="1">
            <a:spLocks noChangeArrowheads="1"/>
          </p:cNvSpPr>
          <p:nvPr>
            <p:custDataLst>
              <p:tags r:id="rId15"/>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700" dirty="0">
                <a:solidFill>
                  <a:srgbClr val="7C848A"/>
                </a:solidFill>
                <a:cs typeface="Arial" charset="0"/>
              </a:rPr>
              <a:t>© 2015 Mercer (US) Inc.</a:t>
            </a:r>
            <a:endParaRPr lang="en-US" altLang="en-US" sz="700" dirty="0">
              <a:solidFill>
                <a:srgbClr val="7C848A"/>
              </a:solidFill>
            </a:endParaRPr>
          </a:p>
        </p:txBody>
      </p:sp>
      <p:sp>
        <p:nvSpPr>
          <p:cNvPr id="1049" name="SlideNumber"/>
          <p:cNvSpPr>
            <a:spLocks noGrp="1" noChangeArrowheads="1"/>
          </p:cNvSpPr>
          <p:nvPr>
            <p:ph type="sldNum" sz="quarter" idx="4"/>
            <p:custDataLst>
              <p:tags r:id="rId16"/>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E20330EC-6253-4451-A869-D52C4A74CA9A}" type="slidenum">
              <a:rPr lang="en-US" altLang="en-US" smtClean="0">
                <a:solidFill>
                  <a:srgbClr val="002C77"/>
                </a:solidFill>
              </a:rPr>
              <a:pPr/>
              <a:t>‹#›</a:t>
            </a:fld>
            <a:endParaRPr lang="en-US" altLang="en-US" dirty="0">
              <a:solidFill>
                <a:srgbClr val="002C77"/>
              </a:solidFill>
            </a:endParaRPr>
          </a:p>
        </p:txBody>
      </p:sp>
      <p:sp>
        <p:nvSpPr>
          <p:cNvPr id="1052" name="Date" hidden="1"/>
          <p:cNvSpPr>
            <a:spLocks noGrp="1" noChangeArrowheads="1"/>
          </p:cNvSpPr>
          <p:nvPr>
            <p:ph type="dt" sz="half" idx="2"/>
            <p:custDataLst>
              <p:tags r:id="rId17"/>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7D8716EF-0A0D-41EA-BE05-4771956D0E4A}" type="datetime4">
              <a:rPr lang="en-US" altLang="en-US" smtClean="0"/>
              <a:pPr/>
              <a:t>June 3, 2015</a:t>
            </a:fld>
            <a:endParaRPr lang="en-US" altLang="en-US" dirty="0"/>
          </a:p>
        </p:txBody>
      </p:sp>
      <p:sp>
        <p:nvSpPr>
          <p:cNvPr id="1059" name="Business"/>
          <p:cNvSpPr txBox="1">
            <a:spLocks noChangeArrowheads="1"/>
          </p:cNvSpPr>
          <p:nvPr>
            <p:custDataLst>
              <p:tags r:id="rId18"/>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700" dirty="0">
                <a:solidFill>
                  <a:srgbClr val="7C848A"/>
                </a:solidFill>
              </a:rPr>
              <a:t>MERCER</a:t>
            </a:r>
          </a:p>
        </p:txBody>
      </p:sp>
      <p:sp>
        <p:nvSpPr>
          <p:cNvPr id="1060" name="Filepath"/>
          <p:cNvSpPr txBox="1">
            <a:spLocks noChangeArrowheads="1"/>
          </p:cNvSpPr>
          <p:nvPr>
            <p:custDataLst>
              <p:tags r:id="rId19"/>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US" altLang="en-US" sz="700" dirty="0">
              <a:solidFill>
                <a:srgbClr val="7C848A"/>
              </a:solidFill>
            </a:endParaRPr>
          </a:p>
        </p:txBody>
      </p:sp>
      <p:sp>
        <p:nvSpPr>
          <p:cNvPr id="2" name="Freeform 1"/>
          <p:cNvSpPr/>
          <p:nvPr userDrawn="1"/>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sp>
        <p:nvSpPr>
          <p:cNvPr id="3" name="Freeform 2"/>
          <p:cNvSpPr/>
          <p:nvPr userDrawn="1"/>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7125716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p>
        </p:txBody>
      </p:sp>
      <p:sp>
        <p:nvSpPr>
          <p:cNvPr id="1027" name="BodyText"/>
          <p:cNvSpPr>
            <a:spLocks noGrp="1" noChangeArrowheads="1"/>
          </p:cNvSpPr>
          <p:nvPr>
            <p:ph type="body" idx="1"/>
            <p:custDataLst>
              <p:tags r:id="rId14"/>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5" name="Copyright" hidden="1"/>
          <p:cNvSpPr txBox="1">
            <a:spLocks noChangeArrowheads="1"/>
          </p:cNvSpPr>
          <p:nvPr>
            <p:custDataLst>
              <p:tags r:id="rId15"/>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700" dirty="0">
                <a:solidFill>
                  <a:srgbClr val="7C848A"/>
                </a:solidFill>
                <a:cs typeface="Arial" charset="0"/>
              </a:rPr>
              <a:t>© 2015 Mercer (US) Inc.</a:t>
            </a:r>
            <a:endParaRPr lang="en-US" altLang="en-US" sz="700" dirty="0">
              <a:solidFill>
                <a:srgbClr val="7C848A"/>
              </a:solidFill>
            </a:endParaRPr>
          </a:p>
        </p:txBody>
      </p:sp>
      <p:sp>
        <p:nvSpPr>
          <p:cNvPr id="1049" name="SlideNumber"/>
          <p:cNvSpPr>
            <a:spLocks noGrp="1" noChangeArrowheads="1"/>
          </p:cNvSpPr>
          <p:nvPr>
            <p:ph type="sldNum" sz="quarter" idx="4"/>
            <p:custDataLst>
              <p:tags r:id="rId16"/>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E20330EC-6253-4451-A869-D52C4A74CA9A}" type="slidenum">
              <a:rPr lang="en-US" altLang="en-US" smtClean="0">
                <a:solidFill>
                  <a:srgbClr val="002C77"/>
                </a:solidFill>
              </a:rPr>
              <a:pPr/>
              <a:t>‹#›</a:t>
            </a:fld>
            <a:endParaRPr lang="en-US" altLang="en-US" dirty="0">
              <a:solidFill>
                <a:srgbClr val="002C77"/>
              </a:solidFill>
            </a:endParaRPr>
          </a:p>
        </p:txBody>
      </p:sp>
      <p:sp>
        <p:nvSpPr>
          <p:cNvPr id="1052" name="Date" hidden="1"/>
          <p:cNvSpPr>
            <a:spLocks noGrp="1" noChangeArrowheads="1"/>
          </p:cNvSpPr>
          <p:nvPr>
            <p:ph type="dt" sz="half" idx="2"/>
            <p:custDataLst>
              <p:tags r:id="rId17"/>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7D8716EF-0A0D-41EA-BE05-4771956D0E4A}" type="datetime4">
              <a:rPr lang="en-US" altLang="en-US" smtClean="0"/>
              <a:pPr/>
              <a:t>June 3, 2015</a:t>
            </a:fld>
            <a:endParaRPr lang="en-US" altLang="en-US" dirty="0"/>
          </a:p>
        </p:txBody>
      </p:sp>
      <p:sp>
        <p:nvSpPr>
          <p:cNvPr id="1059" name="Business"/>
          <p:cNvSpPr txBox="1">
            <a:spLocks noChangeArrowheads="1"/>
          </p:cNvSpPr>
          <p:nvPr>
            <p:custDataLst>
              <p:tags r:id="rId18"/>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700" dirty="0">
                <a:solidFill>
                  <a:srgbClr val="7C848A"/>
                </a:solidFill>
              </a:rPr>
              <a:t>MERCER</a:t>
            </a:r>
          </a:p>
        </p:txBody>
      </p:sp>
      <p:sp>
        <p:nvSpPr>
          <p:cNvPr id="1060" name="Filepath"/>
          <p:cNvSpPr txBox="1">
            <a:spLocks noChangeArrowheads="1"/>
          </p:cNvSpPr>
          <p:nvPr>
            <p:custDataLst>
              <p:tags r:id="rId19"/>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US" altLang="en-US" sz="700" dirty="0">
              <a:solidFill>
                <a:srgbClr val="7C848A"/>
              </a:solidFill>
            </a:endParaRPr>
          </a:p>
        </p:txBody>
      </p:sp>
      <p:sp>
        <p:nvSpPr>
          <p:cNvPr id="2" name="Freeform 1"/>
          <p:cNvSpPr/>
          <p:nvPr userDrawn="1"/>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sp>
        <p:nvSpPr>
          <p:cNvPr id="3" name="Freeform 2"/>
          <p:cNvSpPr/>
          <p:nvPr userDrawn="1"/>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5620419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p>
        </p:txBody>
      </p:sp>
      <p:sp>
        <p:nvSpPr>
          <p:cNvPr id="1027" name="BodyText"/>
          <p:cNvSpPr>
            <a:spLocks noGrp="1" noChangeArrowheads="1"/>
          </p:cNvSpPr>
          <p:nvPr>
            <p:ph type="body" idx="1"/>
            <p:custDataLst>
              <p:tags r:id="rId15"/>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5" name="Copyright" hidden="1"/>
          <p:cNvSpPr txBox="1">
            <a:spLocks noChangeArrowheads="1"/>
          </p:cNvSpPr>
          <p:nvPr>
            <p:custDataLst>
              <p:tags r:id="rId16"/>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700" dirty="0">
                <a:solidFill>
                  <a:srgbClr val="7C848A"/>
                </a:solidFill>
                <a:cs typeface="Arial" charset="0"/>
              </a:rPr>
              <a:t>© 2015 Mercer (US) Inc.</a:t>
            </a:r>
            <a:endParaRPr lang="en-US" altLang="en-US" sz="700" dirty="0">
              <a:solidFill>
                <a:srgbClr val="7C848A"/>
              </a:solidFill>
            </a:endParaRPr>
          </a:p>
        </p:txBody>
      </p:sp>
      <p:sp>
        <p:nvSpPr>
          <p:cNvPr id="1049" name="SlideNumber"/>
          <p:cNvSpPr>
            <a:spLocks noGrp="1" noChangeArrowheads="1"/>
          </p:cNvSpPr>
          <p:nvPr>
            <p:ph type="sldNum" sz="quarter" idx="4"/>
            <p:custDataLst>
              <p:tags r:id="rId17"/>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E20330EC-6253-4451-A869-D52C4A74CA9A}" type="slidenum">
              <a:rPr lang="en-US" altLang="en-US" smtClean="0">
                <a:solidFill>
                  <a:srgbClr val="002C77"/>
                </a:solidFill>
              </a:rPr>
              <a:pPr/>
              <a:t>‹#›</a:t>
            </a:fld>
            <a:endParaRPr lang="en-US" altLang="en-US" dirty="0">
              <a:solidFill>
                <a:srgbClr val="002C77"/>
              </a:solidFill>
            </a:endParaRPr>
          </a:p>
        </p:txBody>
      </p:sp>
      <p:sp>
        <p:nvSpPr>
          <p:cNvPr id="1052" name="Date" hidden="1"/>
          <p:cNvSpPr>
            <a:spLocks noGrp="1" noChangeArrowheads="1"/>
          </p:cNvSpPr>
          <p:nvPr>
            <p:ph type="dt" sz="half" idx="2"/>
            <p:custDataLst>
              <p:tags r:id="rId18"/>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0450EBD8-9C92-4C61-B35D-0ED26F3CF604}" type="datetime4">
              <a:rPr lang="en-US" altLang="en-US" smtClean="0"/>
              <a:pPr/>
              <a:t>June 3, 2015</a:t>
            </a:fld>
            <a:endParaRPr lang="en-US" altLang="en-US" dirty="0"/>
          </a:p>
        </p:txBody>
      </p:sp>
      <p:sp>
        <p:nvSpPr>
          <p:cNvPr id="1059" name="Business"/>
          <p:cNvSpPr txBox="1">
            <a:spLocks noChangeArrowheads="1"/>
          </p:cNvSpPr>
          <p:nvPr>
            <p:custDataLst>
              <p:tags r:id="rId19"/>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700" dirty="0">
                <a:solidFill>
                  <a:srgbClr val="7C848A"/>
                </a:solidFill>
              </a:rPr>
              <a:t>MERCER</a:t>
            </a:r>
          </a:p>
        </p:txBody>
      </p:sp>
      <p:sp>
        <p:nvSpPr>
          <p:cNvPr id="1060" name="Filepath"/>
          <p:cNvSpPr txBox="1">
            <a:spLocks noChangeArrowheads="1"/>
          </p:cNvSpPr>
          <p:nvPr>
            <p:custDataLst>
              <p:tags r:id="rId20"/>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US" altLang="en-US" sz="700" dirty="0">
              <a:solidFill>
                <a:srgbClr val="7C848A"/>
              </a:solidFill>
            </a:endParaRPr>
          </a:p>
        </p:txBody>
      </p:sp>
      <p:sp>
        <p:nvSpPr>
          <p:cNvPr id="2" name="Freeform 1"/>
          <p:cNvSpPr/>
          <p:nvPr userDrawn="1"/>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sp>
        <p:nvSpPr>
          <p:cNvPr id="3" name="Freeform 2"/>
          <p:cNvSpPr/>
          <p:nvPr userDrawn="1"/>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30897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p>
        </p:txBody>
      </p:sp>
      <p:sp>
        <p:nvSpPr>
          <p:cNvPr id="1027" name="BodyText"/>
          <p:cNvSpPr>
            <a:spLocks noGrp="1" noChangeArrowheads="1"/>
          </p:cNvSpPr>
          <p:nvPr>
            <p:ph type="body" idx="1"/>
            <p:custDataLst>
              <p:tags r:id="rId15"/>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5" name="Copyright" hidden="1"/>
          <p:cNvSpPr txBox="1">
            <a:spLocks noChangeArrowheads="1"/>
          </p:cNvSpPr>
          <p:nvPr>
            <p:custDataLst>
              <p:tags r:id="rId16"/>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700" dirty="0">
                <a:solidFill>
                  <a:srgbClr val="7C848A"/>
                </a:solidFill>
                <a:cs typeface="Arial" charset="0"/>
              </a:rPr>
              <a:t>© 2015 Mercer (US) Inc.</a:t>
            </a:r>
            <a:endParaRPr lang="en-US" altLang="en-US" sz="700" dirty="0">
              <a:solidFill>
                <a:srgbClr val="7C848A"/>
              </a:solidFill>
            </a:endParaRPr>
          </a:p>
        </p:txBody>
      </p:sp>
      <p:sp>
        <p:nvSpPr>
          <p:cNvPr id="1049" name="SlideNumber"/>
          <p:cNvSpPr>
            <a:spLocks noGrp="1" noChangeArrowheads="1"/>
          </p:cNvSpPr>
          <p:nvPr>
            <p:ph type="sldNum" sz="quarter" idx="4"/>
            <p:custDataLst>
              <p:tags r:id="rId17"/>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E20330EC-6253-4451-A869-D52C4A74CA9A}" type="slidenum">
              <a:rPr lang="en-US" altLang="en-US" smtClean="0">
                <a:solidFill>
                  <a:srgbClr val="002C77"/>
                </a:solidFill>
              </a:rPr>
              <a:pPr/>
              <a:t>‹#›</a:t>
            </a:fld>
            <a:endParaRPr lang="en-US" altLang="en-US" dirty="0">
              <a:solidFill>
                <a:srgbClr val="002C77"/>
              </a:solidFill>
            </a:endParaRPr>
          </a:p>
        </p:txBody>
      </p:sp>
      <p:sp>
        <p:nvSpPr>
          <p:cNvPr id="1052" name="Date" hidden="1"/>
          <p:cNvSpPr>
            <a:spLocks noGrp="1" noChangeArrowheads="1"/>
          </p:cNvSpPr>
          <p:nvPr>
            <p:ph type="dt" sz="half" idx="2"/>
            <p:custDataLst>
              <p:tags r:id="rId18"/>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0450EBD8-9C92-4C61-B35D-0ED26F3CF604}" type="datetime4">
              <a:rPr lang="en-US" altLang="en-US" smtClean="0"/>
              <a:pPr/>
              <a:t>June 3, 2015</a:t>
            </a:fld>
            <a:endParaRPr lang="en-US" altLang="en-US" dirty="0"/>
          </a:p>
        </p:txBody>
      </p:sp>
      <p:sp>
        <p:nvSpPr>
          <p:cNvPr id="1059" name="Business"/>
          <p:cNvSpPr txBox="1">
            <a:spLocks noChangeArrowheads="1"/>
          </p:cNvSpPr>
          <p:nvPr>
            <p:custDataLst>
              <p:tags r:id="rId19"/>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700" dirty="0">
                <a:solidFill>
                  <a:srgbClr val="7C848A"/>
                </a:solidFill>
              </a:rPr>
              <a:t>MERCER</a:t>
            </a:r>
          </a:p>
        </p:txBody>
      </p:sp>
      <p:sp>
        <p:nvSpPr>
          <p:cNvPr id="1060" name="Filepath"/>
          <p:cNvSpPr txBox="1">
            <a:spLocks noChangeArrowheads="1"/>
          </p:cNvSpPr>
          <p:nvPr>
            <p:custDataLst>
              <p:tags r:id="rId20"/>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US" altLang="en-US" sz="700" dirty="0">
              <a:solidFill>
                <a:srgbClr val="7C848A"/>
              </a:solidFill>
            </a:endParaRPr>
          </a:p>
        </p:txBody>
      </p:sp>
      <p:sp>
        <p:nvSpPr>
          <p:cNvPr id="2" name="Freeform 1"/>
          <p:cNvSpPr/>
          <p:nvPr userDrawn="1"/>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sp>
        <p:nvSpPr>
          <p:cNvPr id="3" name="Freeform 2"/>
          <p:cNvSpPr/>
          <p:nvPr userDrawn="1"/>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128524396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hyperlink" Target="http://www.mercer.com/conflictsofinterest" TargetMode="Externa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9.xml"/><Relationship Id="rId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PresentationTitle"/>
          <p:cNvSpPr>
            <a:spLocks noGrp="1" noChangeArrowheads="1"/>
          </p:cNvSpPr>
          <p:nvPr>
            <p:ph type="ctrTitle"/>
            <p:custDataLst>
              <p:tags r:id="rId2"/>
            </p:custDataLst>
          </p:nvPr>
        </p:nvSpPr>
        <p:spPr>
          <a:xfrm>
            <a:off x="896937" y="1243013"/>
            <a:ext cx="8424483" cy="1111651"/>
          </a:xfrm>
        </p:spPr>
        <p:txBody>
          <a:bodyPr/>
          <a:lstStyle/>
          <a:p>
            <a:r>
              <a:rPr lang="en-US" altLang="en-US" dirty="0" smtClean="0"/>
              <a:t>CONNECTICUT RETIREMENT SECURITY  BOARD</a:t>
            </a:r>
            <a:br>
              <a:rPr lang="en-US" altLang="en-US" dirty="0" smtClean="0"/>
            </a:br>
            <a:r>
              <a:rPr lang="en-US" altLang="en-US" dirty="0" smtClean="0">
                <a:solidFill>
                  <a:schemeClr val="accent2"/>
                </a:solidFill>
              </a:rPr>
              <a:t>JUNE 3, 2015 BOARD MEETING</a:t>
            </a:r>
            <a:endParaRPr lang="en-US" altLang="en-US" dirty="0">
              <a:solidFill>
                <a:schemeClr val="accent2"/>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noFill/>
        </p:spPr>
        <p:txBody>
          <a:bodyPr/>
          <a:lstStyle>
            <a:lvl1pPr eaLnBrk="0" hangingPunct="0">
              <a:defRPr sz="2000" b="1">
                <a:solidFill>
                  <a:schemeClr val="tx1"/>
                </a:solidFill>
                <a:latin typeface="Arial" pitchFamily="34" charset="0"/>
                <a:ea typeface="ＭＳ Ｐゴシック" pitchFamily="34" charset="-128"/>
              </a:defRPr>
            </a:lvl1pPr>
            <a:lvl2pPr marL="742950" indent="-285750" eaLnBrk="0" hangingPunct="0">
              <a:defRPr sz="2000" b="1">
                <a:solidFill>
                  <a:schemeClr val="tx1"/>
                </a:solidFill>
                <a:latin typeface="Arial" pitchFamily="34" charset="0"/>
                <a:ea typeface="ＭＳ Ｐゴシック" pitchFamily="34" charset="-128"/>
              </a:defRPr>
            </a:lvl2pPr>
            <a:lvl3pPr marL="1143000" indent="-228600" eaLnBrk="0" hangingPunct="0">
              <a:defRPr sz="2000" b="1">
                <a:solidFill>
                  <a:schemeClr val="tx1"/>
                </a:solidFill>
                <a:latin typeface="Arial" pitchFamily="34" charset="0"/>
                <a:ea typeface="ＭＳ Ｐゴシック" pitchFamily="34" charset="-128"/>
              </a:defRPr>
            </a:lvl3pPr>
            <a:lvl4pPr marL="1600200" indent="-228600" eaLnBrk="0" hangingPunct="0">
              <a:defRPr sz="2000" b="1">
                <a:solidFill>
                  <a:schemeClr val="tx1"/>
                </a:solidFill>
                <a:latin typeface="Arial" pitchFamily="34" charset="0"/>
                <a:ea typeface="ＭＳ Ｐゴシック" pitchFamily="34" charset="-128"/>
              </a:defRPr>
            </a:lvl4pPr>
            <a:lvl5pPr marL="2057400" indent="-228600" eaLnBrk="0" hangingPunct="0">
              <a:defRPr sz="2000" b="1">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9pPr>
          </a:lstStyle>
          <a:p>
            <a:pPr eaLnBrk="1" hangingPunct="1"/>
            <a:fld id="{E7D26094-570C-4B89-8A16-9205FDE39F49}" type="slidenum">
              <a:rPr lang="en-US" sz="1100" b="0" smtClean="0">
                <a:solidFill>
                  <a:srgbClr val="002C77"/>
                </a:solidFill>
              </a:rPr>
              <a:pPr eaLnBrk="1" hangingPunct="1"/>
              <a:t>1</a:t>
            </a:fld>
            <a:endParaRPr lang="en-US" sz="1100" b="0" dirty="0" smtClean="0">
              <a:solidFill>
                <a:srgbClr val="002C77"/>
              </a:solidFill>
            </a:endParaRPr>
          </a:p>
        </p:txBody>
      </p:sp>
      <p:sp>
        <p:nvSpPr>
          <p:cNvPr id="9219" name="Rectangle 2"/>
          <p:cNvSpPr>
            <a:spLocks noGrp="1" noChangeArrowheads="1"/>
          </p:cNvSpPr>
          <p:nvPr>
            <p:ph type="title"/>
          </p:nvPr>
        </p:nvSpPr>
        <p:spPr/>
        <p:txBody>
          <a:bodyPr/>
          <a:lstStyle/>
          <a:p>
            <a:pPr eaLnBrk="1" hangingPunct="1"/>
            <a:r>
              <a:rPr lang="en-US" altLang="zh-TW" dirty="0" smtClean="0">
                <a:ea typeface="PMingLiU" pitchFamily="18" charset="-120"/>
              </a:rPr>
              <a:t>Mercer’s core consulting team</a:t>
            </a:r>
            <a:endParaRPr lang="zh-TW" altLang="en-US" dirty="0" smtClean="0">
              <a:solidFill>
                <a:srgbClr val="FF0000"/>
              </a:solidFill>
              <a:ea typeface="PMingLiU" pitchFamily="18" charset="-12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427" y="895287"/>
            <a:ext cx="1295400" cy="1727200"/>
          </a:xfrm>
          <a:prstGeom prst="rect">
            <a:avLst/>
          </a:prstGeom>
          <a:ln>
            <a:noFill/>
          </a:ln>
        </p:spPr>
        <p:style>
          <a:lnRef idx="1">
            <a:schemeClr val="accent6"/>
          </a:lnRef>
          <a:fillRef idx="2">
            <a:schemeClr val="accent6"/>
          </a:fillRef>
          <a:effectRef idx="1">
            <a:schemeClr val="accent6"/>
          </a:effectRef>
          <a:fontRef idx="minor">
            <a:schemeClr val="dk1"/>
          </a:fontRef>
        </p:style>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4529" y="4037759"/>
            <a:ext cx="1316878" cy="1723912"/>
          </a:xfrm>
          <a:prstGeom prst="rect">
            <a:avLst/>
          </a:prstGeom>
          <a:ln>
            <a:noFill/>
          </a:ln>
        </p:spPr>
        <p:style>
          <a:lnRef idx="1">
            <a:schemeClr val="accent6"/>
          </a:lnRef>
          <a:fillRef idx="2">
            <a:schemeClr val="accent6"/>
          </a:fillRef>
          <a:effectRef idx="1">
            <a:schemeClr val="accent6"/>
          </a:effectRef>
          <a:fontRef idx="minor">
            <a:schemeClr val="dk1"/>
          </a:fontRef>
        </p:style>
      </p:pic>
      <p:pic>
        <p:nvPicPr>
          <p:cNvPr id="23" name="Picture 2" descr="C:\Users\jenette-thordarson\AppData\Local\Microsoft\Windows\Temporary Internet Files\Content.Outlook\WDG2T1MP\072314114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156" t="24184" r="41418" b="14538"/>
          <a:stretch/>
        </p:blipFill>
        <p:spPr bwMode="auto">
          <a:xfrm rot="5400000">
            <a:off x="2235965" y="4163848"/>
            <a:ext cx="1711210" cy="1459032"/>
          </a:xfrm>
          <a:prstGeom prst="rect">
            <a:avLst/>
          </a:prstGeom>
          <a:ln>
            <a:noFill/>
          </a:ln>
          <a:extLst/>
        </p:spPr>
        <p:style>
          <a:lnRef idx="1">
            <a:schemeClr val="accent6"/>
          </a:lnRef>
          <a:fillRef idx="2">
            <a:schemeClr val="accent6"/>
          </a:fillRef>
          <a:effectRef idx="1">
            <a:schemeClr val="accent6"/>
          </a:effectRef>
          <a:fontRef idx="minor">
            <a:schemeClr val="dk1"/>
          </a:fontRef>
        </p:style>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7543" y="903546"/>
            <a:ext cx="1333500" cy="1714500"/>
          </a:xfrm>
          <a:prstGeom prst="rect">
            <a:avLst/>
          </a:prstGeom>
          <a:ln>
            <a:noFill/>
          </a:ln>
        </p:spPr>
      </p:pic>
      <p:sp>
        <p:nvSpPr>
          <p:cNvPr id="24" name="TextBox 23"/>
          <p:cNvSpPr txBox="1"/>
          <p:nvPr/>
        </p:nvSpPr>
        <p:spPr>
          <a:xfrm>
            <a:off x="1174815" y="2722374"/>
            <a:ext cx="2139851" cy="521579"/>
          </a:xfrm>
          <a:prstGeom prst="rect">
            <a:avLst/>
          </a:prstGeom>
          <a:noFill/>
        </p:spPr>
        <p:txBody>
          <a:bodyPr wrap="square" rtlCol="0">
            <a:spAutoFit/>
          </a:bodyPr>
          <a:lstStyle/>
          <a:p>
            <a:r>
              <a:rPr lang="en-US" sz="1600" b="1" dirty="0">
                <a:solidFill>
                  <a:srgbClr val="4F9DAE"/>
                </a:solidFill>
              </a:rPr>
              <a:t>Rashid Hassan</a:t>
            </a:r>
          </a:p>
          <a:p>
            <a:r>
              <a:rPr lang="en-US" sz="1600" dirty="0">
                <a:solidFill>
                  <a:srgbClr val="000000"/>
                </a:solidFill>
              </a:rPr>
              <a:t>Project Manager</a:t>
            </a:r>
          </a:p>
        </p:txBody>
      </p:sp>
      <p:sp>
        <p:nvSpPr>
          <p:cNvPr id="25" name="TextBox 24"/>
          <p:cNvSpPr txBox="1"/>
          <p:nvPr/>
        </p:nvSpPr>
        <p:spPr>
          <a:xfrm>
            <a:off x="3417936" y="2724583"/>
            <a:ext cx="2773314" cy="515782"/>
          </a:xfrm>
          <a:prstGeom prst="rect">
            <a:avLst/>
          </a:prstGeom>
          <a:noFill/>
        </p:spPr>
        <p:txBody>
          <a:bodyPr wrap="square" rtlCol="0">
            <a:spAutoFit/>
          </a:bodyPr>
          <a:lstStyle/>
          <a:p>
            <a:r>
              <a:rPr lang="en-US" sz="1600" b="1" dirty="0">
                <a:solidFill>
                  <a:srgbClr val="4F9DAE"/>
                </a:solidFill>
              </a:rPr>
              <a:t>Bradley Kellum</a:t>
            </a:r>
          </a:p>
          <a:p>
            <a:r>
              <a:rPr lang="en-US" sz="1600" dirty="0">
                <a:solidFill>
                  <a:srgbClr val="000000"/>
                </a:solidFill>
              </a:rPr>
              <a:t>Financial &amp; Market Analysis</a:t>
            </a:r>
          </a:p>
        </p:txBody>
      </p:sp>
      <p:sp>
        <p:nvSpPr>
          <p:cNvPr id="26" name="TextBox 25"/>
          <p:cNvSpPr txBox="1"/>
          <p:nvPr/>
        </p:nvSpPr>
        <p:spPr>
          <a:xfrm>
            <a:off x="6149162" y="2703852"/>
            <a:ext cx="2674357" cy="515782"/>
          </a:xfrm>
          <a:prstGeom prst="rect">
            <a:avLst/>
          </a:prstGeom>
          <a:noFill/>
        </p:spPr>
        <p:txBody>
          <a:bodyPr wrap="square" rtlCol="0">
            <a:spAutoFit/>
          </a:bodyPr>
          <a:lstStyle/>
          <a:p>
            <a:r>
              <a:rPr lang="en-US" sz="1600" b="1" dirty="0">
                <a:solidFill>
                  <a:srgbClr val="4F9DAE"/>
                </a:solidFill>
              </a:rPr>
              <a:t>Rich Nuzum</a:t>
            </a:r>
          </a:p>
          <a:p>
            <a:r>
              <a:rPr lang="en-US" sz="1600" dirty="0">
                <a:solidFill>
                  <a:srgbClr val="000000"/>
                </a:solidFill>
              </a:rPr>
              <a:t>Retirement System Design</a:t>
            </a:r>
          </a:p>
        </p:txBody>
      </p:sp>
      <p:sp>
        <p:nvSpPr>
          <p:cNvPr id="27" name="TextBox 26"/>
          <p:cNvSpPr txBox="1"/>
          <p:nvPr/>
        </p:nvSpPr>
        <p:spPr>
          <a:xfrm>
            <a:off x="1629451" y="5875677"/>
            <a:ext cx="2924237" cy="515782"/>
          </a:xfrm>
          <a:prstGeom prst="rect">
            <a:avLst/>
          </a:prstGeom>
          <a:noFill/>
        </p:spPr>
        <p:txBody>
          <a:bodyPr wrap="square" rtlCol="0">
            <a:spAutoFit/>
          </a:bodyPr>
          <a:lstStyle/>
          <a:p>
            <a:r>
              <a:rPr lang="en-US" sz="1600" b="1" dirty="0">
                <a:solidFill>
                  <a:srgbClr val="4F9DAE"/>
                </a:solidFill>
              </a:rPr>
              <a:t>Janet Rubenstein</a:t>
            </a:r>
          </a:p>
          <a:p>
            <a:r>
              <a:rPr lang="en-US" sz="1600" dirty="0">
                <a:solidFill>
                  <a:srgbClr val="000000"/>
                </a:solidFill>
              </a:rPr>
              <a:t>Plan Design &amp; Administration</a:t>
            </a:r>
          </a:p>
        </p:txBody>
      </p:sp>
      <p:sp>
        <p:nvSpPr>
          <p:cNvPr id="28" name="TextBox 27"/>
          <p:cNvSpPr txBox="1"/>
          <p:nvPr/>
        </p:nvSpPr>
        <p:spPr>
          <a:xfrm>
            <a:off x="4804593" y="5885386"/>
            <a:ext cx="3107776" cy="515782"/>
          </a:xfrm>
          <a:prstGeom prst="rect">
            <a:avLst/>
          </a:prstGeom>
          <a:noFill/>
        </p:spPr>
        <p:txBody>
          <a:bodyPr wrap="square" rtlCol="0">
            <a:spAutoFit/>
          </a:bodyPr>
          <a:lstStyle/>
          <a:p>
            <a:r>
              <a:rPr lang="en-US" sz="1600" b="1" dirty="0">
                <a:solidFill>
                  <a:srgbClr val="4F9DAE"/>
                </a:solidFill>
              </a:rPr>
              <a:t>Stacy Scapino</a:t>
            </a:r>
          </a:p>
          <a:p>
            <a:r>
              <a:rPr lang="en-US" sz="1600" dirty="0" smtClean="0">
                <a:solidFill>
                  <a:srgbClr val="000000"/>
                </a:solidFill>
              </a:rPr>
              <a:t>Governance &amp; </a:t>
            </a:r>
            <a:r>
              <a:rPr lang="en-US" sz="1600" dirty="0">
                <a:solidFill>
                  <a:srgbClr val="000000"/>
                </a:solidFill>
              </a:rPr>
              <a:t>Implementation</a:t>
            </a:r>
          </a:p>
        </p:txBody>
      </p:sp>
      <p:pic>
        <p:nvPicPr>
          <p:cNvPr id="13"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099" b="-2472"/>
          <a:stretch/>
        </p:blipFill>
        <p:spPr bwMode="auto">
          <a:xfrm>
            <a:off x="4096827" y="895287"/>
            <a:ext cx="1295400" cy="1803800"/>
          </a:xfrm>
          <a:prstGeom prst="rect">
            <a:avLst/>
          </a:prstGeom>
          <a:noFill/>
          <a:ln w="9525" algn="ctr">
            <a:noFill/>
            <a:prstDash val="solid"/>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67182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91563" y="6469903"/>
            <a:ext cx="447675" cy="168275"/>
          </a:xfrm>
        </p:spPr>
        <p:txBody>
          <a:bodyPr/>
          <a:lstStyle/>
          <a:p>
            <a:fld id="{046C5349-5907-4529-872F-9CFDFD876367}" type="slidenum">
              <a:rPr lang="en-US" smtClean="0">
                <a:solidFill>
                  <a:srgbClr val="002C77"/>
                </a:solidFill>
              </a:rPr>
              <a:pPr/>
              <a:t>2</a:t>
            </a:fld>
            <a:endParaRPr lang="en-US" dirty="0">
              <a:solidFill>
                <a:srgbClr val="002C77"/>
              </a:solidFill>
            </a:endParaRPr>
          </a:p>
        </p:txBody>
      </p:sp>
      <p:graphicFrame>
        <p:nvGraphicFramePr>
          <p:cNvPr id="8" name="Diagram 7"/>
          <p:cNvGraphicFramePr/>
          <p:nvPr>
            <p:extLst>
              <p:ext uri="{D42A27DB-BD31-4B8C-83A1-F6EECF244321}">
                <p14:modId xmlns:p14="http://schemas.microsoft.com/office/powerpoint/2010/main" val="432788982"/>
              </p:ext>
            </p:extLst>
          </p:nvPr>
        </p:nvGraphicFramePr>
        <p:xfrm>
          <a:off x="247138" y="777694"/>
          <a:ext cx="9144000" cy="4423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4"/>
          <p:cNvSpPr>
            <a:spLocks noChangeArrowheads="1"/>
          </p:cNvSpPr>
          <p:nvPr/>
        </p:nvSpPr>
        <p:spPr bwMode="auto">
          <a:xfrm>
            <a:off x="2706009" y="4129526"/>
            <a:ext cx="1953078" cy="1820173"/>
          </a:xfrm>
          <a:prstGeom prst="rect">
            <a:avLst/>
          </a:prstGeom>
          <a:noFill/>
          <a:ln w="25400" algn="ctr">
            <a:noFill/>
            <a:miter lim="800000"/>
            <a:headEnd/>
            <a:tailEnd/>
          </a:ln>
          <a:effectLst/>
          <a:extLst/>
        </p:spPr>
        <p:txBody>
          <a:bodyPr/>
          <a:lstStyle/>
          <a:p>
            <a:pPr marL="114300" indent="-114300" algn="l" eaLnBrk="0" hangingPunct="0">
              <a:lnSpc>
                <a:spcPct val="100000"/>
              </a:lnSpc>
              <a:spcBef>
                <a:spcPct val="30000"/>
              </a:spcBef>
              <a:buFont typeface="Wingdings" pitchFamily="2" charset="2"/>
              <a:buChar char="§"/>
            </a:pPr>
            <a:r>
              <a:rPr lang="en-US" sz="1300" dirty="0">
                <a:solidFill>
                  <a:srgbClr val="3F3F3F"/>
                </a:solidFill>
              </a:rPr>
              <a:t>Establish practical, functional, well-controlled and fiscally responsible savings platform to promote wealth accumulation and secure retirement income.</a:t>
            </a:r>
          </a:p>
          <a:p>
            <a:pPr marL="114300" indent="-114300" algn="l" eaLnBrk="0" hangingPunct="0">
              <a:lnSpc>
                <a:spcPct val="100000"/>
              </a:lnSpc>
              <a:spcBef>
                <a:spcPct val="30000"/>
              </a:spcBef>
              <a:buFont typeface="Wingdings" pitchFamily="2" charset="2"/>
              <a:buChar char="§"/>
            </a:pPr>
            <a:r>
              <a:rPr lang="en-US" sz="1300" dirty="0">
                <a:solidFill>
                  <a:srgbClr val="3F3F3F"/>
                </a:solidFill>
              </a:rPr>
              <a:t>Provide guaranteed rate of return.</a:t>
            </a:r>
          </a:p>
        </p:txBody>
      </p:sp>
      <p:sp>
        <p:nvSpPr>
          <p:cNvPr id="15" name="Rectangle 5"/>
          <p:cNvSpPr>
            <a:spLocks noChangeArrowheads="1"/>
          </p:cNvSpPr>
          <p:nvPr/>
        </p:nvSpPr>
        <p:spPr bwMode="auto">
          <a:xfrm>
            <a:off x="4988859" y="4149925"/>
            <a:ext cx="2071434" cy="1799774"/>
          </a:xfrm>
          <a:prstGeom prst="rect">
            <a:avLst/>
          </a:prstGeom>
          <a:noFill/>
          <a:ln w="25400" algn="ctr">
            <a:noFill/>
            <a:miter lim="800000"/>
            <a:headEnd/>
            <a:tailEnd/>
          </a:ln>
          <a:effectLst/>
          <a:extLst/>
        </p:spPr>
        <p:txBody>
          <a:bodyPr/>
          <a:lstStyle/>
          <a:p>
            <a:pPr marL="114300" indent="-114300" algn="l" eaLnBrk="0" hangingPunct="0">
              <a:lnSpc>
                <a:spcPct val="100000"/>
              </a:lnSpc>
              <a:spcBef>
                <a:spcPct val="30000"/>
              </a:spcBef>
              <a:buFont typeface="Wingdings" pitchFamily="2" charset="2"/>
              <a:buChar char="§"/>
            </a:pPr>
            <a:r>
              <a:rPr lang="en-US" sz="1300" dirty="0">
                <a:solidFill>
                  <a:srgbClr val="3F3F3F"/>
                </a:solidFill>
              </a:rPr>
              <a:t>Work consistently with applicable federal and state laws and guidelines.</a:t>
            </a:r>
          </a:p>
          <a:p>
            <a:pPr marL="114300" indent="-114300" algn="l" eaLnBrk="0" hangingPunct="0">
              <a:lnSpc>
                <a:spcPct val="100000"/>
              </a:lnSpc>
              <a:spcBef>
                <a:spcPct val="30000"/>
              </a:spcBef>
              <a:buFont typeface="Wingdings" pitchFamily="2" charset="2"/>
              <a:buChar char="§"/>
            </a:pPr>
            <a:r>
              <a:rPr lang="en-US" sz="1300" dirty="0">
                <a:solidFill>
                  <a:srgbClr val="3F3F3F"/>
                </a:solidFill>
              </a:rPr>
              <a:t>Manage governance efforts and mitigate compliance risk.</a:t>
            </a:r>
          </a:p>
          <a:p>
            <a:pPr marL="114300" indent="-114300" algn="l" eaLnBrk="0" hangingPunct="0">
              <a:lnSpc>
                <a:spcPct val="100000"/>
              </a:lnSpc>
              <a:spcBef>
                <a:spcPct val="30000"/>
              </a:spcBef>
              <a:buFont typeface="Wingdings" pitchFamily="2" charset="2"/>
              <a:buChar char="§"/>
            </a:pPr>
            <a:r>
              <a:rPr lang="en-US" sz="1300" dirty="0">
                <a:solidFill>
                  <a:srgbClr val="3F3F3F"/>
                </a:solidFill>
              </a:rPr>
              <a:t>Ensure the State has no enduring obligations to participants.</a:t>
            </a:r>
          </a:p>
        </p:txBody>
      </p:sp>
      <p:sp>
        <p:nvSpPr>
          <p:cNvPr id="16" name="Rectangle 3"/>
          <p:cNvSpPr txBox="1">
            <a:spLocks noChangeArrowheads="1"/>
          </p:cNvSpPr>
          <p:nvPr/>
        </p:nvSpPr>
        <p:spPr bwMode="gray">
          <a:xfrm>
            <a:off x="7437667" y="4129525"/>
            <a:ext cx="1959428" cy="2104575"/>
          </a:xfrm>
          <a:prstGeom prst="rect">
            <a:avLst/>
          </a:prstGeom>
          <a:noFill/>
          <a:ln w="25400" algn="ctr">
            <a:noFill/>
            <a:miter lim="800000"/>
            <a:headEnd/>
            <a:tailEnd/>
          </a:ln>
          <a:effectLst/>
          <a:extLst/>
        </p:spPr>
        <p:txBody>
          <a:bodyPr/>
          <a:lstStyle>
            <a:defPPr>
              <a:defRPr lang="en-US"/>
            </a:defPPr>
            <a:lvl1pPr marL="114300" indent="-114300" algn="l" eaLnBrk="0" hangingPunct="0">
              <a:lnSpc>
                <a:spcPct val="100000"/>
              </a:lnSpc>
              <a:spcBef>
                <a:spcPct val="30000"/>
              </a:spcBef>
              <a:buFont typeface="Wingdings" pitchFamily="2" charset="2"/>
              <a:buChar char="§"/>
              <a:defRPr sz="1300">
                <a:solidFill>
                  <a:srgbClr val="3F3F3F"/>
                </a:solidFill>
              </a:defRPr>
            </a:lvl1pPr>
            <a:lvl2pPr marL="742950" indent="-285750" algn="l"/>
            <a:lvl3pPr marL="1143000" indent="-228600" algn="l"/>
            <a:lvl4pPr marL="1600200" indent="-228600" algn="l"/>
            <a:lvl5pPr marL="2057400" indent="-228600" algn="l"/>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dirty="0" smtClean="0">
                <a:solidFill>
                  <a:srgbClr val="000000"/>
                </a:solidFill>
              </a:rPr>
              <a:t>Decline in number of private employer-sponsored plans.</a:t>
            </a:r>
          </a:p>
          <a:p>
            <a:r>
              <a:rPr lang="en-US" dirty="0" smtClean="0">
                <a:solidFill>
                  <a:srgbClr val="000000"/>
                </a:solidFill>
              </a:rPr>
              <a:t>Possible loss of employer contributions.</a:t>
            </a:r>
          </a:p>
          <a:p>
            <a:r>
              <a:rPr lang="en-US" dirty="0" smtClean="0">
                <a:solidFill>
                  <a:srgbClr val="000000"/>
                </a:solidFill>
              </a:rPr>
              <a:t>Increased governance responsibilities for the  State.</a:t>
            </a:r>
            <a:endParaRPr lang="en-US" dirty="0">
              <a:solidFill>
                <a:srgbClr val="000000"/>
              </a:solidFill>
            </a:endParaRPr>
          </a:p>
        </p:txBody>
      </p:sp>
      <p:sp>
        <p:nvSpPr>
          <p:cNvPr id="20" name="Rectangle 2"/>
          <p:cNvSpPr>
            <a:spLocks noGrp="1" noChangeArrowheads="1"/>
          </p:cNvSpPr>
          <p:nvPr>
            <p:ph type="title"/>
          </p:nvPr>
        </p:nvSpPr>
        <p:spPr>
          <a:xfrm>
            <a:off x="319311" y="310018"/>
            <a:ext cx="9222924" cy="690562"/>
          </a:xfrm>
        </p:spPr>
        <p:txBody>
          <a:bodyPr/>
          <a:lstStyle/>
          <a:p>
            <a:pPr eaLnBrk="1" hangingPunct="1">
              <a:lnSpc>
                <a:spcPct val="100000"/>
              </a:lnSpc>
            </a:pPr>
            <a:r>
              <a:rPr lang="en-US" kern="0" dirty="0" smtClean="0"/>
              <a:t>Study goal: provide the Retirement Security Board with analysis to support a comprehensive proposal for implementing a state-sponsored savings platform for private-sector employees</a:t>
            </a:r>
            <a:endParaRPr lang="en-US" dirty="0" smtClean="0">
              <a:solidFill>
                <a:schemeClr val="accent2"/>
              </a:solidFill>
            </a:endParaRPr>
          </a:p>
        </p:txBody>
      </p:sp>
      <p:sp>
        <p:nvSpPr>
          <p:cNvPr id="21" name="Text Box 22"/>
          <p:cNvSpPr txBox="1">
            <a:spLocks noChangeArrowheads="1"/>
          </p:cNvSpPr>
          <p:nvPr/>
        </p:nvSpPr>
        <p:spPr bwMode="auto">
          <a:xfrm>
            <a:off x="325664" y="4149925"/>
            <a:ext cx="1953078" cy="1799774"/>
          </a:xfrm>
          <a:prstGeom prst="rect">
            <a:avLst/>
          </a:prstGeom>
          <a:noFill/>
          <a:ln w="25400" algn="ctr">
            <a:noFill/>
            <a:miter lim="800000"/>
            <a:headEnd/>
            <a:tailEnd/>
          </a:ln>
          <a:effectLst/>
          <a:extLst/>
        </p:spPr>
        <p:txBody>
          <a:bodyPr/>
          <a:lstStyle>
            <a:lvl1pPr marL="114300" indent="-114300"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lnSpc>
                <a:spcPct val="100000"/>
              </a:lnSpc>
              <a:spcBef>
                <a:spcPct val="30000"/>
              </a:spcBef>
              <a:buFont typeface="Wingdings" pitchFamily="2" charset="2"/>
              <a:buChar char="§"/>
              <a:defRPr/>
            </a:pPr>
            <a:r>
              <a:rPr lang="en-US" sz="1300" dirty="0" smtClean="0">
                <a:solidFill>
                  <a:srgbClr val="000000"/>
                </a:solidFill>
              </a:rPr>
              <a:t>Provide uncovered employees with a cost-effective savings platform designed in line with their needs.</a:t>
            </a:r>
          </a:p>
          <a:p>
            <a:pPr eaLnBrk="0" hangingPunct="0">
              <a:lnSpc>
                <a:spcPct val="100000"/>
              </a:lnSpc>
              <a:spcBef>
                <a:spcPct val="30000"/>
              </a:spcBef>
              <a:buFont typeface="Wingdings" pitchFamily="2" charset="2"/>
              <a:buChar char="§"/>
              <a:defRPr/>
            </a:pPr>
            <a:r>
              <a:rPr lang="en-US" sz="1300" dirty="0" smtClean="0">
                <a:solidFill>
                  <a:srgbClr val="000000"/>
                </a:solidFill>
              </a:rPr>
              <a:t>Implement automatic enrollment and default contribution rate.</a:t>
            </a:r>
          </a:p>
          <a:p>
            <a:pPr eaLnBrk="0" hangingPunct="0">
              <a:lnSpc>
                <a:spcPct val="100000"/>
              </a:lnSpc>
              <a:spcBef>
                <a:spcPct val="30000"/>
              </a:spcBef>
              <a:buFont typeface="Wingdings" pitchFamily="2" charset="2"/>
              <a:buChar char="§"/>
              <a:defRPr/>
            </a:pPr>
            <a:r>
              <a:rPr lang="en-US" sz="1300" dirty="0" smtClean="0">
                <a:solidFill>
                  <a:srgbClr val="000000"/>
                </a:solidFill>
              </a:rPr>
              <a:t>Enable portability.</a:t>
            </a:r>
          </a:p>
        </p:txBody>
      </p:sp>
      <p:sp>
        <p:nvSpPr>
          <p:cNvPr id="10" name="Rectangle 2"/>
          <p:cNvSpPr txBox="1">
            <a:spLocks noChangeArrowheads="1"/>
          </p:cNvSpPr>
          <p:nvPr/>
        </p:nvSpPr>
        <p:spPr bwMode="gray">
          <a:xfrm>
            <a:off x="310472" y="1202859"/>
            <a:ext cx="8934047"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a:lstStyle>
          <a:p>
            <a:endParaRPr lang="en-US" kern="0" dirty="0">
              <a:solidFill>
                <a:srgbClr val="002C77"/>
              </a:solidFill>
            </a:endParaRPr>
          </a:p>
        </p:txBody>
      </p:sp>
      <p:sp>
        <p:nvSpPr>
          <p:cNvPr id="24" name="TextBox 23"/>
          <p:cNvSpPr txBox="1"/>
          <p:nvPr/>
        </p:nvSpPr>
        <p:spPr>
          <a:xfrm>
            <a:off x="2706009" y="1413171"/>
            <a:ext cx="3727216" cy="357021"/>
          </a:xfrm>
          <a:prstGeom prst="rect">
            <a:avLst/>
          </a:prstGeom>
          <a:noFill/>
        </p:spPr>
        <p:txBody>
          <a:bodyPr wrap="square" rtlCol="0">
            <a:spAutoFit/>
          </a:bodyPr>
          <a:lstStyle/>
          <a:p>
            <a:r>
              <a:rPr lang="en-US" dirty="0">
                <a:solidFill>
                  <a:srgbClr val="00A8C8"/>
                </a:solidFill>
              </a:rPr>
              <a:t>The Statutory Goals </a:t>
            </a:r>
          </a:p>
        </p:txBody>
      </p:sp>
    </p:spTree>
    <p:extLst>
      <p:ext uri="{BB962C8B-B14F-4D97-AF65-F5344CB8AC3E}">
        <p14:creationId xmlns:p14="http://schemas.microsoft.com/office/powerpoint/2010/main" val="4004489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2"/>
          <p:cNvSpPr>
            <a:spLocks noGrp="1"/>
          </p:cNvSpPr>
          <p:nvPr>
            <p:ph type="sldNum" sz="quarter" idx="10"/>
          </p:nvPr>
        </p:nvSpPr>
        <p:spPr>
          <a:noFill/>
        </p:spPr>
        <p:txBody>
          <a:bodyPr/>
          <a:lstStyle>
            <a:lvl1pPr eaLnBrk="0" hangingPunct="0">
              <a:defRPr sz="2000" b="1">
                <a:solidFill>
                  <a:schemeClr val="tx1"/>
                </a:solidFill>
                <a:latin typeface="Arial" pitchFamily="34" charset="0"/>
                <a:ea typeface="ＭＳ Ｐゴシック" pitchFamily="34" charset="-128"/>
              </a:defRPr>
            </a:lvl1pPr>
            <a:lvl2pPr marL="742950" indent="-285750" eaLnBrk="0" hangingPunct="0">
              <a:defRPr sz="2000" b="1">
                <a:solidFill>
                  <a:schemeClr val="tx1"/>
                </a:solidFill>
                <a:latin typeface="Arial" pitchFamily="34" charset="0"/>
                <a:ea typeface="ＭＳ Ｐゴシック" pitchFamily="34" charset="-128"/>
              </a:defRPr>
            </a:lvl2pPr>
            <a:lvl3pPr marL="1143000" indent="-228600" eaLnBrk="0" hangingPunct="0">
              <a:defRPr sz="2000" b="1">
                <a:solidFill>
                  <a:schemeClr val="tx1"/>
                </a:solidFill>
                <a:latin typeface="Arial" pitchFamily="34" charset="0"/>
                <a:ea typeface="ＭＳ Ｐゴシック" pitchFamily="34" charset="-128"/>
              </a:defRPr>
            </a:lvl3pPr>
            <a:lvl4pPr marL="1600200" indent="-228600" eaLnBrk="0" hangingPunct="0">
              <a:defRPr sz="2000" b="1">
                <a:solidFill>
                  <a:schemeClr val="tx1"/>
                </a:solidFill>
                <a:latin typeface="Arial" pitchFamily="34" charset="0"/>
                <a:ea typeface="ＭＳ Ｐゴシック" pitchFamily="34" charset="-128"/>
              </a:defRPr>
            </a:lvl4pPr>
            <a:lvl5pPr marL="2057400" indent="-228600" eaLnBrk="0" hangingPunct="0">
              <a:defRPr sz="2000" b="1">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9pPr>
          </a:lstStyle>
          <a:p>
            <a:pPr eaLnBrk="1" hangingPunct="1"/>
            <a:fld id="{FEE961C8-4178-4832-9197-3C2C8D16635F}" type="slidenum">
              <a:rPr lang="en-US" sz="1100" b="0" smtClean="0">
                <a:solidFill>
                  <a:srgbClr val="002C77"/>
                </a:solidFill>
              </a:rPr>
              <a:pPr eaLnBrk="1" hangingPunct="1"/>
              <a:t>3</a:t>
            </a:fld>
            <a:endParaRPr lang="en-US" sz="1100" b="0" dirty="0" smtClean="0">
              <a:solidFill>
                <a:srgbClr val="002C77"/>
              </a:solidFill>
            </a:endParaRPr>
          </a:p>
        </p:txBody>
      </p:sp>
      <p:pic>
        <p:nvPicPr>
          <p:cNvPr id="162819" name="Picture 2" descr="02495RE_PPT_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143" y="1265238"/>
            <a:ext cx="7138307" cy="4883150"/>
          </a:xfrm>
          <a:prstGeom prst="roundRect">
            <a:avLst>
              <a:gd name="adj" fmla="val 8594"/>
            </a:avLst>
          </a:prstGeom>
          <a:solidFill>
            <a:srgbClr val="FFFFFF">
              <a:shade val="85000"/>
            </a:srgbClr>
          </a:solidFill>
          <a:ln>
            <a:noFill/>
          </a:ln>
          <a:effectLst>
            <a:reflection blurRad="12700" stA="20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62820" name="Rectangle 3"/>
          <p:cNvSpPr>
            <a:spLocks noGrp="1" noChangeArrowheads="1"/>
          </p:cNvSpPr>
          <p:nvPr>
            <p:ph type="title"/>
          </p:nvPr>
        </p:nvSpPr>
        <p:spPr/>
        <p:txBody>
          <a:bodyPr/>
          <a:lstStyle/>
          <a:p>
            <a:pPr eaLnBrk="1" hangingPunct="1">
              <a:lnSpc>
                <a:spcPct val="100000"/>
              </a:lnSpc>
            </a:pPr>
            <a:r>
              <a:rPr lang="en-GB" dirty="0" smtClean="0"/>
              <a:t>Translating a platform design into a viable savings vehicle needs to consider several critical issues</a:t>
            </a:r>
            <a:endParaRPr lang="en-US" dirty="0" smtClean="0"/>
          </a:p>
        </p:txBody>
      </p:sp>
      <p:sp>
        <p:nvSpPr>
          <p:cNvPr id="162821" name="Text Box 4"/>
          <p:cNvSpPr txBox="1">
            <a:spLocks noChangeArrowheads="1"/>
          </p:cNvSpPr>
          <p:nvPr/>
        </p:nvSpPr>
        <p:spPr bwMode="auto">
          <a:xfrm>
            <a:off x="1315168" y="1450299"/>
            <a:ext cx="2384425" cy="214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b="1">
                <a:solidFill>
                  <a:schemeClr val="tx1"/>
                </a:solidFill>
                <a:latin typeface="Arial" pitchFamily="34" charset="0"/>
                <a:ea typeface="ＭＳ Ｐゴシック" pitchFamily="34" charset="-128"/>
              </a:defRPr>
            </a:lvl1pPr>
            <a:lvl2pPr marL="742950" indent="-285750" eaLnBrk="0" hangingPunct="0">
              <a:defRPr sz="2000" b="1">
                <a:solidFill>
                  <a:schemeClr val="tx1"/>
                </a:solidFill>
                <a:latin typeface="Arial" pitchFamily="34" charset="0"/>
                <a:ea typeface="ＭＳ Ｐゴシック" pitchFamily="34" charset="-128"/>
              </a:defRPr>
            </a:lvl2pPr>
            <a:lvl3pPr marL="1143000" indent="-228600" eaLnBrk="0" hangingPunct="0">
              <a:defRPr sz="2000" b="1">
                <a:solidFill>
                  <a:schemeClr val="tx1"/>
                </a:solidFill>
                <a:latin typeface="Arial" pitchFamily="34" charset="0"/>
                <a:ea typeface="ＭＳ Ｐゴシック" pitchFamily="34" charset="-128"/>
              </a:defRPr>
            </a:lvl3pPr>
            <a:lvl4pPr marL="1600200" indent="-228600" eaLnBrk="0" hangingPunct="0">
              <a:defRPr sz="2000" b="1">
                <a:solidFill>
                  <a:schemeClr val="tx1"/>
                </a:solidFill>
                <a:latin typeface="Arial" pitchFamily="34" charset="0"/>
                <a:ea typeface="ＭＳ Ｐゴシック" pitchFamily="34" charset="-128"/>
              </a:defRPr>
            </a:lvl4pPr>
            <a:lvl5pPr marL="2057400" indent="-228600" eaLnBrk="0" hangingPunct="0">
              <a:defRPr sz="2000" b="1">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9pPr>
          </a:lstStyle>
          <a:p>
            <a:pPr algn="l">
              <a:lnSpc>
                <a:spcPct val="100000"/>
              </a:lnSpc>
              <a:spcBef>
                <a:spcPct val="30000"/>
              </a:spcBef>
            </a:pPr>
            <a:r>
              <a:rPr lang="en-GB" sz="1700" dirty="0">
                <a:solidFill>
                  <a:srgbClr val="000000"/>
                </a:solidFill>
                <a:ea typeface="ヒラギノ角ゴ Pro W3" charset="-128"/>
              </a:rPr>
              <a:t>Design</a:t>
            </a:r>
          </a:p>
          <a:p>
            <a:pPr algn="l">
              <a:lnSpc>
                <a:spcPct val="100000"/>
              </a:lnSpc>
              <a:spcBef>
                <a:spcPct val="30000"/>
              </a:spcBef>
            </a:pPr>
            <a:r>
              <a:rPr lang="en-GB" sz="1200" b="0" dirty="0" smtClean="0">
                <a:solidFill>
                  <a:srgbClr val="000000"/>
                </a:solidFill>
                <a:ea typeface="ヒラギノ角ゴ Pro W3" charset="-128"/>
              </a:rPr>
              <a:t>Contribution rates</a:t>
            </a:r>
          </a:p>
          <a:p>
            <a:pPr algn="l">
              <a:lnSpc>
                <a:spcPct val="100000"/>
              </a:lnSpc>
              <a:spcBef>
                <a:spcPct val="30000"/>
              </a:spcBef>
            </a:pPr>
            <a:r>
              <a:rPr lang="en-GB" sz="1200" b="0" dirty="0" smtClean="0">
                <a:solidFill>
                  <a:srgbClr val="000000"/>
                </a:solidFill>
                <a:ea typeface="ヒラギノ角ゴ Pro W3" charset="-128"/>
              </a:rPr>
              <a:t>Auto-enrolment/escalation</a:t>
            </a:r>
            <a:endParaRPr lang="en-GB" sz="1200" b="0" dirty="0">
              <a:solidFill>
                <a:srgbClr val="000000"/>
              </a:solidFill>
              <a:ea typeface="ヒラギノ角ゴ Pro W3" charset="-128"/>
            </a:endParaRPr>
          </a:p>
          <a:p>
            <a:pPr algn="l">
              <a:lnSpc>
                <a:spcPct val="100000"/>
              </a:lnSpc>
              <a:spcBef>
                <a:spcPct val="30000"/>
              </a:spcBef>
            </a:pPr>
            <a:r>
              <a:rPr lang="en-GB" sz="1200" b="0" dirty="0" smtClean="0">
                <a:solidFill>
                  <a:srgbClr val="000000"/>
                </a:solidFill>
                <a:ea typeface="ヒラギノ角ゴ Pro W3" charset="-128"/>
              </a:rPr>
              <a:t>Employer contributions</a:t>
            </a:r>
          </a:p>
          <a:p>
            <a:pPr algn="l">
              <a:lnSpc>
                <a:spcPct val="100000"/>
              </a:lnSpc>
              <a:spcBef>
                <a:spcPct val="30000"/>
              </a:spcBef>
            </a:pPr>
            <a:r>
              <a:rPr lang="en-GB" sz="1200" b="0" dirty="0" smtClean="0">
                <a:solidFill>
                  <a:srgbClr val="000000"/>
                </a:solidFill>
                <a:ea typeface="ヒラギノ角ゴ Pro W3" charset="-128"/>
              </a:rPr>
              <a:t>Pre-retirement withdrawals</a:t>
            </a:r>
            <a:endParaRPr lang="en-GB" sz="1200" b="0" dirty="0">
              <a:solidFill>
                <a:srgbClr val="000000"/>
              </a:solidFill>
              <a:ea typeface="ヒラギノ角ゴ Pro W3" charset="-128"/>
            </a:endParaRPr>
          </a:p>
          <a:p>
            <a:pPr algn="l">
              <a:lnSpc>
                <a:spcPct val="100000"/>
              </a:lnSpc>
              <a:spcBef>
                <a:spcPct val="30000"/>
              </a:spcBef>
            </a:pPr>
            <a:r>
              <a:rPr lang="en-GB" sz="1200" b="0" dirty="0">
                <a:solidFill>
                  <a:srgbClr val="000000"/>
                </a:solidFill>
                <a:ea typeface="ヒラギノ角ゴ Pro W3" charset="-128"/>
              </a:rPr>
              <a:t>Cost design alternatives</a:t>
            </a:r>
          </a:p>
          <a:p>
            <a:pPr algn="l">
              <a:lnSpc>
                <a:spcPct val="100000"/>
              </a:lnSpc>
              <a:spcBef>
                <a:spcPct val="30000"/>
              </a:spcBef>
            </a:pPr>
            <a:r>
              <a:rPr lang="en-GB" sz="1200" b="0" dirty="0" smtClean="0">
                <a:solidFill>
                  <a:srgbClr val="000000"/>
                </a:solidFill>
                <a:ea typeface="ヒラギノ角ゴ Pro W3" charset="-128"/>
              </a:rPr>
              <a:t>Wealth accumulation adequacy</a:t>
            </a:r>
            <a:endParaRPr lang="en-GB" sz="1200" b="0" dirty="0">
              <a:solidFill>
                <a:srgbClr val="000000"/>
              </a:solidFill>
              <a:ea typeface="ヒラギノ角ゴ Pro W3" charset="-128"/>
            </a:endParaRPr>
          </a:p>
          <a:p>
            <a:pPr algn="l">
              <a:lnSpc>
                <a:spcPct val="100000"/>
              </a:lnSpc>
              <a:spcBef>
                <a:spcPct val="30000"/>
              </a:spcBef>
            </a:pPr>
            <a:r>
              <a:rPr lang="en-GB" sz="1200" b="0" dirty="0" smtClean="0">
                <a:solidFill>
                  <a:srgbClr val="000000"/>
                </a:solidFill>
                <a:ea typeface="ヒラギノ角ゴ Pro W3" charset="-128"/>
              </a:rPr>
              <a:t>Federal &amp; state laws, including ERISA &amp; tax</a:t>
            </a:r>
            <a:endParaRPr lang="en-GB" sz="1200" b="0" dirty="0">
              <a:solidFill>
                <a:srgbClr val="000000"/>
              </a:solidFill>
              <a:ea typeface="ヒラギノ角ゴ Pro W3" charset="-128"/>
            </a:endParaRPr>
          </a:p>
        </p:txBody>
      </p:sp>
      <p:sp>
        <p:nvSpPr>
          <p:cNvPr id="162822" name="Text Box 5"/>
          <p:cNvSpPr txBox="1">
            <a:spLocks noChangeArrowheads="1"/>
          </p:cNvSpPr>
          <p:nvPr/>
        </p:nvSpPr>
        <p:spPr bwMode="auto">
          <a:xfrm>
            <a:off x="1274310" y="4093539"/>
            <a:ext cx="2786062" cy="199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b="1">
                <a:solidFill>
                  <a:schemeClr val="tx1"/>
                </a:solidFill>
                <a:latin typeface="Arial" pitchFamily="34" charset="0"/>
                <a:ea typeface="ＭＳ Ｐゴシック" pitchFamily="34" charset="-128"/>
              </a:defRPr>
            </a:lvl1pPr>
            <a:lvl2pPr marL="742950" indent="-285750" eaLnBrk="0" hangingPunct="0">
              <a:defRPr sz="2000" b="1">
                <a:solidFill>
                  <a:schemeClr val="tx1"/>
                </a:solidFill>
                <a:latin typeface="Arial" pitchFamily="34" charset="0"/>
                <a:ea typeface="ＭＳ Ｐゴシック" pitchFamily="34" charset="-128"/>
              </a:defRPr>
            </a:lvl2pPr>
            <a:lvl3pPr marL="1143000" indent="-228600" eaLnBrk="0" hangingPunct="0">
              <a:defRPr sz="2000" b="1">
                <a:solidFill>
                  <a:schemeClr val="tx1"/>
                </a:solidFill>
                <a:latin typeface="Arial" pitchFamily="34" charset="0"/>
                <a:ea typeface="ＭＳ Ｐゴシック" pitchFamily="34" charset="-128"/>
              </a:defRPr>
            </a:lvl3pPr>
            <a:lvl4pPr marL="1600200" indent="-228600" eaLnBrk="0" hangingPunct="0">
              <a:defRPr sz="2000" b="1">
                <a:solidFill>
                  <a:schemeClr val="tx1"/>
                </a:solidFill>
                <a:latin typeface="Arial" pitchFamily="34" charset="0"/>
                <a:ea typeface="ＭＳ Ｐゴシック" pitchFamily="34" charset="-128"/>
              </a:defRPr>
            </a:lvl4pPr>
            <a:lvl5pPr marL="2057400" indent="-228600" eaLnBrk="0" hangingPunct="0">
              <a:defRPr sz="2000" b="1">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9pPr>
          </a:lstStyle>
          <a:p>
            <a:pPr algn="l">
              <a:lnSpc>
                <a:spcPct val="100000"/>
              </a:lnSpc>
              <a:spcBef>
                <a:spcPct val="30000"/>
              </a:spcBef>
            </a:pPr>
            <a:r>
              <a:rPr lang="en-GB" sz="1700" dirty="0" smtClean="0">
                <a:solidFill>
                  <a:srgbClr val="000000"/>
                </a:solidFill>
                <a:ea typeface="ヒラギノ角ゴ Pro W3" charset="-128"/>
              </a:rPr>
              <a:t>Employer/Employee </a:t>
            </a:r>
            <a:r>
              <a:rPr lang="en-GB" sz="1700" dirty="0">
                <a:solidFill>
                  <a:srgbClr val="000000"/>
                </a:solidFill>
                <a:ea typeface="ヒラギノ角ゴ Pro W3" charset="-128"/>
              </a:rPr>
              <a:t/>
            </a:r>
            <a:br>
              <a:rPr lang="en-GB" sz="1700" dirty="0">
                <a:solidFill>
                  <a:srgbClr val="000000"/>
                </a:solidFill>
                <a:ea typeface="ヒラギノ角ゴ Pro W3" charset="-128"/>
              </a:rPr>
            </a:br>
            <a:r>
              <a:rPr lang="en-GB" sz="1700" dirty="0" smtClean="0">
                <a:solidFill>
                  <a:srgbClr val="000000"/>
                </a:solidFill>
                <a:ea typeface="ヒラギノ角ゴ Pro W3" charset="-128"/>
              </a:rPr>
              <a:t>Experience</a:t>
            </a:r>
            <a:endParaRPr lang="en-GB" sz="1700" dirty="0">
              <a:solidFill>
                <a:srgbClr val="000000"/>
              </a:solidFill>
              <a:ea typeface="ヒラギノ角ゴ Pro W3" charset="-128"/>
            </a:endParaRPr>
          </a:p>
          <a:p>
            <a:pPr algn="l">
              <a:lnSpc>
                <a:spcPct val="100000"/>
              </a:lnSpc>
              <a:spcBef>
                <a:spcPct val="30000"/>
              </a:spcBef>
            </a:pPr>
            <a:r>
              <a:rPr lang="en-GB" sz="1200" b="0" dirty="0" smtClean="0">
                <a:solidFill>
                  <a:srgbClr val="000000"/>
                </a:solidFill>
                <a:ea typeface="ヒラギノ角ゴ Pro W3" charset="-128"/>
              </a:rPr>
              <a:t>Payroll processing &amp; technology</a:t>
            </a:r>
          </a:p>
          <a:p>
            <a:pPr algn="l">
              <a:lnSpc>
                <a:spcPct val="100000"/>
              </a:lnSpc>
              <a:spcBef>
                <a:spcPct val="30000"/>
              </a:spcBef>
            </a:pPr>
            <a:r>
              <a:rPr lang="en-GB" sz="1200" b="0" dirty="0" smtClean="0">
                <a:solidFill>
                  <a:srgbClr val="000000"/>
                </a:solidFill>
                <a:ea typeface="ヒラギノ角ゴ Pro W3" charset="-128"/>
              </a:rPr>
              <a:t>Portability</a:t>
            </a:r>
          </a:p>
          <a:p>
            <a:pPr algn="l">
              <a:lnSpc>
                <a:spcPct val="100000"/>
              </a:lnSpc>
              <a:spcBef>
                <a:spcPct val="30000"/>
              </a:spcBef>
            </a:pPr>
            <a:r>
              <a:rPr lang="en-GB" sz="1200" b="0" dirty="0" smtClean="0">
                <a:solidFill>
                  <a:srgbClr val="000000"/>
                </a:solidFill>
                <a:ea typeface="ヒラギノ角ゴ Pro W3" charset="-128"/>
              </a:rPr>
              <a:t>Technology</a:t>
            </a:r>
          </a:p>
          <a:p>
            <a:pPr algn="l">
              <a:lnSpc>
                <a:spcPct val="100000"/>
              </a:lnSpc>
              <a:spcBef>
                <a:spcPct val="30000"/>
              </a:spcBef>
            </a:pPr>
            <a:r>
              <a:rPr lang="en-GB" sz="1200" b="0" dirty="0" smtClean="0">
                <a:solidFill>
                  <a:srgbClr val="000000"/>
                </a:solidFill>
                <a:ea typeface="ヒラギノ角ゴ Pro W3" charset="-128"/>
              </a:rPr>
              <a:t>Communications</a:t>
            </a:r>
          </a:p>
          <a:p>
            <a:pPr algn="l">
              <a:lnSpc>
                <a:spcPct val="100000"/>
              </a:lnSpc>
              <a:spcBef>
                <a:spcPct val="30000"/>
              </a:spcBef>
            </a:pPr>
            <a:r>
              <a:rPr lang="en-GB" sz="1200" b="0" dirty="0" smtClean="0">
                <a:solidFill>
                  <a:srgbClr val="000000"/>
                </a:solidFill>
                <a:ea typeface="ヒラギノ角ゴ Pro W3" charset="-128"/>
              </a:rPr>
              <a:t>Cash movement controls</a:t>
            </a:r>
          </a:p>
          <a:p>
            <a:pPr algn="l">
              <a:lnSpc>
                <a:spcPct val="100000"/>
              </a:lnSpc>
              <a:spcBef>
                <a:spcPct val="30000"/>
              </a:spcBef>
            </a:pPr>
            <a:r>
              <a:rPr lang="en-GB" sz="1200" b="0" dirty="0" smtClean="0">
                <a:solidFill>
                  <a:srgbClr val="000000"/>
                </a:solidFill>
                <a:ea typeface="ヒラギノ角ゴ Pro W3" charset="-128"/>
              </a:rPr>
              <a:t>Costs &amp; fees</a:t>
            </a:r>
            <a:endParaRPr lang="en-GB" sz="1200" b="0" dirty="0">
              <a:solidFill>
                <a:srgbClr val="000000"/>
              </a:solidFill>
              <a:ea typeface="ヒラギノ角ゴ Pro W3" charset="-128"/>
            </a:endParaRPr>
          </a:p>
        </p:txBody>
      </p:sp>
      <p:sp>
        <p:nvSpPr>
          <p:cNvPr id="162823" name="Text Box 6"/>
          <p:cNvSpPr txBox="1">
            <a:spLocks noChangeArrowheads="1"/>
          </p:cNvSpPr>
          <p:nvPr/>
        </p:nvSpPr>
        <p:spPr bwMode="auto">
          <a:xfrm>
            <a:off x="5332203" y="4064511"/>
            <a:ext cx="2820988"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b="1">
                <a:solidFill>
                  <a:schemeClr val="tx1"/>
                </a:solidFill>
                <a:latin typeface="Arial" pitchFamily="34" charset="0"/>
                <a:ea typeface="ＭＳ Ｐゴシック" pitchFamily="34" charset="-128"/>
              </a:defRPr>
            </a:lvl1pPr>
            <a:lvl2pPr marL="742950" indent="-285750" eaLnBrk="0" hangingPunct="0">
              <a:defRPr sz="2000" b="1">
                <a:solidFill>
                  <a:schemeClr val="tx1"/>
                </a:solidFill>
                <a:latin typeface="Arial" pitchFamily="34" charset="0"/>
                <a:ea typeface="ＭＳ Ｐゴシック" pitchFamily="34" charset="-128"/>
              </a:defRPr>
            </a:lvl2pPr>
            <a:lvl3pPr marL="1143000" indent="-228600" eaLnBrk="0" hangingPunct="0">
              <a:defRPr sz="2000" b="1">
                <a:solidFill>
                  <a:schemeClr val="tx1"/>
                </a:solidFill>
                <a:latin typeface="Arial" pitchFamily="34" charset="0"/>
                <a:ea typeface="ＭＳ Ｐゴシック" pitchFamily="34" charset="-128"/>
              </a:defRPr>
            </a:lvl3pPr>
            <a:lvl4pPr marL="1600200" indent="-228600" eaLnBrk="0" hangingPunct="0">
              <a:defRPr sz="2000" b="1">
                <a:solidFill>
                  <a:schemeClr val="tx1"/>
                </a:solidFill>
                <a:latin typeface="Arial" pitchFamily="34" charset="0"/>
                <a:ea typeface="ＭＳ Ｐゴシック" pitchFamily="34" charset="-128"/>
              </a:defRPr>
            </a:lvl4pPr>
            <a:lvl5pPr marL="2057400" indent="-228600" eaLnBrk="0" hangingPunct="0">
              <a:defRPr sz="2000" b="1">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9pPr>
          </a:lstStyle>
          <a:p>
            <a:pPr algn="r">
              <a:lnSpc>
                <a:spcPct val="100000"/>
              </a:lnSpc>
              <a:spcBef>
                <a:spcPct val="30000"/>
              </a:spcBef>
            </a:pPr>
            <a:r>
              <a:rPr lang="en-GB" sz="1700" dirty="0" smtClean="0">
                <a:solidFill>
                  <a:srgbClr val="000000"/>
                </a:solidFill>
                <a:ea typeface="ヒラギノ角ゴ Pro W3" charset="-128"/>
              </a:rPr>
              <a:t>Vendors</a:t>
            </a:r>
            <a:r>
              <a:rPr lang="en-GB" sz="1800" dirty="0" smtClean="0">
                <a:solidFill>
                  <a:srgbClr val="000000"/>
                </a:solidFill>
                <a:ea typeface="ヒラギノ角ゴ Pro W3" charset="-128"/>
              </a:rPr>
              <a:t> </a:t>
            </a:r>
            <a:r>
              <a:rPr lang="en-GB" sz="1800" dirty="0">
                <a:solidFill>
                  <a:srgbClr val="000000"/>
                </a:solidFill>
                <a:ea typeface="ヒラギノ角ゴ Pro W3" charset="-128"/>
              </a:rPr>
              <a:t/>
            </a:r>
            <a:br>
              <a:rPr lang="en-GB" sz="1800" dirty="0">
                <a:solidFill>
                  <a:srgbClr val="000000"/>
                </a:solidFill>
                <a:ea typeface="ヒラギノ角ゴ Pro W3" charset="-128"/>
              </a:rPr>
            </a:br>
            <a:r>
              <a:rPr lang="en-GB" sz="1200" b="0" dirty="0">
                <a:solidFill>
                  <a:srgbClr val="000000"/>
                </a:solidFill>
                <a:ea typeface="ヒラギノ角ゴ Pro W3" charset="-128"/>
              </a:rPr>
              <a:t>Key requirements</a:t>
            </a:r>
          </a:p>
          <a:p>
            <a:pPr algn="r">
              <a:lnSpc>
                <a:spcPct val="100000"/>
              </a:lnSpc>
              <a:spcBef>
                <a:spcPct val="30000"/>
              </a:spcBef>
            </a:pPr>
            <a:r>
              <a:rPr lang="en-GB" sz="1200" b="0" dirty="0" smtClean="0">
                <a:solidFill>
                  <a:srgbClr val="000000"/>
                </a:solidFill>
                <a:ea typeface="ヒラギノ角ゴ Pro W3" charset="-128"/>
              </a:rPr>
              <a:t>Technology</a:t>
            </a:r>
            <a:endParaRPr lang="en-GB" sz="1200" b="0" dirty="0">
              <a:solidFill>
                <a:srgbClr val="000000"/>
              </a:solidFill>
              <a:ea typeface="ヒラギノ角ゴ Pro W3" charset="-128"/>
            </a:endParaRPr>
          </a:p>
          <a:p>
            <a:pPr algn="r">
              <a:lnSpc>
                <a:spcPct val="100000"/>
              </a:lnSpc>
              <a:spcBef>
                <a:spcPct val="30000"/>
              </a:spcBef>
            </a:pPr>
            <a:r>
              <a:rPr lang="en-GB" sz="1200" b="0" dirty="0" smtClean="0">
                <a:solidFill>
                  <a:srgbClr val="000000"/>
                </a:solidFill>
                <a:ea typeface="ヒラギノ角ゴ Pro W3" charset="-128"/>
              </a:rPr>
              <a:t>Cash movement controls</a:t>
            </a:r>
          </a:p>
          <a:p>
            <a:pPr algn="r">
              <a:lnSpc>
                <a:spcPct val="100000"/>
              </a:lnSpc>
              <a:spcBef>
                <a:spcPct val="30000"/>
              </a:spcBef>
            </a:pPr>
            <a:r>
              <a:rPr lang="en-GB" sz="1200" b="0" dirty="0" smtClean="0">
                <a:solidFill>
                  <a:srgbClr val="000000"/>
                </a:solidFill>
                <a:ea typeface="ヒラギノ角ゴ Pro W3" charset="-128"/>
              </a:rPr>
              <a:t>Participant experience</a:t>
            </a:r>
          </a:p>
          <a:p>
            <a:pPr algn="r">
              <a:lnSpc>
                <a:spcPct val="100000"/>
              </a:lnSpc>
              <a:spcBef>
                <a:spcPct val="30000"/>
              </a:spcBef>
            </a:pPr>
            <a:r>
              <a:rPr lang="en-GB" sz="1200" b="0" dirty="0" smtClean="0">
                <a:solidFill>
                  <a:srgbClr val="000000"/>
                </a:solidFill>
                <a:ea typeface="ヒラギノ角ゴ Pro W3" charset="-128"/>
              </a:rPr>
              <a:t>Costs &amp; fees</a:t>
            </a:r>
            <a:endParaRPr lang="en-GB" sz="1200" b="0" dirty="0">
              <a:solidFill>
                <a:srgbClr val="000000"/>
              </a:solidFill>
              <a:ea typeface="ヒラギノ角ゴ Pro W3" charset="-128"/>
            </a:endParaRPr>
          </a:p>
        </p:txBody>
      </p:sp>
      <p:sp>
        <p:nvSpPr>
          <p:cNvPr id="162824" name="Text Box 7"/>
          <p:cNvSpPr txBox="1">
            <a:spLocks noChangeArrowheads="1"/>
          </p:cNvSpPr>
          <p:nvPr/>
        </p:nvSpPr>
        <p:spPr bwMode="auto">
          <a:xfrm>
            <a:off x="4945898" y="1464810"/>
            <a:ext cx="3190040" cy="182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000" b="1">
                <a:solidFill>
                  <a:schemeClr val="tx1"/>
                </a:solidFill>
                <a:latin typeface="Arial" pitchFamily="34" charset="0"/>
                <a:ea typeface="ＭＳ Ｐゴシック" pitchFamily="34" charset="-128"/>
              </a:defRPr>
            </a:lvl1pPr>
            <a:lvl2pPr marL="742950" indent="-285750" eaLnBrk="0" hangingPunct="0">
              <a:defRPr sz="2000" b="1">
                <a:solidFill>
                  <a:schemeClr val="tx1"/>
                </a:solidFill>
                <a:latin typeface="Arial" pitchFamily="34" charset="0"/>
                <a:ea typeface="ＭＳ Ｐゴシック" pitchFamily="34" charset="-128"/>
              </a:defRPr>
            </a:lvl2pPr>
            <a:lvl3pPr marL="1143000" indent="-228600" eaLnBrk="0" hangingPunct="0">
              <a:defRPr sz="2000" b="1">
                <a:solidFill>
                  <a:schemeClr val="tx1"/>
                </a:solidFill>
                <a:latin typeface="Arial" pitchFamily="34" charset="0"/>
                <a:ea typeface="ＭＳ Ｐゴシック" pitchFamily="34" charset="-128"/>
              </a:defRPr>
            </a:lvl3pPr>
            <a:lvl4pPr marL="1600200" indent="-228600" eaLnBrk="0" hangingPunct="0">
              <a:defRPr sz="2000" b="1">
                <a:solidFill>
                  <a:schemeClr val="tx1"/>
                </a:solidFill>
                <a:latin typeface="Arial" pitchFamily="34" charset="0"/>
                <a:ea typeface="ＭＳ Ｐゴシック" pitchFamily="34" charset="-128"/>
              </a:defRPr>
            </a:lvl4pPr>
            <a:lvl5pPr marL="2057400" indent="-228600" eaLnBrk="0" hangingPunct="0">
              <a:defRPr sz="2000" b="1">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9pPr>
          </a:lstStyle>
          <a:p>
            <a:pPr algn="r">
              <a:lnSpc>
                <a:spcPct val="100000"/>
              </a:lnSpc>
              <a:spcBef>
                <a:spcPct val="30000"/>
              </a:spcBef>
            </a:pPr>
            <a:r>
              <a:rPr lang="en-GB" sz="1700" dirty="0" smtClean="0">
                <a:solidFill>
                  <a:srgbClr val="000000"/>
                </a:solidFill>
                <a:ea typeface="ヒラギノ角ゴ Pro W3" charset="-128"/>
              </a:rPr>
              <a:t>Investment Strategy &amp; Options</a:t>
            </a:r>
          </a:p>
          <a:p>
            <a:pPr algn="r" eaLnBrk="1" hangingPunct="1">
              <a:lnSpc>
                <a:spcPct val="100000"/>
              </a:lnSpc>
              <a:spcBef>
                <a:spcPct val="30000"/>
              </a:spcBef>
            </a:pPr>
            <a:r>
              <a:rPr lang="en-GB" sz="1200" b="0" dirty="0" smtClean="0">
                <a:solidFill>
                  <a:srgbClr val="000000"/>
                </a:solidFill>
                <a:latin typeface="Arial" charset="0"/>
                <a:ea typeface="ヒラギノ角ゴ Pro W3" charset="-128"/>
              </a:rPr>
              <a:t>Single trust  vs. fund choice</a:t>
            </a:r>
            <a:endParaRPr lang="en-GB" sz="1200" b="0" dirty="0">
              <a:solidFill>
                <a:srgbClr val="000000"/>
              </a:solidFill>
              <a:latin typeface="Arial" charset="0"/>
              <a:ea typeface="ヒラギノ角ゴ Pro W3" charset="-128"/>
            </a:endParaRPr>
          </a:p>
          <a:p>
            <a:pPr algn="r" eaLnBrk="1" hangingPunct="1">
              <a:lnSpc>
                <a:spcPct val="100000"/>
              </a:lnSpc>
              <a:spcBef>
                <a:spcPct val="30000"/>
              </a:spcBef>
            </a:pPr>
            <a:r>
              <a:rPr lang="en-GB" sz="1200" b="0" dirty="0" smtClean="0">
                <a:solidFill>
                  <a:srgbClr val="000000"/>
                </a:solidFill>
                <a:latin typeface="Arial" charset="0"/>
                <a:ea typeface="ヒラギノ角ゴ Pro W3" charset="-128"/>
              </a:rPr>
              <a:t>Default options</a:t>
            </a:r>
          </a:p>
          <a:p>
            <a:pPr algn="r" eaLnBrk="1" hangingPunct="1">
              <a:lnSpc>
                <a:spcPct val="100000"/>
              </a:lnSpc>
              <a:spcBef>
                <a:spcPct val="30000"/>
              </a:spcBef>
            </a:pPr>
            <a:r>
              <a:rPr lang="en-GB" sz="1200" b="0" dirty="0" smtClean="0">
                <a:solidFill>
                  <a:srgbClr val="000000"/>
                </a:solidFill>
                <a:latin typeface="Arial" charset="0"/>
                <a:ea typeface="ヒラギノ角ゴ Pro W3" charset="-128"/>
              </a:rPr>
              <a:t>Guaranteed returns</a:t>
            </a:r>
          </a:p>
          <a:p>
            <a:pPr algn="r" eaLnBrk="1" hangingPunct="1">
              <a:lnSpc>
                <a:spcPct val="100000"/>
              </a:lnSpc>
              <a:spcBef>
                <a:spcPct val="30000"/>
              </a:spcBef>
            </a:pPr>
            <a:r>
              <a:rPr lang="en-GB" sz="1200" b="0" dirty="0" smtClean="0">
                <a:solidFill>
                  <a:srgbClr val="000000"/>
                </a:solidFill>
                <a:latin typeface="Arial" charset="0"/>
                <a:ea typeface="ヒラギノ角ゴ Pro W3" charset="-128"/>
              </a:rPr>
              <a:t>Post-retirement</a:t>
            </a:r>
          </a:p>
          <a:p>
            <a:pPr algn="r" eaLnBrk="1" hangingPunct="1">
              <a:lnSpc>
                <a:spcPct val="100000"/>
              </a:lnSpc>
              <a:spcBef>
                <a:spcPct val="30000"/>
              </a:spcBef>
            </a:pPr>
            <a:r>
              <a:rPr lang="en-GB" sz="1200" b="0" dirty="0" smtClean="0">
                <a:solidFill>
                  <a:srgbClr val="000000"/>
                </a:solidFill>
                <a:latin typeface="Arial" charset="0"/>
                <a:ea typeface="ヒラギノ角ゴ Pro W3" charset="-128"/>
              </a:rPr>
              <a:t>Costs &amp; fees</a:t>
            </a:r>
          </a:p>
          <a:p>
            <a:pPr algn="r" eaLnBrk="1" hangingPunct="1">
              <a:lnSpc>
                <a:spcPct val="100000"/>
              </a:lnSpc>
              <a:spcBef>
                <a:spcPct val="30000"/>
              </a:spcBef>
            </a:pPr>
            <a:endParaRPr lang="en-GB" sz="1800" dirty="0">
              <a:solidFill>
                <a:srgbClr val="000000"/>
              </a:solidFill>
              <a:ea typeface="ヒラギノ角ゴ Pro W3" charset="-128"/>
            </a:endParaRPr>
          </a:p>
        </p:txBody>
      </p:sp>
      <p:sp>
        <p:nvSpPr>
          <p:cNvPr id="162825" name="Text Box 8"/>
          <p:cNvSpPr txBox="1">
            <a:spLocks noChangeArrowheads="1"/>
          </p:cNvSpPr>
          <p:nvPr/>
        </p:nvSpPr>
        <p:spPr bwMode="auto">
          <a:xfrm>
            <a:off x="3074570" y="2753407"/>
            <a:ext cx="3424237" cy="190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defRPr sz="2000" b="1">
                <a:solidFill>
                  <a:schemeClr val="tx1"/>
                </a:solidFill>
                <a:latin typeface="Arial" pitchFamily="34" charset="0"/>
                <a:ea typeface="ＭＳ Ｐゴシック" pitchFamily="34" charset="-128"/>
              </a:defRPr>
            </a:lvl1pPr>
            <a:lvl2pPr marL="742950" indent="-285750" eaLnBrk="0" hangingPunct="0">
              <a:defRPr sz="2000" b="1">
                <a:solidFill>
                  <a:schemeClr val="tx1"/>
                </a:solidFill>
                <a:latin typeface="Arial" pitchFamily="34" charset="0"/>
                <a:ea typeface="ＭＳ Ｐゴシック" pitchFamily="34" charset="-128"/>
              </a:defRPr>
            </a:lvl2pPr>
            <a:lvl3pPr marL="1143000" indent="-228600" eaLnBrk="0" hangingPunct="0">
              <a:defRPr sz="2000" b="1">
                <a:solidFill>
                  <a:schemeClr val="tx1"/>
                </a:solidFill>
                <a:latin typeface="Arial" pitchFamily="34" charset="0"/>
                <a:ea typeface="ＭＳ Ｐゴシック" pitchFamily="34" charset="-128"/>
              </a:defRPr>
            </a:lvl3pPr>
            <a:lvl4pPr marL="1600200" indent="-228600" eaLnBrk="0" hangingPunct="0">
              <a:defRPr sz="2000" b="1">
                <a:solidFill>
                  <a:schemeClr val="tx1"/>
                </a:solidFill>
                <a:latin typeface="Arial" pitchFamily="34" charset="0"/>
                <a:ea typeface="ＭＳ Ｐゴシック" pitchFamily="34" charset="-128"/>
              </a:defRPr>
            </a:lvl4pPr>
            <a:lvl5pPr marL="2057400" indent="-228600" eaLnBrk="0" hangingPunct="0">
              <a:defRPr sz="2000" b="1">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9pPr>
          </a:lstStyle>
          <a:p>
            <a:pPr>
              <a:lnSpc>
                <a:spcPct val="100000"/>
              </a:lnSpc>
              <a:spcBef>
                <a:spcPct val="30000"/>
              </a:spcBef>
            </a:pPr>
            <a:r>
              <a:rPr lang="en-GB" sz="1700" dirty="0">
                <a:solidFill>
                  <a:srgbClr val="000000"/>
                </a:solidFill>
                <a:ea typeface="ヒラギノ角ゴ Pro W3" charset="-128"/>
              </a:rPr>
              <a:t>Governance</a:t>
            </a:r>
            <a:endParaRPr lang="en-GB" sz="1700" b="0" dirty="0">
              <a:solidFill>
                <a:srgbClr val="000000"/>
              </a:solidFill>
              <a:ea typeface="ヒラギノ角ゴ Pro W3" charset="-128"/>
            </a:endParaRPr>
          </a:p>
          <a:p>
            <a:pPr>
              <a:lnSpc>
                <a:spcPct val="100000"/>
              </a:lnSpc>
              <a:spcBef>
                <a:spcPct val="30000"/>
              </a:spcBef>
            </a:pPr>
            <a:r>
              <a:rPr lang="en-GB" sz="1200" b="0" dirty="0" smtClean="0">
                <a:solidFill>
                  <a:srgbClr val="000000"/>
                </a:solidFill>
                <a:ea typeface="ヒラギノ角ゴ Pro W3" charset="-128"/>
              </a:rPr>
              <a:t>Roles &amp; responsibilities</a:t>
            </a:r>
            <a:endParaRPr lang="en-GB" sz="1200" b="0" dirty="0">
              <a:solidFill>
                <a:srgbClr val="000000"/>
              </a:solidFill>
              <a:ea typeface="ヒラギノ角ゴ Pro W3" charset="-128"/>
            </a:endParaRPr>
          </a:p>
          <a:p>
            <a:pPr>
              <a:lnSpc>
                <a:spcPct val="100000"/>
              </a:lnSpc>
              <a:spcBef>
                <a:spcPct val="30000"/>
              </a:spcBef>
            </a:pPr>
            <a:r>
              <a:rPr lang="en-GB" sz="1200" b="0" dirty="0" smtClean="0">
                <a:solidFill>
                  <a:srgbClr val="000000"/>
                </a:solidFill>
                <a:ea typeface="ヒラギノ角ゴ Pro W3" charset="-128"/>
              </a:rPr>
              <a:t>Liability management</a:t>
            </a:r>
            <a:endParaRPr lang="en-GB" sz="1200" b="0" dirty="0">
              <a:solidFill>
                <a:srgbClr val="000000"/>
              </a:solidFill>
              <a:ea typeface="ヒラギノ角ゴ Pro W3" charset="-128"/>
            </a:endParaRPr>
          </a:p>
          <a:p>
            <a:pPr>
              <a:lnSpc>
                <a:spcPct val="100000"/>
              </a:lnSpc>
              <a:spcBef>
                <a:spcPct val="30000"/>
              </a:spcBef>
            </a:pPr>
            <a:r>
              <a:rPr lang="en-GB" sz="1200" b="0" dirty="0" smtClean="0">
                <a:solidFill>
                  <a:srgbClr val="000000"/>
                </a:solidFill>
                <a:ea typeface="ヒラギノ角ゴ Pro W3" charset="-128"/>
              </a:rPr>
              <a:t>Risk mitigation</a:t>
            </a:r>
          </a:p>
          <a:p>
            <a:pPr>
              <a:lnSpc>
                <a:spcPct val="100000"/>
              </a:lnSpc>
              <a:spcBef>
                <a:spcPct val="30000"/>
              </a:spcBef>
            </a:pPr>
            <a:r>
              <a:rPr lang="en-GB" sz="1200" b="0" dirty="0" smtClean="0">
                <a:solidFill>
                  <a:srgbClr val="000000"/>
                </a:solidFill>
                <a:ea typeface="ヒラギノ角ゴ Pro W3" charset="-128"/>
              </a:rPr>
              <a:t>Ongoing </a:t>
            </a:r>
            <a:r>
              <a:rPr lang="en-GB" sz="1200" b="0" dirty="0">
                <a:solidFill>
                  <a:srgbClr val="000000"/>
                </a:solidFill>
                <a:ea typeface="ヒラギノ角ゴ Pro W3" charset="-128"/>
              </a:rPr>
              <a:t>compliance</a:t>
            </a:r>
          </a:p>
          <a:p>
            <a:pPr>
              <a:lnSpc>
                <a:spcPct val="100000"/>
              </a:lnSpc>
              <a:spcBef>
                <a:spcPct val="30000"/>
              </a:spcBef>
            </a:pPr>
            <a:r>
              <a:rPr lang="en-GB" sz="1200" b="0" dirty="0">
                <a:solidFill>
                  <a:srgbClr val="000000"/>
                </a:solidFill>
                <a:ea typeface="ヒラギノ角ゴ Pro W3" charset="-128"/>
              </a:rPr>
              <a:t>Provide committee </a:t>
            </a:r>
            <a:r>
              <a:rPr lang="en-GB" sz="1200" b="0" dirty="0" smtClean="0">
                <a:solidFill>
                  <a:srgbClr val="000000"/>
                </a:solidFill>
                <a:ea typeface="ヒラギノ角ゴ Pro W3" charset="-128"/>
              </a:rPr>
              <a:t>support</a:t>
            </a:r>
          </a:p>
          <a:p>
            <a:pPr>
              <a:lnSpc>
                <a:spcPct val="100000"/>
              </a:lnSpc>
              <a:spcBef>
                <a:spcPct val="30000"/>
              </a:spcBef>
            </a:pPr>
            <a:r>
              <a:rPr lang="en-GB" sz="1200" b="0" dirty="0" smtClean="0">
                <a:solidFill>
                  <a:srgbClr val="000000"/>
                </a:solidFill>
                <a:ea typeface="ヒラギノ角ゴ Pro W3" charset="-128"/>
              </a:rPr>
              <a:t>Enforcement &amp; penalties</a:t>
            </a:r>
            <a:endParaRPr lang="en-GB" sz="1200" b="0" dirty="0">
              <a:solidFill>
                <a:srgbClr val="000000"/>
              </a:solidFill>
              <a:ea typeface="ヒラギノ角ゴ Pro W3" charset="-128"/>
            </a:endParaRPr>
          </a:p>
        </p:txBody>
      </p:sp>
    </p:spTree>
    <p:extLst>
      <p:ext uri="{BB962C8B-B14F-4D97-AF65-F5344CB8AC3E}">
        <p14:creationId xmlns:p14="http://schemas.microsoft.com/office/powerpoint/2010/main" val="19918818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2"/>
          <p:cNvSpPr>
            <a:spLocks noChangeArrowheads="1"/>
          </p:cNvSpPr>
          <p:nvPr/>
        </p:nvSpPr>
        <p:spPr bwMode="auto">
          <a:xfrm>
            <a:off x="290286" y="1098097"/>
            <a:ext cx="8940799" cy="5317218"/>
          </a:xfrm>
          <a:prstGeom prst="roundRect">
            <a:avLst>
              <a:gd name="adj" fmla="val 2519"/>
            </a:avLst>
          </a:prstGeom>
          <a:solidFill>
            <a:srgbClr val="FFFFFF">
              <a:lumMod val="95000"/>
            </a:srgbClr>
          </a:solidFill>
          <a:ln w="9525" algn="ctr">
            <a:solidFill>
              <a:srgbClr val="C0C0C0"/>
            </a:solidFill>
            <a:round/>
            <a:headEnd/>
            <a:tailEnd/>
          </a:ln>
          <a:effectLst>
            <a:outerShdw dist="81320" dir="3080412" algn="ctr" rotWithShape="0">
              <a:srgbClr val="C0C0C0">
                <a:alpha val="50000"/>
              </a:srgbClr>
            </a:outerShdw>
          </a:effectLst>
        </p:spPr>
        <p:txBody>
          <a:bodyPr wrap="none" tIns="91440" bIns="91440" anchor="ctr"/>
          <a:lstStyle/>
          <a:p>
            <a:pPr fontAlgn="auto">
              <a:lnSpc>
                <a:spcPct val="100000"/>
              </a:lnSpc>
              <a:spcBef>
                <a:spcPts val="0"/>
              </a:spcBef>
              <a:spcAft>
                <a:spcPts val="0"/>
              </a:spcAft>
              <a:defRPr/>
            </a:pPr>
            <a:endParaRPr lang="en-US" sz="1800" kern="0" dirty="0">
              <a:solidFill>
                <a:sysClr val="windowText" lastClr="000000"/>
              </a:solidFill>
            </a:endParaRPr>
          </a:p>
        </p:txBody>
      </p:sp>
      <p:sp>
        <p:nvSpPr>
          <p:cNvPr id="23" name="Text Box 30"/>
          <p:cNvSpPr txBox="1">
            <a:spLocks noChangeArrowheads="1"/>
          </p:cNvSpPr>
          <p:nvPr/>
        </p:nvSpPr>
        <p:spPr bwMode="auto">
          <a:xfrm>
            <a:off x="4108253" y="3535564"/>
            <a:ext cx="7143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50000"/>
              </a:spcBef>
              <a:spcAft>
                <a:spcPct val="0"/>
              </a:spcAft>
              <a:defRPr sz="1200">
                <a:solidFill>
                  <a:schemeClr val="tx1"/>
                </a:solidFill>
                <a:latin typeface="Arial" pitchFamily="34" charset="0"/>
              </a:defRPr>
            </a:lvl6pPr>
            <a:lvl7pPr marL="2971800" indent="-228600" eaLnBrk="0" fontAlgn="base" hangingPunct="0">
              <a:spcBef>
                <a:spcPct val="50000"/>
              </a:spcBef>
              <a:spcAft>
                <a:spcPct val="0"/>
              </a:spcAft>
              <a:defRPr sz="1200">
                <a:solidFill>
                  <a:schemeClr val="tx1"/>
                </a:solidFill>
                <a:latin typeface="Arial" pitchFamily="34" charset="0"/>
              </a:defRPr>
            </a:lvl7pPr>
            <a:lvl8pPr marL="3429000" indent="-228600" eaLnBrk="0" fontAlgn="base" hangingPunct="0">
              <a:spcBef>
                <a:spcPct val="50000"/>
              </a:spcBef>
              <a:spcAft>
                <a:spcPct val="0"/>
              </a:spcAft>
              <a:defRPr sz="1200">
                <a:solidFill>
                  <a:schemeClr val="tx1"/>
                </a:solidFill>
                <a:latin typeface="Arial" pitchFamily="34" charset="0"/>
              </a:defRPr>
            </a:lvl8pPr>
            <a:lvl9pPr marL="3886200" indent="-228600" eaLnBrk="0" fontAlgn="base" hangingPunct="0">
              <a:spcBef>
                <a:spcPct val="50000"/>
              </a:spcBef>
              <a:spcAft>
                <a:spcPct val="0"/>
              </a:spcAft>
              <a:defRPr sz="1200">
                <a:solidFill>
                  <a:schemeClr val="tx1"/>
                </a:solidFill>
                <a:latin typeface="Arial" pitchFamily="34" charset="0"/>
              </a:defRPr>
            </a:lvl9pPr>
          </a:lstStyle>
          <a:p>
            <a:pPr fontAlgn="auto">
              <a:lnSpc>
                <a:spcPct val="100000"/>
              </a:lnSpc>
              <a:spcBef>
                <a:spcPts val="0"/>
              </a:spcBef>
              <a:spcAft>
                <a:spcPts val="0"/>
              </a:spcAft>
              <a:defRPr/>
            </a:pPr>
            <a:r>
              <a:rPr lang="en-US" sz="5400" b="1" kern="0" dirty="0" smtClean="0">
                <a:solidFill>
                  <a:srgbClr val="00A8C8"/>
                </a:solidFill>
                <a:cs typeface="Arial" pitchFamily="34" charset="0"/>
              </a:rPr>
              <a:t>$</a:t>
            </a:r>
          </a:p>
        </p:txBody>
      </p:sp>
      <p:grpSp>
        <p:nvGrpSpPr>
          <p:cNvPr id="6" name="Group 5"/>
          <p:cNvGrpSpPr/>
          <p:nvPr/>
        </p:nvGrpSpPr>
        <p:grpSpPr>
          <a:xfrm>
            <a:off x="1680239" y="1722539"/>
            <a:ext cx="1625623" cy="4605244"/>
            <a:chOff x="3367314" y="1737501"/>
            <a:chExt cx="1625623" cy="4605244"/>
          </a:xfrm>
        </p:grpSpPr>
        <p:sp>
          <p:nvSpPr>
            <p:cNvPr id="4" name="Double Brace 3"/>
            <p:cNvSpPr/>
            <p:nvPr/>
          </p:nvSpPr>
          <p:spPr bwMode="auto">
            <a:xfrm>
              <a:off x="3614080" y="1995852"/>
              <a:ext cx="1378857" cy="4206769"/>
            </a:xfrm>
            <a:prstGeom prst="bracePair">
              <a:avLst/>
            </a:prstGeom>
            <a:noFill/>
            <a:ln w="952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sp>
          <p:nvSpPr>
            <p:cNvPr id="5" name="Rounded Rectangle 4"/>
            <p:cNvSpPr/>
            <p:nvPr/>
          </p:nvSpPr>
          <p:spPr bwMode="auto">
            <a:xfrm>
              <a:off x="3367314" y="1737501"/>
              <a:ext cx="740939" cy="4605244"/>
            </a:xfrm>
            <a:prstGeom prst="roundRect">
              <a:avLst/>
            </a:prstGeom>
            <a:solidFill>
              <a:srgbClr val="F2F2F2"/>
            </a:solid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grpSp>
      <p:sp>
        <p:nvSpPr>
          <p:cNvPr id="1039" name="Slide Number Placeholder 3"/>
          <p:cNvSpPr>
            <a:spLocks noGrp="1"/>
          </p:cNvSpPr>
          <p:nvPr>
            <p:ph type="sldNum" sz="quarter" idx="10"/>
          </p:nvPr>
        </p:nvSpPr>
        <p:spPr>
          <a:noFill/>
        </p:spPr>
        <p:txBody>
          <a:bodyPr/>
          <a:lstStyle>
            <a:lvl1pPr eaLnBrk="0" hangingPunct="0">
              <a:defRPr sz="2000" b="1">
                <a:solidFill>
                  <a:schemeClr val="tx1"/>
                </a:solidFill>
                <a:latin typeface="Arial" pitchFamily="34" charset="0"/>
                <a:ea typeface="ＭＳ Ｐゴシック" pitchFamily="34" charset="-128"/>
              </a:defRPr>
            </a:lvl1pPr>
            <a:lvl2pPr marL="742950" indent="-285750" eaLnBrk="0" hangingPunct="0">
              <a:defRPr sz="2000" b="1">
                <a:solidFill>
                  <a:schemeClr val="tx1"/>
                </a:solidFill>
                <a:latin typeface="Arial" pitchFamily="34" charset="0"/>
                <a:ea typeface="ＭＳ Ｐゴシック" pitchFamily="34" charset="-128"/>
              </a:defRPr>
            </a:lvl2pPr>
            <a:lvl3pPr marL="1143000" indent="-228600" eaLnBrk="0" hangingPunct="0">
              <a:defRPr sz="2000" b="1">
                <a:solidFill>
                  <a:schemeClr val="tx1"/>
                </a:solidFill>
                <a:latin typeface="Arial" pitchFamily="34" charset="0"/>
                <a:ea typeface="ＭＳ Ｐゴシック" pitchFamily="34" charset="-128"/>
              </a:defRPr>
            </a:lvl3pPr>
            <a:lvl4pPr marL="1600200" indent="-228600" eaLnBrk="0" hangingPunct="0">
              <a:defRPr sz="2000" b="1">
                <a:solidFill>
                  <a:schemeClr val="tx1"/>
                </a:solidFill>
                <a:latin typeface="Arial" pitchFamily="34" charset="0"/>
                <a:ea typeface="ＭＳ Ｐゴシック" pitchFamily="34" charset="-128"/>
              </a:defRPr>
            </a:lvl4pPr>
            <a:lvl5pPr marL="2057400" indent="-228600" eaLnBrk="0" hangingPunct="0">
              <a:defRPr sz="2000" b="1">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b="1">
                <a:solidFill>
                  <a:schemeClr val="tx1"/>
                </a:solidFill>
                <a:latin typeface="Arial" pitchFamily="34" charset="0"/>
                <a:ea typeface="ＭＳ Ｐゴシック" pitchFamily="34" charset="-128"/>
              </a:defRPr>
            </a:lvl9pPr>
          </a:lstStyle>
          <a:p>
            <a:pPr eaLnBrk="1" hangingPunct="1"/>
            <a:fld id="{8B9CBA88-3944-4BBD-87E4-F0F2BEB85C88}" type="slidenum">
              <a:rPr lang="en-US" sz="1100" b="0" smtClean="0">
                <a:solidFill>
                  <a:srgbClr val="002C77"/>
                </a:solidFill>
              </a:rPr>
              <a:pPr eaLnBrk="1" hangingPunct="1"/>
              <a:t>4</a:t>
            </a:fld>
            <a:endParaRPr lang="en-US" sz="1100" b="0" dirty="0" smtClean="0">
              <a:solidFill>
                <a:srgbClr val="002C77"/>
              </a:solidFill>
            </a:endParaRPr>
          </a:p>
        </p:txBody>
      </p:sp>
      <p:sp>
        <p:nvSpPr>
          <p:cNvPr id="1040" name="Rectangle 2"/>
          <p:cNvSpPr>
            <a:spLocks noGrp="1" noChangeArrowheads="1"/>
          </p:cNvSpPr>
          <p:nvPr>
            <p:ph type="title"/>
          </p:nvPr>
        </p:nvSpPr>
        <p:spPr>
          <a:xfrm>
            <a:off x="455613" y="353560"/>
            <a:ext cx="8686800" cy="690562"/>
          </a:xfrm>
        </p:spPr>
        <p:txBody>
          <a:bodyPr/>
          <a:lstStyle/>
          <a:p>
            <a:pPr eaLnBrk="1" hangingPunct="1">
              <a:lnSpc>
                <a:spcPct val="100000"/>
              </a:lnSpc>
            </a:pPr>
            <a:r>
              <a:rPr lang="en-US" dirty="0" smtClean="0"/>
              <a:t>Understanding financial implications </a:t>
            </a:r>
            <a:br>
              <a:rPr lang="en-US" dirty="0" smtClean="0"/>
            </a:br>
            <a:r>
              <a:rPr lang="en-US" dirty="0" smtClean="0">
                <a:solidFill>
                  <a:schemeClr val="accent2"/>
                </a:solidFill>
              </a:rPr>
              <a:t>Ongoing services, fees, potential participation rates &amp; possible scale</a:t>
            </a:r>
            <a:r>
              <a:rPr lang="en-US" dirty="0"/>
              <a:t/>
            </a:r>
            <a:br>
              <a:rPr lang="en-US" dirty="0"/>
            </a:br>
            <a:r>
              <a:rPr lang="en-US" dirty="0"/>
              <a:t> </a:t>
            </a:r>
            <a:endParaRPr lang="en-US" dirty="0" smtClean="0"/>
          </a:p>
        </p:txBody>
      </p:sp>
      <p:sp>
        <p:nvSpPr>
          <p:cNvPr id="2" name="TextBox 1"/>
          <p:cNvSpPr txBox="1"/>
          <p:nvPr/>
        </p:nvSpPr>
        <p:spPr>
          <a:xfrm>
            <a:off x="5478888" y="1781043"/>
            <a:ext cx="3752197" cy="4832092"/>
          </a:xfrm>
          <a:prstGeom prst="rect">
            <a:avLst/>
          </a:prstGeom>
          <a:noFill/>
        </p:spPr>
        <p:txBody>
          <a:bodyPr wrap="square" rtlCol="0">
            <a:spAutoFit/>
          </a:bodyPr>
          <a:lstStyle/>
          <a:p>
            <a:pPr marL="342900" indent="-342900" algn="l">
              <a:lnSpc>
                <a:spcPct val="100000"/>
              </a:lnSpc>
              <a:buFont typeface="Arial" panose="020B0604020202020204" pitchFamily="34" charset="0"/>
              <a:buChar char="•"/>
            </a:pPr>
            <a:r>
              <a:rPr lang="en-US" sz="1400" dirty="0">
                <a:solidFill>
                  <a:srgbClr val="7C848A">
                    <a:lumMod val="50000"/>
                  </a:srgbClr>
                </a:solidFill>
              </a:rPr>
              <a:t>Are the fees reasonable?</a:t>
            </a:r>
          </a:p>
          <a:p>
            <a:pPr marL="800100" lvl="1" indent="-342900" algn="l">
              <a:lnSpc>
                <a:spcPct val="100000"/>
              </a:lnSpc>
              <a:buFont typeface="Arial" panose="020B0604020202020204" pitchFamily="34" charset="0"/>
              <a:buChar char="−"/>
            </a:pPr>
            <a:r>
              <a:rPr lang="en-US" sz="1400" dirty="0">
                <a:solidFill>
                  <a:srgbClr val="7C848A">
                    <a:lumMod val="50000"/>
                  </a:srgbClr>
                </a:solidFill>
              </a:rPr>
              <a:t>Alternative products</a:t>
            </a:r>
          </a:p>
          <a:p>
            <a:pPr marL="800100" lvl="1" indent="-342900" algn="l">
              <a:lnSpc>
                <a:spcPct val="100000"/>
              </a:lnSpc>
              <a:buFont typeface="Arial" panose="020B0604020202020204" pitchFamily="34" charset="0"/>
              <a:buChar char="−"/>
            </a:pPr>
            <a:r>
              <a:rPr lang="en-US" sz="1400" dirty="0">
                <a:solidFill>
                  <a:srgbClr val="7C848A">
                    <a:lumMod val="50000"/>
                  </a:srgbClr>
                </a:solidFill>
              </a:rPr>
              <a:t>Similar size IRA account platforms</a:t>
            </a:r>
          </a:p>
          <a:p>
            <a:pPr marL="800100" lvl="1" indent="-342900" algn="l">
              <a:lnSpc>
                <a:spcPct val="100000"/>
              </a:lnSpc>
              <a:buFont typeface="Arial" panose="020B0604020202020204" pitchFamily="34" charset="0"/>
              <a:buChar char="−"/>
            </a:pPr>
            <a:r>
              <a:rPr lang="en-US" sz="1400" dirty="0">
                <a:solidFill>
                  <a:srgbClr val="7C848A">
                    <a:lumMod val="50000"/>
                  </a:srgbClr>
                </a:solidFill>
              </a:rPr>
              <a:t>Similar services </a:t>
            </a:r>
          </a:p>
          <a:p>
            <a:pPr marL="342900" indent="-342900" algn="l">
              <a:lnSpc>
                <a:spcPct val="100000"/>
              </a:lnSpc>
              <a:buFont typeface="Arial" panose="020B0604020202020204" pitchFamily="34" charset="0"/>
              <a:buChar char="•"/>
            </a:pPr>
            <a:endParaRPr lang="en-US" sz="1400" dirty="0">
              <a:solidFill>
                <a:srgbClr val="7C848A">
                  <a:lumMod val="50000"/>
                </a:srgbClr>
              </a:solidFill>
            </a:endParaRPr>
          </a:p>
          <a:p>
            <a:pPr marL="342900" indent="-342900" algn="l">
              <a:lnSpc>
                <a:spcPct val="100000"/>
              </a:lnSpc>
              <a:buFont typeface="Arial" panose="020B0604020202020204" pitchFamily="34" charset="0"/>
              <a:buChar char="•"/>
            </a:pPr>
            <a:r>
              <a:rPr lang="en-US" sz="1400" dirty="0">
                <a:solidFill>
                  <a:srgbClr val="7C848A">
                    <a:lumMod val="50000"/>
                  </a:srgbClr>
                </a:solidFill>
              </a:rPr>
              <a:t>Is the charging structure right?</a:t>
            </a:r>
          </a:p>
          <a:p>
            <a:pPr marL="800100" lvl="1" indent="-342900" algn="l">
              <a:lnSpc>
                <a:spcPct val="100000"/>
              </a:lnSpc>
              <a:buFont typeface="Arial" panose="020B0604020202020204" pitchFamily="34" charset="0"/>
              <a:buChar char="−"/>
            </a:pPr>
            <a:r>
              <a:rPr lang="en-US" sz="1400" dirty="0">
                <a:solidFill>
                  <a:srgbClr val="7C848A">
                    <a:lumMod val="50000"/>
                  </a:srgbClr>
                </a:solidFill>
              </a:rPr>
              <a:t>Fixed vs. variable</a:t>
            </a:r>
          </a:p>
          <a:p>
            <a:pPr marL="800100" lvl="1" indent="-342900" algn="l">
              <a:lnSpc>
                <a:spcPct val="100000"/>
              </a:lnSpc>
              <a:buFont typeface="Arial" panose="020B0604020202020204" pitchFamily="34" charset="0"/>
              <a:buChar char="−"/>
            </a:pPr>
            <a:r>
              <a:rPr lang="en-US" sz="1400" dirty="0">
                <a:solidFill>
                  <a:srgbClr val="7C848A">
                    <a:lumMod val="50000"/>
                  </a:srgbClr>
                </a:solidFill>
              </a:rPr>
              <a:t>Equitability</a:t>
            </a:r>
          </a:p>
          <a:p>
            <a:pPr marL="800100" lvl="1" indent="-342900" algn="l">
              <a:lnSpc>
                <a:spcPct val="100000"/>
              </a:lnSpc>
              <a:buFont typeface="Arial" panose="020B0604020202020204" pitchFamily="34" charset="0"/>
              <a:buChar char="−"/>
            </a:pPr>
            <a:r>
              <a:rPr lang="en-US" sz="1400" dirty="0">
                <a:solidFill>
                  <a:srgbClr val="7C848A">
                    <a:lumMod val="50000"/>
                  </a:srgbClr>
                </a:solidFill>
              </a:rPr>
              <a:t>Scalability</a:t>
            </a:r>
          </a:p>
          <a:p>
            <a:pPr marL="342900" indent="-342900" algn="l">
              <a:lnSpc>
                <a:spcPct val="100000"/>
              </a:lnSpc>
              <a:buFont typeface="Arial" panose="020B0604020202020204" pitchFamily="34" charset="0"/>
              <a:buChar char="•"/>
            </a:pPr>
            <a:endParaRPr lang="en-US" sz="1400" dirty="0">
              <a:solidFill>
                <a:srgbClr val="7C848A">
                  <a:lumMod val="50000"/>
                </a:srgbClr>
              </a:solidFill>
            </a:endParaRPr>
          </a:p>
          <a:p>
            <a:pPr marL="342900" indent="-342900" algn="l">
              <a:lnSpc>
                <a:spcPct val="100000"/>
              </a:lnSpc>
              <a:buFont typeface="Arial" panose="020B0604020202020204" pitchFamily="34" charset="0"/>
              <a:buChar char="•"/>
            </a:pPr>
            <a:r>
              <a:rPr lang="en-US" sz="1400" dirty="0">
                <a:solidFill>
                  <a:srgbClr val="7C848A">
                    <a:lumMod val="50000"/>
                  </a:srgbClr>
                </a:solidFill>
              </a:rPr>
              <a:t>Do the fees adequately promote wealth accumulation in line with the goals?</a:t>
            </a:r>
          </a:p>
          <a:p>
            <a:pPr marL="800100" lvl="1" indent="-342900" algn="l">
              <a:lnSpc>
                <a:spcPct val="100000"/>
              </a:lnSpc>
              <a:buFont typeface="Arial" panose="020B0604020202020204" pitchFamily="34" charset="0"/>
              <a:buChar char="−"/>
            </a:pPr>
            <a:r>
              <a:rPr lang="en-US" sz="1400" dirty="0">
                <a:solidFill>
                  <a:srgbClr val="7C848A">
                    <a:lumMod val="50000"/>
                  </a:srgbClr>
                </a:solidFill>
              </a:rPr>
              <a:t>Salary levels &amp; accumulation rates</a:t>
            </a:r>
          </a:p>
          <a:p>
            <a:pPr marL="800100" lvl="1" indent="-342900" algn="l">
              <a:lnSpc>
                <a:spcPct val="100000"/>
              </a:lnSpc>
              <a:buFont typeface="Arial" panose="020B0604020202020204" pitchFamily="34" charset="0"/>
              <a:buChar char="−"/>
            </a:pPr>
            <a:r>
              <a:rPr lang="en-US" sz="1400" dirty="0">
                <a:solidFill>
                  <a:srgbClr val="7C848A">
                    <a:lumMod val="50000"/>
                  </a:srgbClr>
                </a:solidFill>
              </a:rPr>
              <a:t>Impact on balances over time</a:t>
            </a:r>
          </a:p>
          <a:p>
            <a:pPr marL="342900" indent="-342900" algn="l">
              <a:lnSpc>
                <a:spcPct val="100000"/>
              </a:lnSpc>
              <a:buFont typeface="Arial" panose="020B0604020202020204" pitchFamily="34" charset="0"/>
              <a:buChar char="•"/>
            </a:pPr>
            <a:endParaRPr lang="en-US" sz="1400" dirty="0">
              <a:solidFill>
                <a:srgbClr val="7C848A">
                  <a:lumMod val="50000"/>
                </a:srgbClr>
              </a:solidFill>
            </a:endParaRPr>
          </a:p>
          <a:p>
            <a:pPr marL="342900" indent="-342900" algn="l">
              <a:lnSpc>
                <a:spcPct val="100000"/>
              </a:lnSpc>
              <a:buFont typeface="Arial" panose="020B0604020202020204" pitchFamily="34" charset="0"/>
              <a:buChar char="•"/>
            </a:pPr>
            <a:r>
              <a:rPr lang="en-US" sz="1400" dirty="0">
                <a:solidFill>
                  <a:srgbClr val="7C848A">
                    <a:lumMod val="50000"/>
                  </a:srgbClr>
                </a:solidFill>
              </a:rPr>
              <a:t>What levels of participation &amp; asset accumulation are required to make the program &amp; fees self-sustaining? </a:t>
            </a:r>
          </a:p>
          <a:p>
            <a:pPr marL="800100" lvl="1" indent="-342900" algn="l">
              <a:lnSpc>
                <a:spcPct val="100000"/>
              </a:lnSpc>
              <a:buFont typeface="Arial" panose="020B0604020202020204" pitchFamily="34" charset="0"/>
              <a:buChar char="−"/>
            </a:pPr>
            <a:r>
              <a:rPr lang="en-US" sz="1400" dirty="0">
                <a:solidFill>
                  <a:srgbClr val="7C848A">
                    <a:lumMod val="50000"/>
                  </a:srgbClr>
                </a:solidFill>
              </a:rPr>
              <a:t>Align with survey results</a:t>
            </a:r>
          </a:p>
          <a:p>
            <a:pPr marL="800100" lvl="1" indent="-342900" algn="l">
              <a:lnSpc>
                <a:spcPct val="100000"/>
              </a:lnSpc>
              <a:buFont typeface="Arial" panose="020B0604020202020204" pitchFamily="34" charset="0"/>
              <a:buChar char="−"/>
            </a:pPr>
            <a:r>
              <a:rPr lang="en-US" sz="1400" dirty="0">
                <a:solidFill>
                  <a:srgbClr val="7C848A">
                    <a:lumMod val="50000"/>
                  </a:srgbClr>
                </a:solidFill>
              </a:rPr>
              <a:t>Different scenarios</a:t>
            </a:r>
          </a:p>
          <a:p>
            <a:pPr marL="800100" lvl="1" indent="-342900" algn="l">
              <a:lnSpc>
                <a:spcPct val="100000"/>
              </a:lnSpc>
              <a:buFont typeface="Arial" panose="020B0604020202020204" pitchFamily="34" charset="0"/>
              <a:buChar char="−"/>
            </a:pPr>
            <a:r>
              <a:rPr lang="en-US" sz="1400" dirty="0">
                <a:solidFill>
                  <a:srgbClr val="7C848A">
                    <a:lumMod val="50000"/>
                  </a:srgbClr>
                </a:solidFill>
              </a:rPr>
              <a:t>Time required for success</a:t>
            </a:r>
          </a:p>
          <a:p>
            <a:pPr marL="342900" indent="-342900" algn="l">
              <a:lnSpc>
                <a:spcPct val="100000"/>
              </a:lnSpc>
              <a:buFont typeface="Arial" panose="020B0604020202020204" pitchFamily="34" charset="0"/>
              <a:buChar char="•"/>
            </a:pPr>
            <a:endParaRPr lang="en-US" sz="1400" dirty="0">
              <a:solidFill>
                <a:srgbClr val="7C848A">
                  <a:lumMod val="50000"/>
                </a:srgbClr>
              </a:solidFill>
            </a:endParaRPr>
          </a:p>
        </p:txBody>
      </p:sp>
      <p:sp>
        <p:nvSpPr>
          <p:cNvPr id="18" name="Text Box 11"/>
          <p:cNvSpPr txBox="1">
            <a:spLocks noChangeArrowheads="1"/>
          </p:cNvSpPr>
          <p:nvPr/>
        </p:nvSpPr>
        <p:spPr bwMode="auto">
          <a:xfrm>
            <a:off x="762162" y="1129389"/>
            <a:ext cx="2090738"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50000"/>
              </a:spcBef>
              <a:spcAft>
                <a:spcPct val="0"/>
              </a:spcAft>
              <a:defRPr sz="1200">
                <a:solidFill>
                  <a:schemeClr val="tx1"/>
                </a:solidFill>
                <a:latin typeface="Arial" pitchFamily="34" charset="0"/>
              </a:defRPr>
            </a:lvl6pPr>
            <a:lvl7pPr marL="2971800" indent="-228600" eaLnBrk="0" fontAlgn="base" hangingPunct="0">
              <a:spcBef>
                <a:spcPct val="50000"/>
              </a:spcBef>
              <a:spcAft>
                <a:spcPct val="0"/>
              </a:spcAft>
              <a:defRPr sz="1200">
                <a:solidFill>
                  <a:schemeClr val="tx1"/>
                </a:solidFill>
                <a:latin typeface="Arial" pitchFamily="34" charset="0"/>
              </a:defRPr>
            </a:lvl7pPr>
            <a:lvl8pPr marL="3429000" indent="-228600" eaLnBrk="0" fontAlgn="base" hangingPunct="0">
              <a:spcBef>
                <a:spcPct val="50000"/>
              </a:spcBef>
              <a:spcAft>
                <a:spcPct val="0"/>
              </a:spcAft>
              <a:defRPr sz="1200">
                <a:solidFill>
                  <a:schemeClr val="tx1"/>
                </a:solidFill>
                <a:latin typeface="Arial" pitchFamily="34" charset="0"/>
              </a:defRPr>
            </a:lvl8pPr>
            <a:lvl9pPr marL="3886200" indent="-228600" eaLnBrk="0" fontAlgn="base" hangingPunct="0">
              <a:spcBef>
                <a:spcPct val="50000"/>
              </a:spcBef>
              <a:spcAft>
                <a:spcPct val="0"/>
              </a:spcAft>
              <a:defRPr sz="1200">
                <a:solidFill>
                  <a:schemeClr val="tx1"/>
                </a:solidFill>
                <a:latin typeface="Arial" pitchFamily="34" charset="0"/>
              </a:defRPr>
            </a:lvl9pPr>
          </a:lstStyle>
          <a:p>
            <a:pPr fontAlgn="auto">
              <a:lnSpc>
                <a:spcPct val="100000"/>
              </a:lnSpc>
              <a:spcBef>
                <a:spcPts val="0"/>
              </a:spcBef>
              <a:spcAft>
                <a:spcPts val="0"/>
              </a:spcAft>
              <a:defRPr/>
            </a:pPr>
            <a:r>
              <a:rPr lang="en-US" sz="1600" b="1" kern="0" dirty="0" smtClean="0">
                <a:solidFill>
                  <a:srgbClr val="00A8C8"/>
                </a:solidFill>
              </a:rPr>
              <a:t>Services Desired/Provided</a:t>
            </a:r>
          </a:p>
        </p:txBody>
      </p:sp>
      <p:sp>
        <p:nvSpPr>
          <p:cNvPr id="19" name="Text Box 12"/>
          <p:cNvSpPr txBox="1">
            <a:spLocks noChangeArrowheads="1"/>
          </p:cNvSpPr>
          <p:nvPr/>
        </p:nvSpPr>
        <p:spPr bwMode="auto">
          <a:xfrm>
            <a:off x="6260121" y="1129389"/>
            <a:ext cx="212883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50000"/>
              </a:spcBef>
              <a:spcAft>
                <a:spcPct val="0"/>
              </a:spcAft>
              <a:defRPr sz="1200">
                <a:solidFill>
                  <a:schemeClr val="tx1"/>
                </a:solidFill>
                <a:latin typeface="Arial" pitchFamily="34" charset="0"/>
              </a:defRPr>
            </a:lvl6pPr>
            <a:lvl7pPr marL="2971800" indent="-228600" eaLnBrk="0" fontAlgn="base" hangingPunct="0">
              <a:spcBef>
                <a:spcPct val="50000"/>
              </a:spcBef>
              <a:spcAft>
                <a:spcPct val="0"/>
              </a:spcAft>
              <a:defRPr sz="1200">
                <a:solidFill>
                  <a:schemeClr val="tx1"/>
                </a:solidFill>
                <a:latin typeface="Arial" pitchFamily="34" charset="0"/>
              </a:defRPr>
            </a:lvl7pPr>
            <a:lvl8pPr marL="3429000" indent="-228600" eaLnBrk="0" fontAlgn="base" hangingPunct="0">
              <a:spcBef>
                <a:spcPct val="50000"/>
              </a:spcBef>
              <a:spcAft>
                <a:spcPct val="0"/>
              </a:spcAft>
              <a:defRPr sz="1200">
                <a:solidFill>
                  <a:schemeClr val="tx1"/>
                </a:solidFill>
                <a:latin typeface="Arial" pitchFamily="34" charset="0"/>
              </a:defRPr>
            </a:lvl8pPr>
            <a:lvl9pPr marL="3886200" indent="-228600" eaLnBrk="0" fontAlgn="base" hangingPunct="0">
              <a:spcBef>
                <a:spcPct val="50000"/>
              </a:spcBef>
              <a:spcAft>
                <a:spcPct val="0"/>
              </a:spcAft>
              <a:defRPr sz="1200">
                <a:solidFill>
                  <a:schemeClr val="tx1"/>
                </a:solidFill>
                <a:latin typeface="Arial" pitchFamily="34" charset="0"/>
              </a:defRPr>
            </a:lvl9pPr>
          </a:lstStyle>
          <a:p>
            <a:pPr fontAlgn="auto">
              <a:lnSpc>
                <a:spcPct val="100000"/>
              </a:lnSpc>
              <a:spcBef>
                <a:spcPts val="0"/>
              </a:spcBef>
              <a:spcAft>
                <a:spcPts val="0"/>
              </a:spcAft>
              <a:defRPr/>
            </a:pPr>
            <a:r>
              <a:rPr lang="en-US" sz="1600" b="1" kern="0" dirty="0" smtClean="0">
                <a:solidFill>
                  <a:srgbClr val="00A8C8"/>
                </a:solidFill>
              </a:rPr>
              <a:t>Validating Sustainability</a:t>
            </a:r>
          </a:p>
        </p:txBody>
      </p:sp>
      <p:sp>
        <p:nvSpPr>
          <p:cNvPr id="22" name="Text Box 29"/>
          <p:cNvSpPr txBox="1">
            <a:spLocks noChangeArrowheads="1"/>
          </p:cNvSpPr>
          <p:nvPr/>
        </p:nvSpPr>
        <p:spPr bwMode="auto">
          <a:xfrm>
            <a:off x="3491299" y="1129389"/>
            <a:ext cx="2090738"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50000"/>
              </a:spcBef>
              <a:spcAft>
                <a:spcPct val="0"/>
              </a:spcAft>
              <a:defRPr sz="1200">
                <a:solidFill>
                  <a:schemeClr val="tx1"/>
                </a:solidFill>
                <a:latin typeface="Arial" pitchFamily="34" charset="0"/>
              </a:defRPr>
            </a:lvl6pPr>
            <a:lvl7pPr marL="2971800" indent="-228600" eaLnBrk="0" fontAlgn="base" hangingPunct="0">
              <a:spcBef>
                <a:spcPct val="50000"/>
              </a:spcBef>
              <a:spcAft>
                <a:spcPct val="0"/>
              </a:spcAft>
              <a:defRPr sz="1200">
                <a:solidFill>
                  <a:schemeClr val="tx1"/>
                </a:solidFill>
                <a:latin typeface="Arial" pitchFamily="34" charset="0"/>
              </a:defRPr>
            </a:lvl7pPr>
            <a:lvl8pPr marL="3429000" indent="-228600" eaLnBrk="0" fontAlgn="base" hangingPunct="0">
              <a:spcBef>
                <a:spcPct val="50000"/>
              </a:spcBef>
              <a:spcAft>
                <a:spcPct val="0"/>
              </a:spcAft>
              <a:defRPr sz="1200">
                <a:solidFill>
                  <a:schemeClr val="tx1"/>
                </a:solidFill>
                <a:latin typeface="Arial" pitchFamily="34" charset="0"/>
              </a:defRPr>
            </a:lvl8pPr>
            <a:lvl9pPr marL="3886200" indent="-228600" eaLnBrk="0" fontAlgn="base" hangingPunct="0">
              <a:spcBef>
                <a:spcPct val="50000"/>
              </a:spcBef>
              <a:spcAft>
                <a:spcPct val="0"/>
              </a:spcAft>
              <a:defRPr sz="1200">
                <a:solidFill>
                  <a:schemeClr val="tx1"/>
                </a:solidFill>
                <a:latin typeface="Arial" pitchFamily="34" charset="0"/>
              </a:defRPr>
            </a:lvl9pPr>
          </a:lstStyle>
          <a:p>
            <a:pPr fontAlgn="auto">
              <a:lnSpc>
                <a:spcPct val="100000"/>
              </a:lnSpc>
              <a:spcBef>
                <a:spcPts val="0"/>
              </a:spcBef>
              <a:spcAft>
                <a:spcPts val="0"/>
              </a:spcAft>
              <a:defRPr/>
            </a:pPr>
            <a:r>
              <a:rPr lang="en-US" sz="1600" b="1" kern="0" dirty="0" smtClean="0">
                <a:solidFill>
                  <a:srgbClr val="00A8C8"/>
                </a:solidFill>
              </a:rPr>
              <a:t>Cost of Services Provided</a:t>
            </a:r>
          </a:p>
        </p:txBody>
      </p:sp>
      <p:grpSp>
        <p:nvGrpSpPr>
          <p:cNvPr id="7" name="Group 6"/>
          <p:cNvGrpSpPr/>
          <p:nvPr/>
        </p:nvGrpSpPr>
        <p:grpSpPr>
          <a:xfrm>
            <a:off x="607478" y="1867679"/>
            <a:ext cx="2252392" cy="4313034"/>
            <a:chOff x="636506" y="1867679"/>
            <a:chExt cx="2252392" cy="4313034"/>
          </a:xfrm>
        </p:grpSpPr>
        <p:sp>
          <p:nvSpPr>
            <p:cNvPr id="1042" name="Rectangle 4"/>
            <p:cNvSpPr>
              <a:spLocks noChangeArrowheads="1"/>
            </p:cNvSpPr>
            <p:nvPr/>
          </p:nvSpPr>
          <p:spPr bwMode="auto">
            <a:xfrm>
              <a:off x="636507" y="1867679"/>
              <a:ext cx="2243149" cy="497019"/>
            </a:xfrm>
            <a:prstGeom prst="rect">
              <a:avLst/>
            </a:prstGeom>
            <a:solidFill>
              <a:srgbClr val="0057A6"/>
            </a:solidFill>
            <a:ln w="9525" algn="ctr">
              <a:solidFill>
                <a:srgbClr val="00A2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lstStyle/>
            <a:p>
              <a:pPr fontAlgn="auto">
                <a:lnSpc>
                  <a:spcPct val="100000"/>
                </a:lnSpc>
                <a:spcBef>
                  <a:spcPts val="0"/>
                </a:spcBef>
                <a:spcAft>
                  <a:spcPts val="0"/>
                </a:spcAft>
              </a:pPr>
              <a:r>
                <a:rPr lang="en-US" sz="1400" b="1" kern="0" dirty="0">
                  <a:solidFill>
                    <a:srgbClr val="FFFFFF"/>
                  </a:solidFill>
                </a:rPr>
                <a:t>Communications</a:t>
              </a:r>
            </a:p>
          </p:txBody>
        </p:sp>
        <p:sp>
          <p:nvSpPr>
            <p:cNvPr id="1043" name="Rectangle 5"/>
            <p:cNvSpPr>
              <a:spLocks noChangeArrowheads="1"/>
            </p:cNvSpPr>
            <p:nvPr/>
          </p:nvSpPr>
          <p:spPr bwMode="auto">
            <a:xfrm>
              <a:off x="636506" y="2415858"/>
              <a:ext cx="2243149" cy="495300"/>
            </a:xfrm>
            <a:prstGeom prst="rect">
              <a:avLst/>
            </a:prstGeom>
            <a:solidFill>
              <a:schemeClr val="accent2">
                <a:lumMod val="75000"/>
              </a:schemeClr>
            </a:solidFill>
            <a:ln w="9525" algn="ctr">
              <a:solidFill>
                <a:srgbClr val="00A2DF"/>
              </a:solidFill>
              <a:miter lim="800000"/>
              <a:headEnd/>
              <a:tailEnd/>
            </a:ln>
            <a:effectLst/>
            <a:extLst/>
          </p:spPr>
          <p:txBody>
            <a:bodyPr wrap="none" tIns="91440" bIns="91440" anchor="ctr"/>
            <a:lstStyle/>
            <a:p>
              <a:pPr fontAlgn="auto">
                <a:lnSpc>
                  <a:spcPct val="100000"/>
                </a:lnSpc>
                <a:spcBef>
                  <a:spcPts val="0"/>
                </a:spcBef>
                <a:spcAft>
                  <a:spcPts val="0"/>
                </a:spcAft>
              </a:pPr>
              <a:r>
                <a:rPr lang="en-US" sz="1400" b="1" kern="0" dirty="0">
                  <a:solidFill>
                    <a:srgbClr val="FFFFFF"/>
                  </a:solidFill>
                </a:rPr>
                <a:t>Education</a:t>
              </a:r>
            </a:p>
          </p:txBody>
        </p:sp>
        <p:sp>
          <p:nvSpPr>
            <p:cNvPr id="1045" name="Rectangle 7"/>
            <p:cNvSpPr>
              <a:spLocks noChangeArrowheads="1"/>
            </p:cNvSpPr>
            <p:nvPr/>
          </p:nvSpPr>
          <p:spPr bwMode="auto">
            <a:xfrm>
              <a:off x="638779" y="5150869"/>
              <a:ext cx="2243149" cy="495300"/>
            </a:xfrm>
            <a:prstGeom prst="rect">
              <a:avLst/>
            </a:prstGeom>
            <a:solidFill>
              <a:schemeClr val="tx1">
                <a:lumMod val="50000"/>
                <a:lumOff val="50000"/>
              </a:schemeClr>
            </a:solidFill>
            <a:ln w="9525" algn="ctr">
              <a:solidFill>
                <a:srgbClr val="00A2DF"/>
              </a:solidFill>
              <a:miter lim="800000"/>
              <a:headEnd/>
              <a:tailEnd/>
            </a:ln>
            <a:effectLst/>
            <a:extLst/>
          </p:spPr>
          <p:txBody>
            <a:bodyPr wrap="none" tIns="91440" bIns="91440" anchor="ctr"/>
            <a:lstStyle/>
            <a:p>
              <a:pPr fontAlgn="auto">
                <a:lnSpc>
                  <a:spcPct val="100000"/>
                </a:lnSpc>
                <a:spcBef>
                  <a:spcPts val="0"/>
                </a:spcBef>
                <a:spcAft>
                  <a:spcPts val="0"/>
                </a:spcAft>
              </a:pPr>
              <a:r>
                <a:rPr lang="en-US" sz="1400" b="1" kern="0" dirty="0">
                  <a:solidFill>
                    <a:srgbClr val="FFFFFF"/>
                  </a:solidFill>
                </a:rPr>
                <a:t>Governance</a:t>
              </a:r>
            </a:p>
          </p:txBody>
        </p:sp>
        <p:sp>
          <p:nvSpPr>
            <p:cNvPr id="1051" name="Rectangle 26"/>
            <p:cNvSpPr>
              <a:spLocks noChangeArrowheads="1"/>
            </p:cNvSpPr>
            <p:nvPr/>
          </p:nvSpPr>
          <p:spPr bwMode="auto">
            <a:xfrm>
              <a:off x="638779" y="4070569"/>
              <a:ext cx="2243149" cy="497019"/>
            </a:xfrm>
            <a:prstGeom prst="rect">
              <a:avLst/>
            </a:prstGeom>
            <a:solidFill>
              <a:schemeClr val="accent2"/>
            </a:solidFill>
            <a:ln w="9525" algn="ctr">
              <a:solidFill>
                <a:srgbClr val="00A2DF"/>
              </a:solidFill>
              <a:miter lim="800000"/>
              <a:headEnd/>
              <a:tailEnd/>
            </a:ln>
            <a:effectLst/>
            <a:extLst/>
          </p:spPr>
          <p:txBody>
            <a:bodyPr wrap="none" tIns="91440" bIns="91440" anchor="ctr"/>
            <a:lstStyle/>
            <a:p>
              <a:pPr fontAlgn="auto">
                <a:lnSpc>
                  <a:spcPct val="100000"/>
                </a:lnSpc>
                <a:spcBef>
                  <a:spcPts val="0"/>
                </a:spcBef>
                <a:spcAft>
                  <a:spcPts val="0"/>
                </a:spcAft>
              </a:pPr>
              <a:r>
                <a:rPr lang="en-US" sz="1400" b="1" kern="0" dirty="0">
                  <a:solidFill>
                    <a:srgbClr val="FFFFFF"/>
                  </a:solidFill>
                </a:rPr>
                <a:t>Investment Management</a:t>
              </a:r>
            </a:p>
          </p:txBody>
        </p:sp>
        <p:sp>
          <p:nvSpPr>
            <p:cNvPr id="1053" name="Rectangle 28"/>
            <p:cNvSpPr>
              <a:spLocks noChangeArrowheads="1"/>
            </p:cNvSpPr>
            <p:nvPr/>
          </p:nvSpPr>
          <p:spPr bwMode="auto">
            <a:xfrm>
              <a:off x="638779" y="4619056"/>
              <a:ext cx="2243149" cy="497020"/>
            </a:xfrm>
            <a:prstGeom prst="rect">
              <a:avLst/>
            </a:prstGeom>
            <a:solidFill>
              <a:schemeClr val="tx1">
                <a:lumMod val="85000"/>
                <a:lumOff val="15000"/>
              </a:schemeClr>
            </a:solidFill>
            <a:ln w="9525" algn="ctr">
              <a:solidFill>
                <a:srgbClr val="00A2DF"/>
              </a:solidFill>
              <a:miter lim="800000"/>
              <a:headEnd/>
              <a:tailEnd/>
            </a:ln>
            <a:effectLst/>
            <a:extLst/>
          </p:spPr>
          <p:txBody>
            <a:bodyPr wrap="none" tIns="91440" bIns="91440" anchor="ctr"/>
            <a:lstStyle/>
            <a:p>
              <a:pPr fontAlgn="auto">
                <a:lnSpc>
                  <a:spcPct val="100000"/>
                </a:lnSpc>
                <a:spcBef>
                  <a:spcPts val="0"/>
                </a:spcBef>
                <a:spcAft>
                  <a:spcPts val="0"/>
                </a:spcAft>
              </a:pPr>
              <a:r>
                <a:rPr lang="en-US" sz="1400" b="1" kern="0" dirty="0">
                  <a:solidFill>
                    <a:srgbClr val="FFFFFF"/>
                  </a:solidFill>
                </a:rPr>
                <a:t>Consulting</a:t>
              </a:r>
            </a:p>
          </p:txBody>
        </p:sp>
        <p:sp>
          <p:nvSpPr>
            <p:cNvPr id="20" name="Rectangle 7"/>
            <p:cNvSpPr>
              <a:spLocks noChangeArrowheads="1"/>
            </p:cNvSpPr>
            <p:nvPr/>
          </p:nvSpPr>
          <p:spPr bwMode="auto">
            <a:xfrm>
              <a:off x="641051" y="5685413"/>
              <a:ext cx="2243149" cy="495300"/>
            </a:xfrm>
            <a:prstGeom prst="rect">
              <a:avLst/>
            </a:prstGeom>
            <a:solidFill>
              <a:schemeClr val="bg2">
                <a:lumMod val="60000"/>
                <a:lumOff val="40000"/>
              </a:schemeClr>
            </a:solidFill>
            <a:ln w="9525" algn="ctr">
              <a:solidFill>
                <a:srgbClr val="00A2DF"/>
              </a:solidFill>
              <a:miter lim="800000"/>
              <a:headEnd/>
              <a:tailEnd/>
            </a:ln>
            <a:effectLst/>
            <a:extLst/>
          </p:spPr>
          <p:txBody>
            <a:bodyPr wrap="none" tIns="91440" bIns="91440" anchor="ctr"/>
            <a:lstStyle/>
            <a:p>
              <a:pPr fontAlgn="auto">
                <a:lnSpc>
                  <a:spcPct val="100000"/>
                </a:lnSpc>
                <a:spcBef>
                  <a:spcPts val="0"/>
                </a:spcBef>
                <a:spcAft>
                  <a:spcPts val="0"/>
                </a:spcAft>
              </a:pPr>
              <a:r>
                <a:rPr lang="en-US" sz="1400" b="1" kern="0" dirty="0">
                  <a:solidFill>
                    <a:srgbClr val="FFFFFF"/>
                  </a:solidFill>
                </a:rPr>
                <a:t>Legal &amp; Compliance</a:t>
              </a:r>
            </a:p>
          </p:txBody>
        </p:sp>
        <p:sp>
          <p:nvSpPr>
            <p:cNvPr id="21" name="Rectangle 6"/>
            <p:cNvSpPr>
              <a:spLocks noChangeArrowheads="1"/>
            </p:cNvSpPr>
            <p:nvPr/>
          </p:nvSpPr>
          <p:spPr bwMode="auto">
            <a:xfrm>
              <a:off x="639646" y="2956662"/>
              <a:ext cx="2243149" cy="521096"/>
            </a:xfrm>
            <a:prstGeom prst="rect">
              <a:avLst/>
            </a:prstGeom>
            <a:solidFill>
              <a:srgbClr val="3F3F3F"/>
            </a:solidFill>
            <a:ln w="9525" algn="ctr">
              <a:solidFill>
                <a:srgbClr val="00A2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lstStyle/>
            <a:p>
              <a:pPr fontAlgn="auto">
                <a:lnSpc>
                  <a:spcPct val="100000"/>
                </a:lnSpc>
                <a:spcBef>
                  <a:spcPts val="0"/>
                </a:spcBef>
                <a:spcAft>
                  <a:spcPts val="0"/>
                </a:spcAft>
              </a:pPr>
              <a:r>
                <a:rPr lang="en-US" sz="1400" b="1" kern="0" dirty="0">
                  <a:solidFill>
                    <a:srgbClr val="FFFFFF"/>
                  </a:solidFill>
                </a:rPr>
                <a:t>Administration</a:t>
              </a:r>
            </a:p>
          </p:txBody>
        </p:sp>
        <p:sp>
          <p:nvSpPr>
            <p:cNvPr id="26" name="Rectangle 26"/>
            <p:cNvSpPr>
              <a:spLocks noChangeArrowheads="1"/>
            </p:cNvSpPr>
            <p:nvPr/>
          </p:nvSpPr>
          <p:spPr bwMode="auto">
            <a:xfrm>
              <a:off x="645749" y="3519864"/>
              <a:ext cx="2243149" cy="497019"/>
            </a:xfrm>
            <a:prstGeom prst="rect">
              <a:avLst/>
            </a:prstGeom>
            <a:solidFill>
              <a:schemeClr val="accent1">
                <a:lumMod val="75000"/>
              </a:schemeClr>
            </a:solidFill>
            <a:ln w="9525" algn="ctr">
              <a:solidFill>
                <a:srgbClr val="00A2DF"/>
              </a:solidFill>
              <a:miter lim="800000"/>
              <a:headEnd/>
              <a:tailEnd/>
            </a:ln>
            <a:effectLst/>
            <a:extLst/>
          </p:spPr>
          <p:txBody>
            <a:bodyPr wrap="none" tIns="91440" bIns="91440" anchor="ctr"/>
            <a:lstStyle/>
            <a:p>
              <a:pPr fontAlgn="auto">
                <a:lnSpc>
                  <a:spcPct val="100000"/>
                </a:lnSpc>
                <a:spcBef>
                  <a:spcPts val="0"/>
                </a:spcBef>
                <a:spcAft>
                  <a:spcPts val="0"/>
                </a:spcAft>
              </a:pPr>
              <a:r>
                <a:rPr lang="en-US" sz="1400" b="1" kern="0" dirty="0">
                  <a:solidFill>
                    <a:srgbClr val="FFFFFF"/>
                  </a:solidFill>
                </a:rPr>
                <a:t>Accounting &amp; Reporting</a:t>
              </a:r>
            </a:p>
          </p:txBody>
        </p:sp>
      </p:grpSp>
    </p:spTree>
    <p:extLst>
      <p:ext uri="{BB962C8B-B14F-4D97-AF65-F5344CB8AC3E}">
        <p14:creationId xmlns:p14="http://schemas.microsoft.com/office/powerpoint/2010/main" val="14009772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financial implications </a:t>
            </a:r>
            <a:br>
              <a:rPr lang="en-US" dirty="0" smtClean="0"/>
            </a:br>
            <a:r>
              <a:rPr lang="en-US" dirty="0" smtClean="0">
                <a:solidFill>
                  <a:schemeClr val="accent2"/>
                </a:solidFill>
              </a:rPr>
              <a:t>Start-up costs</a:t>
            </a:r>
            <a:endParaRPr lang="en-US" dirty="0">
              <a:solidFill>
                <a:schemeClr val="accent2"/>
              </a:solidFill>
            </a:endParaRPr>
          </a:p>
        </p:txBody>
      </p:sp>
      <p:sp>
        <p:nvSpPr>
          <p:cNvPr id="4" name="Slide Number Placeholder 3"/>
          <p:cNvSpPr>
            <a:spLocks noGrp="1"/>
          </p:cNvSpPr>
          <p:nvPr>
            <p:ph type="sldNum" sz="quarter" idx="10"/>
          </p:nvPr>
        </p:nvSpPr>
        <p:spPr/>
        <p:txBody>
          <a:bodyPr/>
          <a:lstStyle/>
          <a:p>
            <a:pPr>
              <a:defRPr/>
            </a:pPr>
            <a:fld id="{285A476D-2439-474B-9654-C6B0FA0FE66A}" type="slidenum">
              <a:rPr lang="en-US" smtClean="0">
                <a:solidFill>
                  <a:srgbClr val="002C77"/>
                </a:solidFill>
              </a:rPr>
              <a:pPr>
                <a:defRPr/>
              </a:pPr>
              <a:t>5</a:t>
            </a:fld>
            <a:endParaRPr lang="en-US" dirty="0">
              <a:solidFill>
                <a:srgbClr val="002C77"/>
              </a:solidFill>
            </a:endParaRPr>
          </a:p>
        </p:txBody>
      </p:sp>
      <p:grpSp>
        <p:nvGrpSpPr>
          <p:cNvPr id="43" name="Group 42"/>
          <p:cNvGrpSpPr/>
          <p:nvPr/>
        </p:nvGrpSpPr>
        <p:grpSpPr>
          <a:xfrm>
            <a:off x="1059751" y="1433014"/>
            <a:ext cx="7648813" cy="5061453"/>
            <a:chOff x="377371" y="880386"/>
            <a:chExt cx="8040914" cy="5614082"/>
          </a:xfrm>
        </p:grpSpPr>
        <p:sp>
          <p:nvSpPr>
            <p:cNvPr id="42" name="AutoShape 2"/>
            <p:cNvSpPr>
              <a:spLocks noChangeArrowheads="1"/>
            </p:cNvSpPr>
            <p:nvPr/>
          </p:nvSpPr>
          <p:spPr bwMode="auto">
            <a:xfrm>
              <a:off x="377371" y="880386"/>
              <a:ext cx="8040914" cy="5529969"/>
            </a:xfrm>
            <a:prstGeom prst="roundRect">
              <a:avLst>
                <a:gd name="adj" fmla="val 2519"/>
              </a:avLst>
            </a:prstGeom>
            <a:solidFill>
              <a:schemeClr val="bg1"/>
            </a:solidFill>
            <a:ln w="9525" algn="ctr">
              <a:solidFill>
                <a:srgbClr val="C0C0C0"/>
              </a:solidFill>
              <a:round/>
              <a:headEnd/>
              <a:tailEnd/>
            </a:ln>
            <a:effectLst>
              <a:outerShdw dist="81320" dir="3080412" algn="ctr" rotWithShape="0">
                <a:srgbClr val="C0C0C0">
                  <a:alpha val="50000"/>
                </a:srgbClr>
              </a:outerShdw>
            </a:effectLst>
          </p:spPr>
          <p:txBody>
            <a:bodyPr wrap="none" tIns="91440" bIns="91440" anchor="ctr"/>
            <a:lstStyle/>
            <a:p>
              <a:pPr fontAlgn="auto">
                <a:lnSpc>
                  <a:spcPct val="100000"/>
                </a:lnSpc>
                <a:spcBef>
                  <a:spcPts val="0"/>
                </a:spcBef>
                <a:spcAft>
                  <a:spcPts val="0"/>
                </a:spcAft>
                <a:defRPr/>
              </a:pPr>
              <a:endParaRPr lang="en-US" sz="1800" kern="0" dirty="0">
                <a:solidFill>
                  <a:sysClr val="windowText" lastClr="000000"/>
                </a:solidFill>
              </a:endParaRPr>
            </a:p>
          </p:txBody>
        </p:sp>
        <p:sp>
          <p:nvSpPr>
            <p:cNvPr id="9" name="Freeform 8"/>
            <p:cNvSpPr/>
            <p:nvPr/>
          </p:nvSpPr>
          <p:spPr>
            <a:xfrm rot="2562268">
              <a:off x="2943342" y="4720566"/>
              <a:ext cx="847274" cy="53972"/>
            </a:xfrm>
            <a:custGeom>
              <a:avLst/>
              <a:gdLst/>
              <a:ahLst/>
              <a:cxnLst/>
              <a:rect l="0" t="0" r="0" b="0"/>
              <a:pathLst>
                <a:path>
                  <a:moveTo>
                    <a:pt x="0" y="24829"/>
                  </a:moveTo>
                  <a:lnTo>
                    <a:pt x="754933" y="24829"/>
                  </a:lnTo>
                </a:path>
              </a:pathLst>
            </a:custGeom>
            <a:noFill/>
            <a:ln>
              <a:solidFill>
                <a:schemeClr val="accent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3055665" y="3600958"/>
              <a:ext cx="942096" cy="53972"/>
            </a:xfrm>
            <a:custGeom>
              <a:avLst/>
              <a:gdLst/>
              <a:ahLst/>
              <a:cxnLst/>
              <a:rect l="0" t="0" r="0" b="0"/>
              <a:pathLst>
                <a:path>
                  <a:moveTo>
                    <a:pt x="0" y="24829"/>
                  </a:moveTo>
                  <a:lnTo>
                    <a:pt x="839421" y="24829"/>
                  </a:lnTo>
                </a:path>
              </a:pathLst>
            </a:custGeom>
            <a:noFill/>
            <a:ln>
              <a:solidFill>
                <a:schemeClr val="accent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rot="19037732">
              <a:off x="2943342" y="2481350"/>
              <a:ext cx="847274" cy="53972"/>
            </a:xfrm>
            <a:custGeom>
              <a:avLst/>
              <a:gdLst/>
              <a:ahLst/>
              <a:cxnLst/>
              <a:rect l="0" t="0" r="0" b="0"/>
              <a:pathLst>
                <a:path>
                  <a:moveTo>
                    <a:pt x="0" y="24829"/>
                  </a:moveTo>
                  <a:lnTo>
                    <a:pt x="754933" y="24829"/>
                  </a:lnTo>
                </a:path>
              </a:pathLst>
            </a:custGeom>
            <a:noFill/>
            <a:ln>
              <a:solidFill>
                <a:schemeClr val="accent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Oval 11"/>
            <p:cNvSpPr/>
            <p:nvPr/>
          </p:nvSpPr>
          <p:spPr>
            <a:xfrm>
              <a:off x="769472" y="2325606"/>
              <a:ext cx="2689637" cy="2604675"/>
            </a:xfrm>
            <a:prstGeom prst="ellipse">
              <a:avLst/>
            </a:prstGeom>
          </p:spPr>
          <p:style>
            <a:lnRef idx="3">
              <a:schemeClr val="lt1">
                <a:hueOff val="0"/>
                <a:satOff val="0"/>
                <a:lumOff val="0"/>
                <a:alphaOff val="0"/>
              </a:schemeClr>
            </a:lnRef>
            <a:fillRef idx="1">
              <a:schemeClr val="accent2">
                <a:shade val="80000"/>
                <a:hueOff val="0"/>
                <a:satOff val="0"/>
                <a:lumOff val="0"/>
                <a:alphaOff val="0"/>
              </a:schemeClr>
            </a:fillRef>
            <a:effectRef idx="1">
              <a:schemeClr val="accent2">
                <a:shade val="80000"/>
                <a:hueOff val="0"/>
                <a:satOff val="0"/>
                <a:lumOff val="0"/>
                <a:alphaOff val="0"/>
              </a:schemeClr>
            </a:effectRef>
            <a:fontRef idx="minor">
              <a:schemeClr val="lt1"/>
            </a:fontRef>
          </p:style>
        </p:sp>
        <p:sp>
          <p:nvSpPr>
            <p:cNvPr id="13" name="Freeform 12"/>
            <p:cNvSpPr/>
            <p:nvPr/>
          </p:nvSpPr>
          <p:spPr>
            <a:xfrm>
              <a:off x="3464357" y="918731"/>
              <a:ext cx="1613781" cy="1562805"/>
            </a:xfrm>
            <a:custGeom>
              <a:avLst/>
              <a:gdLst>
                <a:gd name="connsiteX0" fmla="*/ 0 w 1437902"/>
                <a:gd name="connsiteY0" fmla="*/ 718951 h 1437902"/>
                <a:gd name="connsiteX1" fmla="*/ 718951 w 1437902"/>
                <a:gd name="connsiteY1" fmla="*/ 0 h 1437902"/>
                <a:gd name="connsiteX2" fmla="*/ 1437902 w 1437902"/>
                <a:gd name="connsiteY2" fmla="*/ 718951 h 1437902"/>
                <a:gd name="connsiteX3" fmla="*/ 718951 w 1437902"/>
                <a:gd name="connsiteY3" fmla="*/ 1437902 h 1437902"/>
                <a:gd name="connsiteX4" fmla="*/ 0 w 1437902"/>
                <a:gd name="connsiteY4" fmla="*/ 718951 h 143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902" h="1437902">
                  <a:moveTo>
                    <a:pt x="0" y="718951"/>
                  </a:moveTo>
                  <a:cubicBezTo>
                    <a:pt x="0" y="321885"/>
                    <a:pt x="321885" y="0"/>
                    <a:pt x="718951" y="0"/>
                  </a:cubicBezTo>
                  <a:cubicBezTo>
                    <a:pt x="1116017" y="0"/>
                    <a:pt x="1437902" y="321885"/>
                    <a:pt x="1437902" y="718951"/>
                  </a:cubicBezTo>
                  <a:cubicBezTo>
                    <a:pt x="1437902" y="1116017"/>
                    <a:pt x="1116017" y="1437902"/>
                    <a:pt x="718951" y="1437902"/>
                  </a:cubicBezTo>
                  <a:cubicBezTo>
                    <a:pt x="321885" y="1437902"/>
                    <a:pt x="0" y="1116017"/>
                    <a:pt x="0" y="718951"/>
                  </a:cubicBezTo>
                  <a:close/>
                </a:path>
              </a:pathLst>
            </a:custGeom>
          </p:spPr>
          <p:style>
            <a:lnRef idx="3">
              <a:schemeClr val="lt1">
                <a:hueOff val="0"/>
                <a:satOff val="0"/>
                <a:lumOff val="0"/>
                <a:alphaOff val="0"/>
              </a:schemeClr>
            </a:lnRef>
            <a:fillRef idx="1">
              <a:schemeClr val="accent2">
                <a:shade val="80000"/>
                <a:hueOff val="134095"/>
                <a:satOff val="-17082"/>
                <a:lumOff val="12178"/>
                <a:alphaOff val="0"/>
              </a:schemeClr>
            </a:fillRef>
            <a:effectRef idx="1">
              <a:schemeClr val="accent2">
                <a:shade val="80000"/>
                <a:hueOff val="134095"/>
                <a:satOff val="-17082"/>
                <a:lumOff val="12178"/>
                <a:alphaOff val="0"/>
              </a:schemeClr>
            </a:effectRef>
            <a:fontRef idx="minor">
              <a:schemeClr val="lt1"/>
            </a:fontRef>
          </p:style>
          <p:txBody>
            <a:bodyPr spcFirstLastPara="0" vert="horz" wrap="square" lIns="222006" tIns="222006" rIns="222006" bIns="222006" numCol="1" spcCol="1270" anchor="ctr" anchorCtr="0">
              <a:noAutofit/>
            </a:bodyPr>
            <a:lstStyle/>
            <a:p>
              <a:pPr defTabSz="800100">
                <a:lnSpc>
                  <a:spcPct val="90000"/>
                </a:lnSpc>
                <a:spcAft>
                  <a:spcPct val="35000"/>
                </a:spcAft>
              </a:pPr>
              <a:endParaRPr lang="en-US" sz="1800" dirty="0">
                <a:solidFill>
                  <a:srgbClr val="FFFFFF"/>
                </a:solidFill>
              </a:endParaRPr>
            </a:p>
          </p:txBody>
        </p:sp>
        <p:sp>
          <p:nvSpPr>
            <p:cNvPr id="14" name="Freeform 13"/>
            <p:cNvSpPr/>
            <p:nvPr/>
          </p:nvSpPr>
          <p:spPr>
            <a:xfrm>
              <a:off x="5239517" y="918731"/>
              <a:ext cx="2420673" cy="1562805"/>
            </a:xfrm>
            <a:custGeom>
              <a:avLst/>
              <a:gdLst>
                <a:gd name="connsiteX0" fmla="*/ 0 w 2156854"/>
                <a:gd name="connsiteY0" fmla="*/ 0 h 1437902"/>
                <a:gd name="connsiteX1" fmla="*/ 2156854 w 2156854"/>
                <a:gd name="connsiteY1" fmla="*/ 0 h 1437902"/>
                <a:gd name="connsiteX2" fmla="*/ 2156854 w 2156854"/>
                <a:gd name="connsiteY2" fmla="*/ 1437902 h 1437902"/>
                <a:gd name="connsiteX3" fmla="*/ 0 w 2156854"/>
                <a:gd name="connsiteY3" fmla="*/ 1437902 h 1437902"/>
                <a:gd name="connsiteX4" fmla="*/ 0 w 2156854"/>
                <a:gd name="connsiteY4" fmla="*/ 0 h 143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854" h="1437902">
                  <a:moveTo>
                    <a:pt x="0" y="0"/>
                  </a:moveTo>
                  <a:lnTo>
                    <a:pt x="2156854" y="0"/>
                  </a:lnTo>
                  <a:lnTo>
                    <a:pt x="2156854" y="1437902"/>
                  </a:lnTo>
                  <a:lnTo>
                    <a:pt x="0" y="1437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1" algn="l" defTabSz="2222500">
                <a:lnSpc>
                  <a:spcPct val="90000"/>
                </a:lnSpc>
                <a:spcAft>
                  <a:spcPct val="15000"/>
                </a:spcAft>
              </a:pPr>
              <a:endParaRPr lang="en-US" sz="1400" dirty="0">
                <a:solidFill>
                  <a:srgbClr val="7C848A">
                    <a:lumMod val="50000"/>
                  </a:srgbClr>
                </a:solidFill>
              </a:endParaRPr>
            </a:p>
            <a:p>
              <a:pPr marL="285750" lvl="1" indent="-285750" algn="l" defTabSz="2222500">
                <a:lnSpc>
                  <a:spcPct val="90000"/>
                </a:lnSpc>
                <a:spcAft>
                  <a:spcPct val="15000"/>
                </a:spcAft>
                <a:buFont typeface="Arial" panose="020B0604020202020204" pitchFamily="34" charset="0"/>
                <a:buChar char="•"/>
              </a:pPr>
              <a:r>
                <a:rPr lang="en-US" sz="1400" dirty="0">
                  <a:solidFill>
                    <a:srgbClr val="7C848A">
                      <a:lumMod val="50000"/>
                    </a:srgbClr>
                  </a:solidFill>
                </a:rPr>
                <a:t>Legal </a:t>
              </a:r>
            </a:p>
            <a:p>
              <a:pPr marL="285750" lvl="1" indent="-285750" algn="l" defTabSz="2222500">
                <a:lnSpc>
                  <a:spcPct val="90000"/>
                </a:lnSpc>
                <a:spcAft>
                  <a:spcPct val="15000"/>
                </a:spcAft>
                <a:buFont typeface="Arial" panose="020B0604020202020204" pitchFamily="34" charset="0"/>
                <a:buChar char="•"/>
              </a:pPr>
              <a:r>
                <a:rPr lang="en-US" sz="1400" dirty="0">
                  <a:solidFill>
                    <a:srgbClr val="7C848A">
                      <a:lumMod val="50000"/>
                    </a:srgbClr>
                  </a:solidFill>
                </a:rPr>
                <a:t>Advisory</a:t>
              </a:r>
            </a:p>
            <a:p>
              <a:pPr marL="285750" lvl="1" indent="-285750" algn="l" defTabSz="2222500">
                <a:lnSpc>
                  <a:spcPct val="90000"/>
                </a:lnSpc>
                <a:spcAft>
                  <a:spcPct val="15000"/>
                </a:spcAft>
                <a:buFont typeface="Arial" panose="020B0604020202020204" pitchFamily="34" charset="0"/>
                <a:buChar char="•"/>
              </a:pPr>
              <a:r>
                <a:rPr lang="en-US" sz="1400" dirty="0" smtClean="0">
                  <a:solidFill>
                    <a:srgbClr val="7C848A">
                      <a:lumMod val="50000"/>
                    </a:srgbClr>
                  </a:solidFill>
                </a:rPr>
                <a:t>Trust/operational</a:t>
              </a:r>
              <a:endParaRPr lang="en-US" sz="1400" dirty="0">
                <a:solidFill>
                  <a:srgbClr val="7C848A">
                    <a:lumMod val="50000"/>
                  </a:srgbClr>
                </a:solidFill>
              </a:endParaRPr>
            </a:p>
            <a:p>
              <a:pPr marL="285750" lvl="1" indent="-285750" algn="l" defTabSz="2222500">
                <a:lnSpc>
                  <a:spcPct val="90000"/>
                </a:lnSpc>
                <a:spcAft>
                  <a:spcPct val="15000"/>
                </a:spcAft>
                <a:buFont typeface="Arial" panose="020B0604020202020204" pitchFamily="34" charset="0"/>
                <a:buChar char="•"/>
              </a:pPr>
              <a:r>
                <a:rPr lang="en-US" sz="1400" dirty="0">
                  <a:solidFill>
                    <a:srgbClr val="7C848A">
                      <a:lumMod val="50000"/>
                    </a:srgbClr>
                  </a:solidFill>
                </a:rPr>
                <a:t>Administrative</a:t>
              </a:r>
            </a:p>
            <a:p>
              <a:pPr marL="285750" lvl="1" indent="-285750" algn="l" defTabSz="2222500">
                <a:lnSpc>
                  <a:spcPct val="90000"/>
                </a:lnSpc>
                <a:spcAft>
                  <a:spcPct val="15000"/>
                </a:spcAft>
                <a:buFont typeface="Arial" panose="020B0604020202020204" pitchFamily="34" charset="0"/>
                <a:buChar char="•"/>
              </a:pPr>
              <a:r>
                <a:rPr lang="en-US" sz="1400" dirty="0">
                  <a:solidFill>
                    <a:srgbClr val="7C848A">
                      <a:lumMod val="50000"/>
                    </a:srgbClr>
                  </a:solidFill>
                </a:rPr>
                <a:t>Technology </a:t>
              </a:r>
            </a:p>
            <a:p>
              <a:pPr marL="285750" lvl="1" indent="-285750" algn="l" defTabSz="2222500">
                <a:lnSpc>
                  <a:spcPct val="90000"/>
                </a:lnSpc>
                <a:spcAft>
                  <a:spcPct val="15000"/>
                </a:spcAft>
                <a:buFont typeface="Arial" panose="020B0604020202020204" pitchFamily="34" charset="0"/>
                <a:buChar char="•"/>
              </a:pPr>
              <a:r>
                <a:rPr lang="en-US" sz="1400" dirty="0">
                  <a:solidFill>
                    <a:srgbClr val="7C848A">
                      <a:lumMod val="50000"/>
                    </a:srgbClr>
                  </a:solidFill>
                </a:rPr>
                <a:t>Communications</a:t>
              </a:r>
            </a:p>
          </p:txBody>
        </p:sp>
        <p:sp>
          <p:nvSpPr>
            <p:cNvPr id="15" name="Freeform 14"/>
            <p:cNvSpPr/>
            <p:nvPr/>
          </p:nvSpPr>
          <p:spPr>
            <a:xfrm>
              <a:off x="3997762" y="2846542"/>
              <a:ext cx="1613781" cy="1562805"/>
            </a:xfrm>
            <a:custGeom>
              <a:avLst/>
              <a:gdLst>
                <a:gd name="connsiteX0" fmla="*/ 0 w 1437902"/>
                <a:gd name="connsiteY0" fmla="*/ 718951 h 1437902"/>
                <a:gd name="connsiteX1" fmla="*/ 718951 w 1437902"/>
                <a:gd name="connsiteY1" fmla="*/ 0 h 1437902"/>
                <a:gd name="connsiteX2" fmla="*/ 1437902 w 1437902"/>
                <a:gd name="connsiteY2" fmla="*/ 718951 h 1437902"/>
                <a:gd name="connsiteX3" fmla="*/ 718951 w 1437902"/>
                <a:gd name="connsiteY3" fmla="*/ 1437902 h 1437902"/>
                <a:gd name="connsiteX4" fmla="*/ 0 w 1437902"/>
                <a:gd name="connsiteY4" fmla="*/ 718951 h 143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902" h="1437902">
                  <a:moveTo>
                    <a:pt x="0" y="718951"/>
                  </a:moveTo>
                  <a:cubicBezTo>
                    <a:pt x="0" y="321885"/>
                    <a:pt x="321885" y="0"/>
                    <a:pt x="718951" y="0"/>
                  </a:cubicBezTo>
                  <a:cubicBezTo>
                    <a:pt x="1116017" y="0"/>
                    <a:pt x="1437902" y="321885"/>
                    <a:pt x="1437902" y="718951"/>
                  </a:cubicBezTo>
                  <a:cubicBezTo>
                    <a:pt x="1437902" y="1116017"/>
                    <a:pt x="1116017" y="1437902"/>
                    <a:pt x="718951" y="1437902"/>
                  </a:cubicBezTo>
                  <a:cubicBezTo>
                    <a:pt x="321885" y="1437902"/>
                    <a:pt x="0" y="1116017"/>
                    <a:pt x="0" y="718951"/>
                  </a:cubicBezTo>
                  <a:close/>
                </a:path>
              </a:pathLst>
            </a:custGeom>
          </p:spPr>
          <p:style>
            <a:lnRef idx="3">
              <a:schemeClr val="lt1">
                <a:hueOff val="0"/>
                <a:satOff val="0"/>
                <a:lumOff val="0"/>
                <a:alphaOff val="0"/>
              </a:schemeClr>
            </a:lnRef>
            <a:fillRef idx="1">
              <a:schemeClr val="accent2">
                <a:shade val="80000"/>
                <a:hueOff val="268190"/>
                <a:satOff val="-34163"/>
                <a:lumOff val="24355"/>
                <a:alphaOff val="0"/>
              </a:schemeClr>
            </a:fillRef>
            <a:effectRef idx="1">
              <a:schemeClr val="accent2">
                <a:shade val="80000"/>
                <a:hueOff val="268190"/>
                <a:satOff val="-34163"/>
                <a:lumOff val="24355"/>
                <a:alphaOff val="0"/>
              </a:schemeClr>
            </a:effectRef>
            <a:fontRef idx="minor">
              <a:schemeClr val="lt1"/>
            </a:fontRef>
          </p:style>
          <p:txBody>
            <a:bodyPr spcFirstLastPara="0" vert="horz" wrap="square" lIns="220736" tIns="220736" rIns="220736" bIns="220736" numCol="1" spcCol="1270" anchor="ctr" anchorCtr="0">
              <a:noAutofit/>
            </a:bodyPr>
            <a:lstStyle/>
            <a:p>
              <a:pPr defTabSz="711200">
                <a:lnSpc>
                  <a:spcPct val="90000"/>
                </a:lnSpc>
                <a:spcAft>
                  <a:spcPct val="35000"/>
                </a:spcAft>
              </a:pPr>
              <a:endParaRPr lang="en-US" sz="1600" dirty="0">
                <a:solidFill>
                  <a:srgbClr val="FFFFFF"/>
                </a:solidFill>
              </a:endParaRPr>
            </a:p>
          </p:txBody>
        </p:sp>
        <p:sp>
          <p:nvSpPr>
            <p:cNvPr id="16" name="Freeform 15"/>
            <p:cNvSpPr/>
            <p:nvPr/>
          </p:nvSpPr>
          <p:spPr>
            <a:xfrm>
              <a:off x="5705862" y="2877598"/>
              <a:ext cx="2420673" cy="1562805"/>
            </a:xfrm>
            <a:custGeom>
              <a:avLst/>
              <a:gdLst>
                <a:gd name="connsiteX0" fmla="*/ 0 w 2156854"/>
                <a:gd name="connsiteY0" fmla="*/ 0 h 1437902"/>
                <a:gd name="connsiteX1" fmla="*/ 2156854 w 2156854"/>
                <a:gd name="connsiteY1" fmla="*/ 0 h 1437902"/>
                <a:gd name="connsiteX2" fmla="*/ 2156854 w 2156854"/>
                <a:gd name="connsiteY2" fmla="*/ 1437902 h 1437902"/>
                <a:gd name="connsiteX3" fmla="*/ 0 w 2156854"/>
                <a:gd name="connsiteY3" fmla="*/ 1437902 h 1437902"/>
                <a:gd name="connsiteX4" fmla="*/ 0 w 2156854"/>
                <a:gd name="connsiteY4" fmla="*/ 0 h 143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854" h="1437902">
                  <a:moveTo>
                    <a:pt x="0" y="0"/>
                  </a:moveTo>
                  <a:lnTo>
                    <a:pt x="2156854" y="0"/>
                  </a:lnTo>
                  <a:lnTo>
                    <a:pt x="2156854" y="1437902"/>
                  </a:lnTo>
                  <a:lnTo>
                    <a:pt x="0" y="1437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1" algn="l" defTabSz="2222500">
                <a:lnSpc>
                  <a:spcPct val="90000"/>
                </a:lnSpc>
                <a:spcAft>
                  <a:spcPct val="15000"/>
                </a:spcAft>
              </a:pPr>
              <a:endParaRPr lang="en-US" sz="1400" dirty="0">
                <a:solidFill>
                  <a:srgbClr val="7C848A">
                    <a:lumMod val="50000"/>
                  </a:srgbClr>
                </a:solidFill>
              </a:endParaRPr>
            </a:p>
            <a:p>
              <a:pPr marL="285750" lvl="1" indent="-285750" algn="l" defTabSz="2222500">
                <a:lnSpc>
                  <a:spcPct val="90000"/>
                </a:lnSpc>
                <a:spcAft>
                  <a:spcPct val="15000"/>
                </a:spcAft>
                <a:buFont typeface="Arial" panose="020B0604020202020204" pitchFamily="34" charset="0"/>
                <a:buChar char="•"/>
              </a:pPr>
              <a:r>
                <a:rPr lang="en-US" sz="1400" dirty="0">
                  <a:solidFill>
                    <a:srgbClr val="7C848A">
                      <a:lumMod val="50000"/>
                    </a:srgbClr>
                  </a:solidFill>
                </a:rPr>
                <a:t>Phasing</a:t>
              </a:r>
            </a:p>
            <a:p>
              <a:pPr marL="285750" lvl="1" indent="-285750" algn="l" defTabSz="2222500">
                <a:lnSpc>
                  <a:spcPct val="90000"/>
                </a:lnSpc>
                <a:spcAft>
                  <a:spcPct val="15000"/>
                </a:spcAft>
                <a:buFont typeface="Arial" panose="020B0604020202020204" pitchFamily="34" charset="0"/>
                <a:buChar char="•"/>
              </a:pPr>
              <a:r>
                <a:rPr lang="en-US" sz="1400" dirty="0">
                  <a:solidFill>
                    <a:srgbClr val="7C848A">
                      <a:lumMod val="50000"/>
                    </a:srgbClr>
                  </a:solidFill>
                </a:rPr>
                <a:t>Approaches for funding</a:t>
              </a:r>
            </a:p>
            <a:p>
              <a:pPr marL="285750" lvl="1" indent="-285750" algn="l" defTabSz="2222500">
                <a:lnSpc>
                  <a:spcPct val="90000"/>
                </a:lnSpc>
                <a:spcAft>
                  <a:spcPct val="15000"/>
                </a:spcAft>
                <a:buFont typeface="Arial" panose="020B0604020202020204" pitchFamily="34" charset="0"/>
                <a:buChar char="•"/>
              </a:pPr>
              <a:r>
                <a:rPr lang="en-US" sz="1400" dirty="0">
                  <a:solidFill>
                    <a:srgbClr val="7C848A">
                      <a:lumMod val="50000"/>
                    </a:srgbClr>
                  </a:solidFill>
                </a:rPr>
                <a:t>Subsidies for early stages</a:t>
              </a:r>
            </a:p>
            <a:p>
              <a:pPr marL="285750" lvl="1" indent="-285750" algn="l" defTabSz="2222500">
                <a:lnSpc>
                  <a:spcPct val="90000"/>
                </a:lnSpc>
                <a:spcAft>
                  <a:spcPct val="15000"/>
                </a:spcAft>
                <a:buFont typeface="Arial" panose="020B0604020202020204" pitchFamily="34" charset="0"/>
                <a:buChar char="•"/>
              </a:pPr>
              <a:r>
                <a:rPr lang="en-US" sz="1400" dirty="0">
                  <a:solidFill>
                    <a:srgbClr val="7C848A">
                      <a:lumMod val="50000"/>
                    </a:srgbClr>
                  </a:solidFill>
                </a:rPr>
                <a:t>Equal treatment</a:t>
              </a:r>
            </a:p>
            <a:p>
              <a:pPr marL="0" lvl="1" algn="l" defTabSz="2222500">
                <a:lnSpc>
                  <a:spcPct val="90000"/>
                </a:lnSpc>
                <a:spcAft>
                  <a:spcPct val="15000"/>
                </a:spcAft>
              </a:pPr>
              <a:endParaRPr lang="en-US" sz="1400" dirty="0">
                <a:solidFill>
                  <a:srgbClr val="7C848A">
                    <a:lumMod val="50000"/>
                  </a:srgbClr>
                </a:solidFill>
              </a:endParaRPr>
            </a:p>
          </p:txBody>
        </p:sp>
        <p:sp>
          <p:nvSpPr>
            <p:cNvPr id="17" name="Freeform 16"/>
            <p:cNvSpPr/>
            <p:nvPr/>
          </p:nvSpPr>
          <p:spPr>
            <a:xfrm>
              <a:off x="3464357" y="4774351"/>
              <a:ext cx="1613781" cy="1562805"/>
            </a:xfrm>
            <a:custGeom>
              <a:avLst/>
              <a:gdLst>
                <a:gd name="connsiteX0" fmla="*/ 0 w 1437902"/>
                <a:gd name="connsiteY0" fmla="*/ 718951 h 1437902"/>
                <a:gd name="connsiteX1" fmla="*/ 718951 w 1437902"/>
                <a:gd name="connsiteY1" fmla="*/ 0 h 1437902"/>
                <a:gd name="connsiteX2" fmla="*/ 1437902 w 1437902"/>
                <a:gd name="connsiteY2" fmla="*/ 718951 h 1437902"/>
                <a:gd name="connsiteX3" fmla="*/ 718951 w 1437902"/>
                <a:gd name="connsiteY3" fmla="*/ 1437902 h 1437902"/>
                <a:gd name="connsiteX4" fmla="*/ 0 w 1437902"/>
                <a:gd name="connsiteY4" fmla="*/ 718951 h 143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902" h="1437902">
                  <a:moveTo>
                    <a:pt x="0" y="718951"/>
                  </a:moveTo>
                  <a:cubicBezTo>
                    <a:pt x="0" y="321885"/>
                    <a:pt x="321885" y="0"/>
                    <a:pt x="718951" y="0"/>
                  </a:cubicBezTo>
                  <a:cubicBezTo>
                    <a:pt x="1116017" y="0"/>
                    <a:pt x="1437902" y="321885"/>
                    <a:pt x="1437902" y="718951"/>
                  </a:cubicBezTo>
                  <a:cubicBezTo>
                    <a:pt x="1437902" y="1116017"/>
                    <a:pt x="1116017" y="1437902"/>
                    <a:pt x="718951" y="1437902"/>
                  </a:cubicBezTo>
                  <a:cubicBezTo>
                    <a:pt x="321885" y="1437902"/>
                    <a:pt x="0" y="1116017"/>
                    <a:pt x="0" y="718951"/>
                  </a:cubicBezTo>
                  <a:close/>
                </a:path>
              </a:pathLst>
            </a:custGeom>
          </p:spPr>
          <p:style>
            <a:lnRef idx="3">
              <a:schemeClr val="lt1">
                <a:hueOff val="0"/>
                <a:satOff val="0"/>
                <a:lumOff val="0"/>
                <a:alphaOff val="0"/>
              </a:schemeClr>
            </a:lnRef>
            <a:fillRef idx="1">
              <a:schemeClr val="accent2">
                <a:shade val="80000"/>
                <a:hueOff val="402285"/>
                <a:satOff val="-51245"/>
                <a:lumOff val="36533"/>
                <a:alphaOff val="0"/>
              </a:schemeClr>
            </a:fillRef>
            <a:effectRef idx="1">
              <a:schemeClr val="accent2">
                <a:shade val="80000"/>
                <a:hueOff val="402285"/>
                <a:satOff val="-51245"/>
                <a:lumOff val="36533"/>
                <a:alphaOff val="0"/>
              </a:schemeClr>
            </a:effectRef>
            <a:fontRef idx="minor">
              <a:schemeClr val="lt1"/>
            </a:fontRef>
          </p:style>
          <p:txBody>
            <a:bodyPr spcFirstLastPara="0" vert="horz" wrap="square" lIns="218196" tIns="218196" rIns="218196" bIns="218196" numCol="1" spcCol="1270" anchor="ctr" anchorCtr="0">
              <a:noAutofit/>
            </a:bodyPr>
            <a:lstStyle/>
            <a:p>
              <a:pPr defTabSz="533400">
                <a:lnSpc>
                  <a:spcPct val="90000"/>
                </a:lnSpc>
                <a:spcAft>
                  <a:spcPct val="35000"/>
                </a:spcAft>
              </a:pPr>
              <a:endParaRPr lang="en-US" sz="1200" dirty="0">
                <a:solidFill>
                  <a:srgbClr val="FFFFFF"/>
                </a:solidFill>
              </a:endParaRPr>
            </a:p>
          </p:txBody>
        </p:sp>
        <p:sp>
          <p:nvSpPr>
            <p:cNvPr id="18" name="Freeform 17"/>
            <p:cNvSpPr/>
            <p:nvPr/>
          </p:nvSpPr>
          <p:spPr>
            <a:xfrm>
              <a:off x="5239516" y="4774352"/>
              <a:ext cx="2420673" cy="1562805"/>
            </a:xfrm>
            <a:custGeom>
              <a:avLst/>
              <a:gdLst>
                <a:gd name="connsiteX0" fmla="*/ 0 w 2156854"/>
                <a:gd name="connsiteY0" fmla="*/ 0 h 1437902"/>
                <a:gd name="connsiteX1" fmla="*/ 2156854 w 2156854"/>
                <a:gd name="connsiteY1" fmla="*/ 0 h 1437902"/>
                <a:gd name="connsiteX2" fmla="*/ 2156854 w 2156854"/>
                <a:gd name="connsiteY2" fmla="*/ 1437902 h 1437902"/>
                <a:gd name="connsiteX3" fmla="*/ 0 w 2156854"/>
                <a:gd name="connsiteY3" fmla="*/ 1437902 h 1437902"/>
                <a:gd name="connsiteX4" fmla="*/ 0 w 2156854"/>
                <a:gd name="connsiteY4" fmla="*/ 0 h 143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854" h="1437902">
                  <a:moveTo>
                    <a:pt x="0" y="0"/>
                  </a:moveTo>
                  <a:lnTo>
                    <a:pt x="2156854" y="0"/>
                  </a:lnTo>
                  <a:lnTo>
                    <a:pt x="2156854" y="1437902"/>
                  </a:lnTo>
                  <a:lnTo>
                    <a:pt x="0" y="1437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algn="l" defTabSz="2222500">
                <a:lnSpc>
                  <a:spcPct val="90000"/>
                </a:lnSpc>
                <a:spcAft>
                  <a:spcPct val="15000"/>
                </a:spcAft>
                <a:buFontTx/>
                <a:buChar char="••"/>
              </a:pPr>
              <a:endParaRPr lang="en-US" sz="5000" dirty="0">
                <a:solidFill>
                  <a:srgbClr val="000000">
                    <a:hueOff val="0"/>
                    <a:satOff val="0"/>
                    <a:lumOff val="0"/>
                    <a:alphaOff val="0"/>
                  </a:srgbClr>
                </a:solidFill>
              </a:endParaRPr>
            </a:p>
            <a:p>
              <a:pPr marL="285750" lvl="1" indent="-285750" algn="l" defTabSz="2222500">
                <a:lnSpc>
                  <a:spcPct val="90000"/>
                </a:lnSpc>
                <a:spcAft>
                  <a:spcPct val="15000"/>
                </a:spcAft>
                <a:buFontTx/>
                <a:buChar char="••"/>
              </a:pPr>
              <a:endParaRPr lang="en-US" sz="5000" dirty="0">
                <a:solidFill>
                  <a:srgbClr val="000000">
                    <a:hueOff val="0"/>
                    <a:satOff val="0"/>
                    <a:lumOff val="0"/>
                    <a:alphaOff val="0"/>
                  </a:srgbClr>
                </a:solidFill>
              </a:endParaRPr>
            </a:p>
          </p:txBody>
        </p:sp>
        <p:sp>
          <p:nvSpPr>
            <p:cNvPr id="19" name="TextBox 18"/>
            <p:cNvSpPr txBox="1"/>
            <p:nvPr/>
          </p:nvSpPr>
          <p:spPr>
            <a:xfrm>
              <a:off x="1397257" y="3225200"/>
              <a:ext cx="1535970" cy="833433"/>
            </a:xfrm>
            <a:prstGeom prst="rect">
              <a:avLst/>
            </a:prstGeom>
            <a:noFill/>
          </p:spPr>
          <p:txBody>
            <a:bodyPr wrap="square" rtlCol="0">
              <a:spAutoFit/>
            </a:bodyPr>
            <a:lstStyle/>
            <a:p>
              <a:r>
                <a:rPr lang="en-US" sz="2800" dirty="0">
                  <a:solidFill>
                    <a:srgbClr val="FFFFFF"/>
                  </a:solidFill>
                </a:rPr>
                <a:t>Start-up costs</a:t>
              </a:r>
            </a:p>
          </p:txBody>
        </p:sp>
        <p:sp>
          <p:nvSpPr>
            <p:cNvPr id="23" name="Freeform 22"/>
            <p:cNvSpPr/>
            <p:nvPr/>
          </p:nvSpPr>
          <p:spPr>
            <a:xfrm>
              <a:off x="5152433" y="4931663"/>
              <a:ext cx="2420673" cy="1562805"/>
            </a:xfrm>
            <a:custGeom>
              <a:avLst/>
              <a:gdLst>
                <a:gd name="connsiteX0" fmla="*/ 0 w 2156854"/>
                <a:gd name="connsiteY0" fmla="*/ 0 h 1437902"/>
                <a:gd name="connsiteX1" fmla="*/ 2156854 w 2156854"/>
                <a:gd name="connsiteY1" fmla="*/ 0 h 1437902"/>
                <a:gd name="connsiteX2" fmla="*/ 2156854 w 2156854"/>
                <a:gd name="connsiteY2" fmla="*/ 1437902 h 1437902"/>
                <a:gd name="connsiteX3" fmla="*/ 0 w 2156854"/>
                <a:gd name="connsiteY3" fmla="*/ 1437902 h 1437902"/>
                <a:gd name="connsiteX4" fmla="*/ 0 w 2156854"/>
                <a:gd name="connsiteY4" fmla="*/ 0 h 143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854" h="1437902">
                  <a:moveTo>
                    <a:pt x="0" y="0"/>
                  </a:moveTo>
                  <a:lnTo>
                    <a:pt x="2156854" y="0"/>
                  </a:lnTo>
                  <a:lnTo>
                    <a:pt x="2156854" y="1437902"/>
                  </a:lnTo>
                  <a:lnTo>
                    <a:pt x="0" y="1437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1" algn="l" defTabSz="2222500">
                <a:lnSpc>
                  <a:spcPct val="90000"/>
                </a:lnSpc>
                <a:spcAft>
                  <a:spcPct val="15000"/>
                </a:spcAft>
              </a:pPr>
              <a:endParaRPr lang="en-US" sz="1400" dirty="0">
                <a:solidFill>
                  <a:srgbClr val="7C848A">
                    <a:lumMod val="50000"/>
                  </a:srgbClr>
                </a:solidFill>
              </a:endParaRPr>
            </a:p>
            <a:p>
              <a:pPr marL="285750" lvl="1" indent="-285750" algn="l" defTabSz="2222500">
                <a:lnSpc>
                  <a:spcPct val="90000"/>
                </a:lnSpc>
                <a:spcAft>
                  <a:spcPct val="15000"/>
                </a:spcAft>
                <a:buFont typeface="Arial" panose="020B0604020202020204" pitchFamily="34" charset="0"/>
                <a:buChar char="•"/>
              </a:pPr>
              <a:r>
                <a:rPr lang="en-US" sz="1400" dirty="0">
                  <a:solidFill>
                    <a:srgbClr val="7C848A">
                      <a:lumMod val="50000"/>
                    </a:srgbClr>
                  </a:solidFill>
                </a:rPr>
                <a:t>Status quo</a:t>
              </a:r>
            </a:p>
            <a:p>
              <a:pPr marL="285750" lvl="1" indent="-285750" algn="l" defTabSz="2222500">
                <a:lnSpc>
                  <a:spcPct val="90000"/>
                </a:lnSpc>
                <a:spcAft>
                  <a:spcPct val="15000"/>
                </a:spcAft>
                <a:buFont typeface="Arial" panose="020B0604020202020204" pitchFamily="34" charset="0"/>
                <a:buChar char="•"/>
              </a:pPr>
              <a:r>
                <a:rPr lang="en-US" sz="1400" dirty="0">
                  <a:solidFill>
                    <a:srgbClr val="7C848A">
                      <a:lumMod val="50000"/>
                    </a:srgbClr>
                  </a:solidFill>
                </a:rPr>
                <a:t>Phasing</a:t>
              </a:r>
            </a:p>
            <a:p>
              <a:pPr marL="285750" lvl="1" indent="-285750" algn="l" defTabSz="2222500">
                <a:lnSpc>
                  <a:spcPct val="90000"/>
                </a:lnSpc>
                <a:spcAft>
                  <a:spcPct val="15000"/>
                </a:spcAft>
                <a:buFont typeface="Arial" panose="020B0604020202020204" pitchFamily="34" charset="0"/>
                <a:buChar char="•"/>
              </a:pPr>
              <a:r>
                <a:rPr lang="en-US" sz="1400" dirty="0">
                  <a:solidFill>
                    <a:srgbClr val="7C848A">
                      <a:lumMod val="50000"/>
                    </a:srgbClr>
                  </a:solidFill>
                </a:rPr>
                <a:t>On-going costs due to turnover </a:t>
              </a:r>
              <a:r>
                <a:rPr lang="en-US" sz="1400" dirty="0" smtClean="0">
                  <a:solidFill>
                    <a:srgbClr val="7C848A">
                      <a:lumMod val="50000"/>
                    </a:srgbClr>
                  </a:solidFill>
                </a:rPr>
                <a:t>and/or </a:t>
              </a:r>
              <a:r>
                <a:rPr lang="en-US" sz="1400" dirty="0">
                  <a:solidFill>
                    <a:srgbClr val="7C848A">
                      <a:lumMod val="50000"/>
                    </a:srgbClr>
                  </a:solidFill>
                </a:rPr>
                <a:t>compliance with the law</a:t>
              </a:r>
            </a:p>
            <a:p>
              <a:pPr marL="285750" lvl="1" indent="-285750" algn="l" defTabSz="2222500">
                <a:lnSpc>
                  <a:spcPct val="90000"/>
                </a:lnSpc>
                <a:spcAft>
                  <a:spcPct val="15000"/>
                </a:spcAft>
                <a:buFont typeface="Arial" panose="020B0604020202020204" pitchFamily="34" charset="0"/>
                <a:buChar char="•"/>
              </a:pPr>
              <a:endParaRPr lang="en-US" sz="1400" dirty="0">
                <a:solidFill>
                  <a:srgbClr val="7C848A">
                    <a:lumMod val="50000"/>
                  </a:srgbClr>
                </a:solidFill>
              </a:endParaRPr>
            </a:p>
            <a:p>
              <a:pPr marL="0" lvl="1" algn="l" defTabSz="2222500">
                <a:lnSpc>
                  <a:spcPct val="90000"/>
                </a:lnSpc>
                <a:spcAft>
                  <a:spcPct val="15000"/>
                </a:spcAft>
              </a:pPr>
              <a:endParaRPr lang="en-US" sz="1400" dirty="0">
                <a:solidFill>
                  <a:srgbClr val="7C848A">
                    <a:lumMod val="50000"/>
                  </a:srgbClr>
                </a:solidFill>
              </a:endParaRPr>
            </a:p>
          </p:txBody>
        </p:sp>
        <p:sp>
          <p:nvSpPr>
            <p:cNvPr id="38" name="TextBox 37"/>
            <p:cNvSpPr txBox="1"/>
            <p:nvPr/>
          </p:nvSpPr>
          <p:spPr>
            <a:xfrm>
              <a:off x="3507899" y="1443071"/>
              <a:ext cx="1535970" cy="572097"/>
            </a:xfrm>
            <a:prstGeom prst="rect">
              <a:avLst/>
            </a:prstGeom>
            <a:noFill/>
          </p:spPr>
          <p:txBody>
            <a:bodyPr wrap="square" rtlCol="0">
              <a:spAutoFit/>
            </a:bodyPr>
            <a:lstStyle/>
            <a:p>
              <a:r>
                <a:rPr lang="en-US" sz="1600" b="1" dirty="0">
                  <a:solidFill>
                    <a:srgbClr val="FFFFFF"/>
                  </a:solidFill>
                </a:rPr>
                <a:t>Key elements</a:t>
              </a:r>
            </a:p>
          </p:txBody>
        </p:sp>
        <p:sp>
          <p:nvSpPr>
            <p:cNvPr id="39" name="TextBox 38"/>
            <p:cNvSpPr txBox="1"/>
            <p:nvPr/>
          </p:nvSpPr>
          <p:spPr>
            <a:xfrm>
              <a:off x="3862498" y="3334228"/>
              <a:ext cx="1870647" cy="568745"/>
            </a:xfrm>
            <a:prstGeom prst="rect">
              <a:avLst/>
            </a:prstGeom>
            <a:noFill/>
          </p:spPr>
          <p:txBody>
            <a:bodyPr wrap="square" rtlCol="0">
              <a:spAutoFit/>
            </a:bodyPr>
            <a:lstStyle/>
            <a:p>
              <a:r>
                <a:rPr lang="en-US" sz="1600" b="1" dirty="0">
                  <a:solidFill>
                    <a:srgbClr val="FFFFFF"/>
                  </a:solidFill>
                </a:rPr>
                <a:t>State considerations</a:t>
              </a:r>
            </a:p>
          </p:txBody>
        </p:sp>
        <p:sp>
          <p:nvSpPr>
            <p:cNvPr id="40" name="TextBox 39"/>
            <p:cNvSpPr txBox="1"/>
            <p:nvPr/>
          </p:nvSpPr>
          <p:spPr>
            <a:xfrm>
              <a:off x="3335923" y="5271381"/>
              <a:ext cx="1870647" cy="568745"/>
            </a:xfrm>
            <a:prstGeom prst="rect">
              <a:avLst/>
            </a:prstGeom>
            <a:noFill/>
          </p:spPr>
          <p:txBody>
            <a:bodyPr wrap="square" rtlCol="0">
              <a:spAutoFit/>
            </a:bodyPr>
            <a:lstStyle/>
            <a:p>
              <a:r>
                <a:rPr lang="en-US" sz="1600" b="1" dirty="0">
                  <a:solidFill>
                    <a:srgbClr val="FFFFFF"/>
                  </a:solidFill>
                </a:rPr>
                <a:t>Employer considerations</a:t>
              </a:r>
            </a:p>
          </p:txBody>
        </p:sp>
      </p:grpSp>
    </p:spTree>
    <p:extLst>
      <p:ext uri="{BB962C8B-B14F-4D97-AF65-F5344CB8AC3E}">
        <p14:creationId xmlns:p14="http://schemas.microsoft.com/office/powerpoint/2010/main" val="1722422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12738"/>
            <a:ext cx="8686800" cy="690562"/>
          </a:xfrm>
        </p:spPr>
        <p:txBody>
          <a:bodyPr/>
          <a:lstStyle/>
          <a:p>
            <a:r>
              <a:rPr lang="en-US" dirty="0" smtClean="0"/>
              <a:t>Outline of work streams</a:t>
            </a:r>
            <a:endParaRPr lang="en-US" dirty="0">
              <a:solidFill>
                <a:srgbClr val="FF0000"/>
              </a:solidFill>
            </a:endParaRPr>
          </a:p>
        </p:txBody>
      </p:sp>
      <p:sp>
        <p:nvSpPr>
          <p:cNvPr id="3" name="Slide Number Placeholder 2"/>
          <p:cNvSpPr>
            <a:spLocks noGrp="1"/>
          </p:cNvSpPr>
          <p:nvPr>
            <p:ph type="sldNum" sz="quarter" idx="10"/>
          </p:nvPr>
        </p:nvSpPr>
        <p:spPr/>
        <p:txBody>
          <a:bodyPr/>
          <a:lstStyle/>
          <a:p>
            <a:fld id="{384460D9-3221-40F5-AE9E-945717D232DC}" type="slidenum">
              <a:rPr lang="en-US" altLang="en-US" smtClean="0">
                <a:solidFill>
                  <a:srgbClr val="002C77"/>
                </a:solidFill>
              </a:rPr>
              <a:pPr/>
              <a:t>6</a:t>
            </a:fld>
            <a:endParaRPr lang="en-US" altLang="en-US" dirty="0">
              <a:solidFill>
                <a:srgbClr val="002C77"/>
              </a:solidFill>
            </a:endParaRPr>
          </a:p>
        </p:txBody>
      </p:sp>
      <p:sp>
        <p:nvSpPr>
          <p:cNvPr id="4" name="Rectangle 67"/>
          <p:cNvSpPr>
            <a:spLocks noChangeArrowheads="1"/>
          </p:cNvSpPr>
          <p:nvPr/>
        </p:nvSpPr>
        <p:spPr bwMode="auto">
          <a:xfrm>
            <a:off x="0" y="0"/>
            <a:ext cx="9602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lnSpc>
                <a:spcPct val="100000"/>
              </a:lnSpc>
            </a:pPr>
            <a:endParaRPr lang="en-US" altLang="en-US" sz="1800" dirty="0">
              <a:solidFill>
                <a:srgbClr val="000000"/>
              </a:solidFill>
              <a:latin typeface="Arial" pitchFamily="34" charset="0"/>
              <a:cs typeface="Arial" pitchFamily="34" charset="0"/>
            </a:endParaRPr>
          </a:p>
        </p:txBody>
      </p:sp>
      <p:grpSp>
        <p:nvGrpSpPr>
          <p:cNvPr id="7" name="Group 6"/>
          <p:cNvGrpSpPr/>
          <p:nvPr/>
        </p:nvGrpSpPr>
        <p:grpSpPr>
          <a:xfrm>
            <a:off x="292327" y="822220"/>
            <a:ext cx="9121320" cy="4877942"/>
            <a:chOff x="292327" y="956690"/>
            <a:chExt cx="9121320" cy="4877942"/>
          </a:xfrm>
        </p:grpSpPr>
        <p:sp>
          <p:nvSpPr>
            <p:cNvPr id="8" name="Freeform 7"/>
            <p:cNvSpPr/>
            <p:nvPr/>
          </p:nvSpPr>
          <p:spPr>
            <a:xfrm rot="16200000">
              <a:off x="-937501" y="2186518"/>
              <a:ext cx="4774312" cy="2314655"/>
            </a:xfrm>
            <a:custGeom>
              <a:avLst/>
              <a:gdLst>
                <a:gd name="connsiteX0" fmla="*/ 0 w 2314654"/>
                <a:gd name="connsiteY0" fmla="*/ 115733 h 4774311"/>
                <a:gd name="connsiteX1" fmla="*/ 115733 w 2314654"/>
                <a:gd name="connsiteY1" fmla="*/ 0 h 4774311"/>
                <a:gd name="connsiteX2" fmla="*/ 2198921 w 2314654"/>
                <a:gd name="connsiteY2" fmla="*/ 0 h 4774311"/>
                <a:gd name="connsiteX3" fmla="*/ 2314654 w 2314654"/>
                <a:gd name="connsiteY3" fmla="*/ 115733 h 4774311"/>
                <a:gd name="connsiteX4" fmla="*/ 2314654 w 2314654"/>
                <a:gd name="connsiteY4" fmla="*/ 4658578 h 4774311"/>
                <a:gd name="connsiteX5" fmla="*/ 2198921 w 2314654"/>
                <a:gd name="connsiteY5" fmla="*/ 4774311 h 4774311"/>
                <a:gd name="connsiteX6" fmla="*/ 115733 w 2314654"/>
                <a:gd name="connsiteY6" fmla="*/ 4774311 h 4774311"/>
                <a:gd name="connsiteX7" fmla="*/ 0 w 2314654"/>
                <a:gd name="connsiteY7" fmla="*/ 4658578 h 4774311"/>
                <a:gd name="connsiteX8" fmla="*/ 0 w 2314654"/>
                <a:gd name="connsiteY8" fmla="*/ 115733 h 47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654" h="4774311">
                  <a:moveTo>
                    <a:pt x="2258545" y="1"/>
                  </a:moveTo>
                  <a:cubicBezTo>
                    <a:pt x="2289533" y="1"/>
                    <a:pt x="2314654" y="106877"/>
                    <a:pt x="2314654" y="238717"/>
                  </a:cubicBezTo>
                  <a:lnTo>
                    <a:pt x="2314654" y="4535594"/>
                  </a:lnTo>
                  <a:cubicBezTo>
                    <a:pt x="2314654" y="4667434"/>
                    <a:pt x="2289533" y="4774310"/>
                    <a:pt x="2258545" y="4774310"/>
                  </a:cubicBezTo>
                  <a:lnTo>
                    <a:pt x="56109" y="4774310"/>
                  </a:lnTo>
                  <a:cubicBezTo>
                    <a:pt x="25121" y="4774310"/>
                    <a:pt x="0" y="4667434"/>
                    <a:pt x="0" y="4535594"/>
                  </a:cubicBezTo>
                  <a:lnTo>
                    <a:pt x="0" y="238717"/>
                  </a:lnTo>
                  <a:cubicBezTo>
                    <a:pt x="0" y="106877"/>
                    <a:pt x="25121" y="1"/>
                    <a:pt x="56109" y="1"/>
                  </a:cubicBezTo>
                  <a:lnTo>
                    <a:pt x="2258545" y="1"/>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59375" tIns="48006" rIns="62231" bIns="1851724" numCol="1" spcCol="1270" anchor="t" anchorCtr="0">
              <a:noAutofit/>
            </a:bodyPr>
            <a:lstStyle/>
            <a:p>
              <a:pPr algn="r" defTabSz="622300">
                <a:lnSpc>
                  <a:spcPct val="90000"/>
                </a:lnSpc>
                <a:spcAft>
                  <a:spcPct val="35000"/>
                </a:spcAft>
              </a:pPr>
              <a:r>
                <a:rPr lang="en-US" sz="1400" b="1" dirty="0">
                  <a:solidFill>
                    <a:srgbClr val="00A8C8"/>
                  </a:solidFill>
                </a:rPr>
                <a:t>Phase 1</a:t>
              </a:r>
            </a:p>
          </p:txBody>
        </p:sp>
        <p:sp>
          <p:nvSpPr>
            <p:cNvPr id="9" name="Freeform 8"/>
            <p:cNvSpPr/>
            <p:nvPr/>
          </p:nvSpPr>
          <p:spPr>
            <a:xfrm>
              <a:off x="546551" y="956690"/>
              <a:ext cx="2060432" cy="4774311"/>
            </a:xfrm>
            <a:custGeom>
              <a:avLst/>
              <a:gdLst>
                <a:gd name="connsiteX0" fmla="*/ 0 w 1724417"/>
                <a:gd name="connsiteY0" fmla="*/ 0 h 4774311"/>
                <a:gd name="connsiteX1" fmla="*/ 1724417 w 1724417"/>
                <a:gd name="connsiteY1" fmla="*/ 0 h 4774311"/>
                <a:gd name="connsiteX2" fmla="*/ 1724417 w 1724417"/>
                <a:gd name="connsiteY2" fmla="*/ 4774311 h 4774311"/>
                <a:gd name="connsiteX3" fmla="*/ 0 w 1724417"/>
                <a:gd name="connsiteY3" fmla="*/ 4774311 h 4774311"/>
                <a:gd name="connsiteX4" fmla="*/ 0 w 1724417"/>
                <a:gd name="connsiteY4" fmla="*/ 0 h 4774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417" h="4774311">
                  <a:moveTo>
                    <a:pt x="0" y="0"/>
                  </a:moveTo>
                  <a:lnTo>
                    <a:pt x="1724417" y="0"/>
                  </a:lnTo>
                  <a:lnTo>
                    <a:pt x="1724417" y="4774311"/>
                  </a:lnTo>
                  <a:lnTo>
                    <a:pt x="0" y="4774311"/>
                  </a:lnTo>
                  <a:lnTo>
                    <a:pt x="0" y="0"/>
                  </a:lnTo>
                  <a:close/>
                </a:path>
              </a:pathLst>
            </a:custGeom>
            <a:solidFill>
              <a:schemeClr val="accent2">
                <a:alpha val="50000"/>
              </a:schemeClr>
            </a:solid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37719" rIns="0" bIns="0" numCol="1" spcCol="1270" anchor="t" anchorCtr="0">
              <a:noAutofit/>
            </a:bodyPr>
            <a:lstStyle/>
            <a:p>
              <a:pPr defTabSz="488950">
                <a:lnSpc>
                  <a:spcPct val="90000"/>
                </a:lnSpc>
                <a:spcAft>
                  <a:spcPct val="35000"/>
                </a:spcAft>
              </a:pPr>
              <a:r>
                <a:rPr lang="en-US" sz="1050" b="1" dirty="0">
                  <a:solidFill>
                    <a:srgbClr val="000000">
                      <a:hueOff val="0"/>
                      <a:satOff val="0"/>
                      <a:lumOff val="0"/>
                      <a:alphaOff val="0"/>
                    </a:srgbClr>
                  </a:solidFill>
                </a:rPr>
                <a:t>Strawman Program Design</a:t>
              </a:r>
            </a:p>
            <a:p>
              <a:pPr algn="l" defTabSz="488950">
                <a:lnSpc>
                  <a:spcPct val="100000"/>
                </a:lnSpc>
                <a:spcAft>
                  <a:spcPts val="0"/>
                </a:spcAft>
              </a:pPr>
              <a:r>
                <a:rPr lang="en-US" sz="1050" b="1" dirty="0">
                  <a:solidFill>
                    <a:srgbClr val="000000">
                      <a:hueOff val="0"/>
                      <a:satOff val="0"/>
                      <a:lumOff val="0"/>
                      <a:alphaOff val="0"/>
                    </a:srgbClr>
                  </a:solidFill>
                </a:rPr>
                <a:t>Objective: </a:t>
              </a:r>
            </a:p>
            <a:p>
              <a:pPr algn="l" defTabSz="444500">
                <a:lnSpc>
                  <a:spcPct val="100000"/>
                </a:lnSpc>
                <a:spcAft>
                  <a:spcPts val="0"/>
                </a:spcAft>
              </a:pPr>
              <a:r>
                <a:rPr lang="en-US" sz="1050" dirty="0" smtClean="0">
                  <a:solidFill>
                    <a:srgbClr val="000000">
                      <a:hueOff val="0"/>
                      <a:satOff val="0"/>
                      <a:lumOff val="0"/>
                      <a:alphaOff val="0"/>
                    </a:srgbClr>
                  </a:solidFill>
                </a:rPr>
                <a:t>Developed program </a:t>
              </a:r>
              <a:r>
                <a:rPr lang="en-US" sz="1050" dirty="0">
                  <a:solidFill>
                    <a:srgbClr val="000000">
                      <a:hueOff val="0"/>
                      <a:satOff val="0"/>
                      <a:lumOff val="0"/>
                      <a:alphaOff val="0"/>
                    </a:srgbClr>
                  </a:solidFill>
                </a:rPr>
                <a:t>design </a:t>
              </a:r>
              <a:r>
                <a:rPr lang="en-US" sz="1050" dirty="0" smtClean="0">
                  <a:solidFill>
                    <a:srgbClr val="000000">
                      <a:hueOff val="0"/>
                      <a:satOff val="0"/>
                      <a:lumOff val="0"/>
                      <a:alphaOff val="0"/>
                    </a:srgbClr>
                  </a:solidFill>
                </a:rPr>
                <a:t>features based on statutes </a:t>
              </a:r>
              <a:r>
                <a:rPr lang="en-US" sz="1050" dirty="0">
                  <a:solidFill>
                    <a:srgbClr val="000000">
                      <a:hueOff val="0"/>
                      <a:satOff val="0"/>
                      <a:lumOff val="0"/>
                      <a:alphaOff val="0"/>
                    </a:srgbClr>
                  </a:solidFill>
                </a:rPr>
                <a:t>to support market </a:t>
              </a:r>
              <a:r>
                <a:rPr lang="en-US" sz="1050" dirty="0" smtClean="0">
                  <a:solidFill>
                    <a:srgbClr val="000000">
                      <a:hueOff val="0"/>
                      <a:satOff val="0"/>
                      <a:lumOff val="0"/>
                      <a:alphaOff val="0"/>
                    </a:srgbClr>
                  </a:solidFill>
                </a:rPr>
                <a:t>analysis &amp; created </a:t>
              </a:r>
              <a:r>
                <a:rPr lang="en-US" sz="1050" dirty="0">
                  <a:solidFill>
                    <a:srgbClr val="000000">
                      <a:hueOff val="0"/>
                      <a:satOff val="0"/>
                      <a:lumOff val="0"/>
                      <a:alphaOff val="0"/>
                    </a:srgbClr>
                  </a:solidFill>
                </a:rPr>
                <a:t>employer/employee surveys</a:t>
              </a:r>
            </a:p>
            <a:p>
              <a:pPr algn="l" defTabSz="444500">
                <a:lnSpc>
                  <a:spcPct val="100000"/>
                </a:lnSpc>
                <a:spcAft>
                  <a:spcPts val="0"/>
                </a:spcAft>
              </a:pPr>
              <a:endParaRPr lang="en-US" sz="1050" dirty="0">
                <a:solidFill>
                  <a:srgbClr val="000000">
                    <a:hueOff val="0"/>
                    <a:satOff val="0"/>
                    <a:lumOff val="0"/>
                    <a:alphaOff val="0"/>
                  </a:srgbClr>
                </a:solidFill>
              </a:endParaRPr>
            </a:p>
            <a:p>
              <a:pPr algn="l" defTabSz="444500">
                <a:lnSpc>
                  <a:spcPct val="100000"/>
                </a:lnSpc>
                <a:spcAft>
                  <a:spcPts val="0"/>
                </a:spcAft>
              </a:pPr>
              <a:r>
                <a:rPr lang="en-US" sz="1050" b="1" dirty="0">
                  <a:solidFill>
                    <a:srgbClr val="000000">
                      <a:hueOff val="0"/>
                      <a:satOff val="0"/>
                      <a:lumOff val="0"/>
                      <a:alphaOff val="0"/>
                    </a:srgbClr>
                  </a:solidFill>
                </a:rPr>
                <a:t>Key tasks:</a:t>
              </a:r>
            </a:p>
            <a:p>
              <a:pPr algn="l" fontAlgn="auto">
                <a:lnSpc>
                  <a:spcPct val="100000"/>
                </a:lnSpc>
                <a:spcAft>
                  <a:spcPts val="0"/>
                </a:spcAft>
                <a:defRPr/>
              </a:pPr>
              <a:r>
                <a:rPr lang="en-US" sz="1050" dirty="0" smtClean="0">
                  <a:solidFill>
                    <a:srgbClr val="000000">
                      <a:hueOff val="0"/>
                      <a:satOff val="0"/>
                      <a:lumOff val="0"/>
                      <a:alphaOff val="0"/>
                    </a:srgbClr>
                  </a:solidFill>
                </a:rPr>
                <a:t>Collated views from Boston College, Mercer, and Oliver Wyman on </a:t>
              </a:r>
              <a:r>
                <a:rPr lang="en-US" sz="1050" dirty="0">
                  <a:solidFill>
                    <a:srgbClr val="000000">
                      <a:hueOff val="0"/>
                      <a:satOff val="0"/>
                      <a:lumOff val="0"/>
                      <a:alphaOff val="0"/>
                    </a:srgbClr>
                  </a:solidFill>
                </a:rPr>
                <a:t>program </a:t>
              </a:r>
              <a:r>
                <a:rPr lang="en-US" sz="1050" dirty="0" smtClean="0">
                  <a:solidFill>
                    <a:srgbClr val="000000">
                      <a:hueOff val="0"/>
                      <a:satOff val="0"/>
                      <a:lumOff val="0"/>
                      <a:alphaOff val="0"/>
                    </a:srgbClr>
                  </a:solidFill>
                </a:rPr>
                <a:t>design that meets statutory goals</a:t>
              </a:r>
              <a:endParaRPr lang="en-US" sz="1050" dirty="0">
                <a:solidFill>
                  <a:srgbClr val="000000">
                    <a:hueOff val="0"/>
                    <a:satOff val="0"/>
                    <a:lumOff val="0"/>
                    <a:alphaOff val="0"/>
                  </a:srgbClr>
                </a:solidFill>
              </a:endParaRPr>
            </a:p>
            <a:p>
              <a:pPr algn="l" defTabSz="444500">
                <a:lnSpc>
                  <a:spcPct val="100000"/>
                </a:lnSpc>
                <a:spcAft>
                  <a:spcPts val="0"/>
                </a:spcAft>
              </a:pPr>
              <a:endParaRPr lang="en-US" sz="1050" dirty="0">
                <a:solidFill>
                  <a:srgbClr val="000000">
                    <a:hueOff val="0"/>
                    <a:satOff val="0"/>
                    <a:lumOff val="0"/>
                    <a:alphaOff val="0"/>
                  </a:srgbClr>
                </a:solidFill>
              </a:endParaRPr>
            </a:p>
            <a:p>
              <a:pPr algn="l" defTabSz="444500">
                <a:lnSpc>
                  <a:spcPct val="100000"/>
                </a:lnSpc>
                <a:spcAft>
                  <a:spcPts val="0"/>
                </a:spcAft>
              </a:pPr>
              <a:r>
                <a:rPr lang="en-US" sz="1050" dirty="0" smtClean="0">
                  <a:solidFill>
                    <a:srgbClr val="000000">
                      <a:hueOff val="0"/>
                      <a:satOff val="0"/>
                      <a:lumOff val="0"/>
                      <a:alphaOff val="0"/>
                    </a:srgbClr>
                  </a:solidFill>
                </a:rPr>
                <a:t>Developed small employer focus group topics to discuss (Boston College &amp; Mercer)</a:t>
              </a:r>
            </a:p>
            <a:p>
              <a:pPr algn="l" defTabSz="444500">
                <a:lnSpc>
                  <a:spcPct val="100000"/>
                </a:lnSpc>
                <a:spcAft>
                  <a:spcPts val="0"/>
                </a:spcAft>
              </a:pPr>
              <a:endParaRPr lang="en-US" sz="1050" dirty="0">
                <a:solidFill>
                  <a:srgbClr val="000000">
                    <a:hueOff val="0"/>
                    <a:satOff val="0"/>
                    <a:lumOff val="0"/>
                    <a:alphaOff val="0"/>
                  </a:srgbClr>
                </a:solidFill>
              </a:endParaRPr>
            </a:p>
            <a:p>
              <a:pPr algn="l" defTabSz="444500">
                <a:lnSpc>
                  <a:spcPct val="100000"/>
                </a:lnSpc>
                <a:spcAft>
                  <a:spcPts val="0"/>
                </a:spcAft>
              </a:pPr>
              <a:r>
                <a:rPr lang="en-US" sz="1050" dirty="0">
                  <a:solidFill>
                    <a:srgbClr val="000000">
                      <a:hueOff val="0"/>
                      <a:satOff val="0"/>
                      <a:lumOff val="0"/>
                      <a:alphaOff val="0"/>
                    </a:srgbClr>
                  </a:solidFill>
                </a:rPr>
                <a:t>Boston College </a:t>
              </a:r>
              <a:r>
                <a:rPr lang="en-US" sz="1050" dirty="0" smtClean="0">
                  <a:solidFill>
                    <a:srgbClr val="000000">
                      <a:hueOff val="0"/>
                      <a:satOff val="0"/>
                      <a:lumOff val="0"/>
                      <a:alphaOff val="0"/>
                    </a:srgbClr>
                  </a:solidFill>
                </a:rPr>
                <a:t>created employer/employee </a:t>
              </a:r>
              <a:r>
                <a:rPr lang="en-US" sz="1050" dirty="0">
                  <a:solidFill>
                    <a:srgbClr val="000000">
                      <a:hueOff val="0"/>
                      <a:satOff val="0"/>
                      <a:lumOff val="0"/>
                      <a:alphaOff val="0"/>
                    </a:srgbClr>
                  </a:solidFill>
                </a:rPr>
                <a:t>questionnaires </a:t>
              </a:r>
              <a:r>
                <a:rPr lang="en-US" sz="1050" dirty="0" smtClean="0">
                  <a:solidFill>
                    <a:srgbClr val="000000">
                      <a:hueOff val="0"/>
                      <a:satOff val="0"/>
                      <a:lumOff val="0"/>
                      <a:alphaOff val="0"/>
                    </a:srgbClr>
                  </a:solidFill>
                </a:rPr>
                <a:t>with Mercer</a:t>
              </a:r>
              <a:endParaRPr lang="en-US" sz="1050" dirty="0">
                <a:solidFill>
                  <a:srgbClr val="000000">
                    <a:hueOff val="0"/>
                    <a:satOff val="0"/>
                    <a:lumOff val="0"/>
                    <a:alphaOff val="0"/>
                  </a:srgbClr>
                </a:solidFill>
              </a:endParaRPr>
            </a:p>
            <a:p>
              <a:pPr algn="l" defTabSz="444500">
                <a:lnSpc>
                  <a:spcPct val="100000"/>
                </a:lnSpc>
                <a:spcAft>
                  <a:spcPts val="0"/>
                </a:spcAft>
              </a:pPr>
              <a:endParaRPr lang="en-US" sz="1050" dirty="0">
                <a:solidFill>
                  <a:srgbClr val="000000">
                    <a:hueOff val="0"/>
                    <a:satOff val="0"/>
                    <a:lumOff val="0"/>
                    <a:alphaOff val="0"/>
                  </a:srgbClr>
                </a:solidFill>
              </a:endParaRPr>
            </a:p>
            <a:p>
              <a:pPr algn="l" defTabSz="444500">
                <a:lnSpc>
                  <a:spcPct val="100000"/>
                </a:lnSpc>
                <a:spcAft>
                  <a:spcPts val="0"/>
                </a:spcAft>
              </a:pPr>
              <a:r>
                <a:rPr lang="en-US" sz="1050" dirty="0" smtClean="0">
                  <a:solidFill>
                    <a:srgbClr val="000000">
                      <a:hueOff val="0"/>
                      <a:satOff val="0"/>
                      <a:lumOff val="0"/>
                      <a:alphaOff val="0"/>
                    </a:srgbClr>
                  </a:solidFill>
                </a:rPr>
                <a:t>Met with </a:t>
              </a:r>
              <a:r>
                <a:rPr lang="en-US" sz="1050" dirty="0">
                  <a:solidFill>
                    <a:srgbClr val="000000">
                      <a:hueOff val="0"/>
                      <a:satOff val="0"/>
                      <a:lumOff val="0"/>
                      <a:alphaOff val="0"/>
                    </a:srgbClr>
                  </a:solidFill>
                </a:rPr>
                <a:t>the Board and </a:t>
              </a:r>
              <a:r>
                <a:rPr lang="en-US" sz="1050" dirty="0" smtClean="0">
                  <a:solidFill>
                    <a:srgbClr val="000000">
                      <a:hueOff val="0"/>
                      <a:satOff val="0"/>
                      <a:lumOff val="0"/>
                      <a:alphaOff val="0"/>
                    </a:srgbClr>
                  </a:solidFill>
                </a:rPr>
                <a:t>sub-committee to review documents</a:t>
              </a:r>
              <a:endParaRPr lang="en-US" sz="1050" dirty="0">
                <a:solidFill>
                  <a:srgbClr val="000000">
                    <a:hueOff val="0"/>
                    <a:satOff val="0"/>
                    <a:lumOff val="0"/>
                    <a:alphaOff val="0"/>
                  </a:srgbClr>
                </a:solidFill>
              </a:endParaRPr>
            </a:p>
            <a:p>
              <a:pPr algn="l" defTabSz="444500">
                <a:lnSpc>
                  <a:spcPct val="100000"/>
                </a:lnSpc>
                <a:spcAft>
                  <a:spcPts val="0"/>
                </a:spcAft>
              </a:pPr>
              <a:endParaRPr lang="en-US" sz="1050" b="1" dirty="0">
                <a:solidFill>
                  <a:srgbClr val="000000">
                    <a:hueOff val="0"/>
                    <a:satOff val="0"/>
                    <a:lumOff val="0"/>
                    <a:alphaOff val="0"/>
                  </a:srgbClr>
                </a:solidFill>
              </a:endParaRPr>
            </a:p>
            <a:p>
              <a:pPr algn="l" defTabSz="444500">
                <a:lnSpc>
                  <a:spcPct val="100000"/>
                </a:lnSpc>
                <a:spcAft>
                  <a:spcPts val="0"/>
                </a:spcAft>
              </a:pPr>
              <a:r>
                <a:rPr lang="en-US" sz="1050" b="1" dirty="0">
                  <a:solidFill>
                    <a:srgbClr val="000000">
                      <a:hueOff val="0"/>
                      <a:satOff val="0"/>
                      <a:lumOff val="0"/>
                      <a:alphaOff val="0"/>
                    </a:srgbClr>
                  </a:solidFill>
                </a:rPr>
                <a:t>Deliverable 1:</a:t>
              </a:r>
            </a:p>
            <a:p>
              <a:pPr algn="l" defTabSz="444500">
                <a:lnSpc>
                  <a:spcPct val="100000"/>
                </a:lnSpc>
                <a:spcAft>
                  <a:spcPts val="0"/>
                </a:spcAft>
              </a:pPr>
              <a:r>
                <a:rPr lang="en-US" sz="1050" dirty="0" smtClean="0">
                  <a:solidFill>
                    <a:srgbClr val="000000">
                      <a:hueOff val="0"/>
                      <a:satOff val="0"/>
                      <a:lumOff val="0"/>
                      <a:alphaOff val="0"/>
                    </a:srgbClr>
                  </a:solidFill>
                </a:rPr>
                <a:t>Base case, </a:t>
              </a:r>
              <a:r>
                <a:rPr lang="en-US" sz="1050" dirty="0">
                  <a:solidFill>
                    <a:srgbClr val="000000">
                      <a:hueOff val="0"/>
                      <a:satOff val="0"/>
                      <a:lumOff val="0"/>
                      <a:alphaOff val="0"/>
                    </a:srgbClr>
                  </a:solidFill>
                </a:rPr>
                <a:t>test variables, and both surveys for Board approval </a:t>
              </a:r>
              <a:r>
                <a:rPr lang="en-US" sz="1050" dirty="0" smtClean="0">
                  <a:solidFill>
                    <a:srgbClr val="000000">
                      <a:hueOff val="0"/>
                      <a:satOff val="0"/>
                      <a:lumOff val="0"/>
                      <a:alphaOff val="0"/>
                    </a:srgbClr>
                  </a:solidFill>
                </a:rPr>
                <a:t>(Boston College, Mercer, and </a:t>
              </a:r>
              <a:r>
                <a:rPr lang="en-US" sz="1050" dirty="0">
                  <a:solidFill>
                    <a:srgbClr val="000000">
                      <a:hueOff val="0"/>
                      <a:satOff val="0"/>
                      <a:lumOff val="0"/>
                      <a:alphaOff val="0"/>
                    </a:srgbClr>
                  </a:solidFill>
                </a:rPr>
                <a:t>Oliver </a:t>
              </a:r>
              <a:r>
                <a:rPr lang="en-US" sz="1050" dirty="0" smtClean="0">
                  <a:solidFill>
                    <a:srgbClr val="000000">
                      <a:hueOff val="0"/>
                      <a:satOff val="0"/>
                      <a:lumOff val="0"/>
                      <a:alphaOff val="0"/>
                    </a:srgbClr>
                  </a:solidFill>
                </a:rPr>
                <a:t>Wyman)</a:t>
              </a:r>
              <a:endParaRPr lang="en-US" sz="1050" dirty="0">
                <a:solidFill>
                  <a:srgbClr val="000000">
                    <a:hueOff val="0"/>
                    <a:satOff val="0"/>
                    <a:lumOff val="0"/>
                    <a:alphaOff val="0"/>
                  </a:srgbClr>
                </a:solidFill>
              </a:endParaRPr>
            </a:p>
          </p:txBody>
        </p:sp>
        <p:sp>
          <p:nvSpPr>
            <p:cNvPr id="10" name="Freeform 9"/>
            <p:cNvSpPr/>
            <p:nvPr/>
          </p:nvSpPr>
          <p:spPr>
            <a:xfrm rot="16200000">
              <a:off x="1054980" y="2562704"/>
              <a:ext cx="4755256" cy="1543227"/>
            </a:xfrm>
            <a:custGeom>
              <a:avLst/>
              <a:gdLst>
                <a:gd name="connsiteX0" fmla="*/ 0 w 1543226"/>
                <a:gd name="connsiteY0" fmla="*/ 77161 h 4755255"/>
                <a:gd name="connsiteX1" fmla="*/ 77161 w 1543226"/>
                <a:gd name="connsiteY1" fmla="*/ 0 h 4755255"/>
                <a:gd name="connsiteX2" fmla="*/ 1466065 w 1543226"/>
                <a:gd name="connsiteY2" fmla="*/ 0 h 4755255"/>
                <a:gd name="connsiteX3" fmla="*/ 1543226 w 1543226"/>
                <a:gd name="connsiteY3" fmla="*/ 77161 h 4755255"/>
                <a:gd name="connsiteX4" fmla="*/ 1543226 w 1543226"/>
                <a:gd name="connsiteY4" fmla="*/ 4678094 h 4755255"/>
                <a:gd name="connsiteX5" fmla="*/ 1466065 w 1543226"/>
                <a:gd name="connsiteY5" fmla="*/ 4755255 h 4755255"/>
                <a:gd name="connsiteX6" fmla="*/ 77161 w 1543226"/>
                <a:gd name="connsiteY6" fmla="*/ 4755255 h 4755255"/>
                <a:gd name="connsiteX7" fmla="*/ 0 w 1543226"/>
                <a:gd name="connsiteY7" fmla="*/ 4678094 h 4755255"/>
                <a:gd name="connsiteX8" fmla="*/ 0 w 1543226"/>
                <a:gd name="connsiteY8" fmla="*/ 77161 h 475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226" h="4755255">
                  <a:moveTo>
                    <a:pt x="1518185" y="2"/>
                  </a:moveTo>
                  <a:cubicBezTo>
                    <a:pt x="1532015" y="2"/>
                    <a:pt x="1543226" y="106451"/>
                    <a:pt x="1543226" y="237763"/>
                  </a:cubicBezTo>
                  <a:lnTo>
                    <a:pt x="1543226" y="4517492"/>
                  </a:lnTo>
                  <a:cubicBezTo>
                    <a:pt x="1543226" y="4648804"/>
                    <a:pt x="1532015" y="4755253"/>
                    <a:pt x="1518185" y="4755253"/>
                  </a:cubicBezTo>
                  <a:lnTo>
                    <a:pt x="25041" y="4755253"/>
                  </a:lnTo>
                  <a:cubicBezTo>
                    <a:pt x="11211" y="4755253"/>
                    <a:pt x="0" y="4648804"/>
                    <a:pt x="0" y="4517492"/>
                  </a:cubicBezTo>
                  <a:lnTo>
                    <a:pt x="0" y="237763"/>
                  </a:lnTo>
                  <a:cubicBezTo>
                    <a:pt x="0" y="106451"/>
                    <a:pt x="11211" y="2"/>
                    <a:pt x="25041" y="2"/>
                  </a:cubicBezTo>
                  <a:lnTo>
                    <a:pt x="1518185" y="2"/>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55945" tIns="48006" rIns="62232" bIns="1234582" numCol="1" spcCol="1270" anchor="t" anchorCtr="0">
              <a:noAutofit/>
            </a:bodyPr>
            <a:lstStyle/>
            <a:p>
              <a:pPr algn="r" defTabSz="622300">
                <a:lnSpc>
                  <a:spcPct val="90000"/>
                </a:lnSpc>
                <a:spcAft>
                  <a:spcPct val="35000"/>
                </a:spcAft>
              </a:pPr>
              <a:r>
                <a:rPr lang="en-US" sz="1400" b="1" dirty="0">
                  <a:solidFill>
                    <a:srgbClr val="00A8C8"/>
                  </a:solidFill>
                </a:rPr>
                <a:t>Phase 2</a:t>
              </a:r>
            </a:p>
          </p:txBody>
        </p:sp>
        <p:sp>
          <p:nvSpPr>
            <p:cNvPr id="11" name="Flowchart: Extract 10"/>
            <p:cNvSpPr/>
            <p:nvPr/>
          </p:nvSpPr>
          <p:spPr>
            <a:xfrm rot="5400000">
              <a:off x="2532621" y="2428671"/>
              <a:ext cx="272181" cy="231484"/>
            </a:xfrm>
            <a:prstGeom prst="flowChartExtra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reeform 11"/>
            <p:cNvSpPr/>
            <p:nvPr/>
          </p:nvSpPr>
          <p:spPr>
            <a:xfrm>
              <a:off x="2914651" y="956690"/>
              <a:ext cx="1223744" cy="4755255"/>
            </a:xfrm>
            <a:custGeom>
              <a:avLst/>
              <a:gdLst>
                <a:gd name="connsiteX0" fmla="*/ 0 w 1149703"/>
                <a:gd name="connsiteY0" fmla="*/ 0 h 4755255"/>
                <a:gd name="connsiteX1" fmla="*/ 1149703 w 1149703"/>
                <a:gd name="connsiteY1" fmla="*/ 0 h 4755255"/>
                <a:gd name="connsiteX2" fmla="*/ 1149703 w 1149703"/>
                <a:gd name="connsiteY2" fmla="*/ 4755255 h 4755255"/>
                <a:gd name="connsiteX3" fmla="*/ 0 w 1149703"/>
                <a:gd name="connsiteY3" fmla="*/ 4755255 h 4755255"/>
                <a:gd name="connsiteX4" fmla="*/ 0 w 1149703"/>
                <a:gd name="connsiteY4" fmla="*/ 0 h 4755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703" h="4755255">
                  <a:moveTo>
                    <a:pt x="0" y="0"/>
                  </a:moveTo>
                  <a:lnTo>
                    <a:pt x="1149703" y="0"/>
                  </a:lnTo>
                  <a:lnTo>
                    <a:pt x="1149703" y="4755255"/>
                  </a:lnTo>
                  <a:lnTo>
                    <a:pt x="0" y="4755255"/>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37719" rIns="0" bIns="0" numCol="1" spcCol="1270" anchor="t" anchorCtr="0">
              <a:noAutofit/>
            </a:bodyPr>
            <a:lstStyle/>
            <a:p>
              <a:pPr defTabSz="466725">
                <a:lnSpc>
                  <a:spcPct val="90000"/>
                </a:lnSpc>
                <a:spcAft>
                  <a:spcPct val="35000"/>
                </a:spcAft>
              </a:pPr>
              <a:r>
                <a:rPr lang="en-US" sz="1050" b="1" dirty="0">
                  <a:solidFill>
                    <a:srgbClr val="000000">
                      <a:hueOff val="0"/>
                      <a:satOff val="0"/>
                      <a:lumOff val="0"/>
                      <a:alphaOff val="0"/>
                    </a:srgbClr>
                  </a:solidFill>
                </a:rPr>
                <a:t>Market Analysis (Employee and Employer </a:t>
              </a:r>
              <a:r>
                <a:rPr lang="en-US" sz="1050" b="1" dirty="0" smtClean="0">
                  <a:solidFill>
                    <a:srgbClr val="000000">
                      <a:hueOff val="0"/>
                      <a:satOff val="0"/>
                      <a:lumOff val="0"/>
                      <a:alphaOff val="0"/>
                    </a:srgbClr>
                  </a:solidFill>
                </a:rPr>
                <a:t>Survey</a:t>
              </a:r>
              <a:r>
                <a:rPr lang="en-US" sz="1050" b="1" dirty="0">
                  <a:solidFill>
                    <a:srgbClr val="000000">
                      <a:hueOff val="0"/>
                      <a:satOff val="0"/>
                      <a:lumOff val="0"/>
                      <a:alphaOff val="0"/>
                    </a:srgbClr>
                  </a:solidFill>
                </a:rPr>
                <a:t>)</a:t>
              </a:r>
            </a:p>
            <a:p>
              <a:pPr algn="l" defTabSz="466725">
                <a:lnSpc>
                  <a:spcPct val="100000"/>
                </a:lnSpc>
                <a:spcAft>
                  <a:spcPts val="0"/>
                </a:spcAft>
              </a:pPr>
              <a:r>
                <a:rPr lang="en-US" sz="1050" b="1" dirty="0">
                  <a:solidFill>
                    <a:srgbClr val="000000">
                      <a:hueOff val="0"/>
                      <a:satOff val="0"/>
                      <a:lumOff val="0"/>
                      <a:alphaOff val="0"/>
                    </a:srgbClr>
                  </a:solidFill>
                </a:rPr>
                <a:t>Objective: </a:t>
              </a:r>
            </a:p>
            <a:p>
              <a:pPr algn="l" defTabSz="466725">
                <a:lnSpc>
                  <a:spcPct val="100000"/>
                </a:lnSpc>
                <a:spcAft>
                  <a:spcPts val="0"/>
                </a:spcAft>
              </a:pPr>
              <a:r>
                <a:rPr lang="en-US" sz="1050" dirty="0">
                  <a:solidFill>
                    <a:srgbClr val="000000">
                      <a:hueOff val="0"/>
                      <a:satOff val="0"/>
                      <a:lumOff val="0"/>
                      <a:alphaOff val="0"/>
                    </a:srgbClr>
                  </a:solidFill>
                </a:rPr>
                <a:t>Gather feedback on program design features from a broad range of employees and employers  </a:t>
              </a:r>
            </a:p>
            <a:p>
              <a:pPr algn="l" defTabSz="466725">
                <a:lnSpc>
                  <a:spcPct val="100000"/>
                </a:lnSpc>
                <a:spcAft>
                  <a:spcPts val="0"/>
                </a:spcAft>
              </a:pPr>
              <a:endParaRPr lang="en-US" sz="1050" dirty="0">
                <a:solidFill>
                  <a:srgbClr val="000000">
                    <a:hueOff val="0"/>
                    <a:satOff val="0"/>
                    <a:lumOff val="0"/>
                    <a:alphaOff val="0"/>
                  </a:srgbClr>
                </a:solidFill>
              </a:endParaRPr>
            </a:p>
            <a:p>
              <a:pPr algn="l" defTabSz="466725">
                <a:lnSpc>
                  <a:spcPct val="100000"/>
                </a:lnSpc>
                <a:spcAft>
                  <a:spcPts val="0"/>
                </a:spcAft>
              </a:pPr>
              <a:r>
                <a:rPr lang="en-US" sz="1050" b="1" dirty="0">
                  <a:solidFill>
                    <a:srgbClr val="000000">
                      <a:hueOff val="0"/>
                      <a:satOff val="0"/>
                      <a:lumOff val="0"/>
                      <a:alphaOff val="0"/>
                    </a:srgbClr>
                  </a:solidFill>
                </a:rPr>
                <a:t>Key tasks:</a:t>
              </a:r>
            </a:p>
            <a:p>
              <a:pPr algn="l" defTabSz="466725">
                <a:lnSpc>
                  <a:spcPct val="100000"/>
                </a:lnSpc>
                <a:spcAft>
                  <a:spcPts val="0"/>
                </a:spcAft>
              </a:pPr>
              <a:r>
                <a:rPr lang="en-US" sz="1050" dirty="0">
                  <a:solidFill>
                    <a:srgbClr val="000000">
                      <a:hueOff val="0"/>
                      <a:satOff val="0"/>
                      <a:lumOff val="0"/>
                      <a:alphaOff val="0"/>
                    </a:srgbClr>
                  </a:solidFill>
                </a:rPr>
                <a:t>Set up and administer survey</a:t>
              </a:r>
            </a:p>
            <a:p>
              <a:pPr algn="l" defTabSz="466725">
                <a:lnSpc>
                  <a:spcPct val="100000"/>
                </a:lnSpc>
                <a:spcAft>
                  <a:spcPts val="0"/>
                </a:spcAft>
              </a:pPr>
              <a:endParaRPr lang="en-US" sz="1050" dirty="0">
                <a:solidFill>
                  <a:srgbClr val="000000">
                    <a:hueOff val="0"/>
                    <a:satOff val="0"/>
                    <a:lumOff val="0"/>
                    <a:alphaOff val="0"/>
                  </a:srgbClr>
                </a:solidFill>
              </a:endParaRPr>
            </a:p>
            <a:p>
              <a:pPr algn="l" defTabSz="466725">
                <a:lnSpc>
                  <a:spcPct val="100000"/>
                </a:lnSpc>
                <a:spcAft>
                  <a:spcPts val="0"/>
                </a:spcAft>
              </a:pPr>
              <a:r>
                <a:rPr lang="en-US" sz="1050" dirty="0">
                  <a:solidFill>
                    <a:srgbClr val="000000">
                      <a:hueOff val="0"/>
                      <a:satOff val="0"/>
                      <a:lumOff val="0"/>
                      <a:alphaOff val="0"/>
                    </a:srgbClr>
                  </a:solidFill>
                </a:rPr>
                <a:t>Analyze results/ synthesize findings </a:t>
              </a:r>
            </a:p>
            <a:p>
              <a:pPr algn="l" defTabSz="466725">
                <a:lnSpc>
                  <a:spcPct val="100000"/>
                </a:lnSpc>
                <a:spcAft>
                  <a:spcPts val="0"/>
                </a:spcAft>
              </a:pPr>
              <a:endParaRPr lang="en-US" sz="1050" b="1" dirty="0">
                <a:solidFill>
                  <a:srgbClr val="000000">
                    <a:hueOff val="0"/>
                    <a:satOff val="0"/>
                    <a:lumOff val="0"/>
                    <a:alphaOff val="0"/>
                  </a:srgbClr>
                </a:solidFill>
              </a:endParaRPr>
            </a:p>
            <a:p>
              <a:pPr algn="l" defTabSz="466725">
                <a:lnSpc>
                  <a:spcPct val="100000"/>
                </a:lnSpc>
                <a:spcAft>
                  <a:spcPts val="0"/>
                </a:spcAft>
              </a:pPr>
              <a:r>
                <a:rPr lang="en-US" sz="1050" b="1" dirty="0">
                  <a:solidFill>
                    <a:srgbClr val="000000">
                      <a:hueOff val="0"/>
                      <a:satOff val="0"/>
                      <a:lumOff val="0"/>
                      <a:alphaOff val="0"/>
                    </a:srgbClr>
                  </a:solidFill>
                </a:rPr>
                <a:t>Deliverable 2:</a:t>
              </a:r>
            </a:p>
            <a:p>
              <a:pPr algn="l" defTabSz="466725">
                <a:lnSpc>
                  <a:spcPct val="100000"/>
                </a:lnSpc>
                <a:spcAft>
                  <a:spcPts val="0"/>
                </a:spcAft>
              </a:pPr>
              <a:r>
                <a:rPr lang="en-US" sz="1050" dirty="0">
                  <a:solidFill>
                    <a:srgbClr val="000000">
                      <a:hueOff val="0"/>
                      <a:satOff val="0"/>
                      <a:lumOff val="0"/>
                      <a:alphaOff val="0"/>
                    </a:srgbClr>
                  </a:solidFill>
                </a:rPr>
                <a:t>Boston College  to report on survey results and analysis</a:t>
              </a:r>
            </a:p>
            <a:p>
              <a:pPr algn="l" defTabSz="466725">
                <a:lnSpc>
                  <a:spcPct val="90000"/>
                </a:lnSpc>
                <a:spcAft>
                  <a:spcPct val="35000"/>
                </a:spcAft>
              </a:pPr>
              <a:endParaRPr lang="en-US" sz="1050" b="1" dirty="0">
                <a:solidFill>
                  <a:srgbClr val="000000">
                    <a:hueOff val="0"/>
                    <a:satOff val="0"/>
                    <a:lumOff val="0"/>
                    <a:alphaOff val="0"/>
                  </a:srgbClr>
                </a:solidFill>
              </a:endParaRPr>
            </a:p>
          </p:txBody>
        </p:sp>
        <p:sp>
          <p:nvSpPr>
            <p:cNvPr id="13" name="Freeform 12"/>
            <p:cNvSpPr/>
            <p:nvPr/>
          </p:nvSpPr>
          <p:spPr>
            <a:xfrm rot="16200000">
              <a:off x="2721297" y="2493628"/>
              <a:ext cx="4774312" cy="1700436"/>
            </a:xfrm>
            <a:custGeom>
              <a:avLst/>
              <a:gdLst>
                <a:gd name="connsiteX0" fmla="*/ 0 w 1700435"/>
                <a:gd name="connsiteY0" fmla="*/ 85022 h 4877942"/>
                <a:gd name="connsiteX1" fmla="*/ 85022 w 1700435"/>
                <a:gd name="connsiteY1" fmla="*/ 0 h 4877942"/>
                <a:gd name="connsiteX2" fmla="*/ 1615413 w 1700435"/>
                <a:gd name="connsiteY2" fmla="*/ 0 h 4877942"/>
                <a:gd name="connsiteX3" fmla="*/ 1700435 w 1700435"/>
                <a:gd name="connsiteY3" fmla="*/ 85022 h 4877942"/>
                <a:gd name="connsiteX4" fmla="*/ 1700435 w 1700435"/>
                <a:gd name="connsiteY4" fmla="*/ 4792920 h 4877942"/>
                <a:gd name="connsiteX5" fmla="*/ 1615413 w 1700435"/>
                <a:gd name="connsiteY5" fmla="*/ 4877942 h 4877942"/>
                <a:gd name="connsiteX6" fmla="*/ 85022 w 1700435"/>
                <a:gd name="connsiteY6" fmla="*/ 4877942 h 4877942"/>
                <a:gd name="connsiteX7" fmla="*/ 0 w 1700435"/>
                <a:gd name="connsiteY7" fmla="*/ 4792920 h 4877942"/>
                <a:gd name="connsiteX8" fmla="*/ 0 w 1700435"/>
                <a:gd name="connsiteY8" fmla="*/ 85022 h 48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435" h="4877942">
                  <a:moveTo>
                    <a:pt x="1670796" y="1"/>
                  </a:moveTo>
                  <a:cubicBezTo>
                    <a:pt x="1687165" y="1"/>
                    <a:pt x="1700435" y="109199"/>
                    <a:pt x="1700435" y="243899"/>
                  </a:cubicBezTo>
                  <a:lnTo>
                    <a:pt x="1700435" y="4634043"/>
                  </a:lnTo>
                  <a:cubicBezTo>
                    <a:pt x="1700435" y="4768743"/>
                    <a:pt x="1687165" y="4877941"/>
                    <a:pt x="1670796" y="4877941"/>
                  </a:cubicBezTo>
                  <a:lnTo>
                    <a:pt x="29639" y="4877941"/>
                  </a:lnTo>
                  <a:cubicBezTo>
                    <a:pt x="13270" y="4877941"/>
                    <a:pt x="0" y="4768743"/>
                    <a:pt x="0" y="4634043"/>
                  </a:cubicBezTo>
                  <a:lnTo>
                    <a:pt x="0" y="243899"/>
                  </a:lnTo>
                  <a:cubicBezTo>
                    <a:pt x="0" y="109199"/>
                    <a:pt x="13270" y="1"/>
                    <a:pt x="29639" y="1"/>
                  </a:cubicBezTo>
                  <a:lnTo>
                    <a:pt x="1670796" y="1"/>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78029" tIns="48006" rIns="62231" bIns="1360348" numCol="1" spcCol="1270" anchor="t" anchorCtr="0">
              <a:noAutofit/>
            </a:bodyPr>
            <a:lstStyle/>
            <a:p>
              <a:pPr algn="r" defTabSz="622300">
                <a:lnSpc>
                  <a:spcPct val="90000"/>
                </a:lnSpc>
                <a:spcAft>
                  <a:spcPct val="35000"/>
                </a:spcAft>
              </a:pPr>
              <a:r>
                <a:rPr lang="en-US" sz="1400" b="1" dirty="0">
                  <a:solidFill>
                    <a:srgbClr val="00A8C8"/>
                  </a:solidFill>
                </a:rPr>
                <a:t>Phase</a:t>
              </a:r>
              <a:r>
                <a:rPr lang="en-US" sz="1200" dirty="0">
                  <a:solidFill>
                    <a:srgbClr val="000000">
                      <a:hueOff val="0"/>
                      <a:satOff val="0"/>
                      <a:lumOff val="0"/>
                      <a:alphaOff val="0"/>
                    </a:srgbClr>
                  </a:solidFill>
                </a:rPr>
                <a:t> </a:t>
              </a:r>
              <a:r>
                <a:rPr lang="en-US" sz="1400" b="1" dirty="0">
                  <a:solidFill>
                    <a:srgbClr val="00A8C8"/>
                  </a:solidFill>
                </a:rPr>
                <a:t>3</a:t>
              </a:r>
            </a:p>
          </p:txBody>
        </p:sp>
        <p:sp>
          <p:nvSpPr>
            <p:cNvPr id="14" name="Flowchart: Extract 13"/>
            <p:cNvSpPr/>
            <p:nvPr/>
          </p:nvSpPr>
          <p:spPr>
            <a:xfrm rot="5400000">
              <a:off x="4129861" y="2428671"/>
              <a:ext cx="272181" cy="231484"/>
            </a:xfrm>
            <a:prstGeom prst="flowChartExtra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4" name="Freeform 73"/>
            <p:cNvSpPr/>
            <p:nvPr/>
          </p:nvSpPr>
          <p:spPr>
            <a:xfrm>
              <a:off x="4586925" y="956690"/>
              <a:ext cx="1266824" cy="4877942"/>
            </a:xfrm>
            <a:custGeom>
              <a:avLst/>
              <a:gdLst>
                <a:gd name="connsiteX0" fmla="*/ 0 w 1266824"/>
                <a:gd name="connsiteY0" fmla="*/ 0 h 4877942"/>
                <a:gd name="connsiteX1" fmla="*/ 1266824 w 1266824"/>
                <a:gd name="connsiteY1" fmla="*/ 0 h 4877942"/>
                <a:gd name="connsiteX2" fmla="*/ 1266824 w 1266824"/>
                <a:gd name="connsiteY2" fmla="*/ 4877942 h 4877942"/>
                <a:gd name="connsiteX3" fmla="*/ 0 w 1266824"/>
                <a:gd name="connsiteY3" fmla="*/ 4877942 h 4877942"/>
                <a:gd name="connsiteX4" fmla="*/ 0 w 1266824"/>
                <a:gd name="connsiteY4" fmla="*/ 0 h 487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24" h="4877942">
                  <a:moveTo>
                    <a:pt x="0" y="0"/>
                  </a:moveTo>
                  <a:lnTo>
                    <a:pt x="1266824" y="0"/>
                  </a:lnTo>
                  <a:lnTo>
                    <a:pt x="1266824" y="4877942"/>
                  </a:lnTo>
                  <a:lnTo>
                    <a:pt x="0" y="4877942"/>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37719" rIns="0" bIns="0" numCol="1" spcCol="1270" anchor="t" anchorCtr="0">
              <a:noAutofit/>
            </a:bodyPr>
            <a:lstStyle/>
            <a:p>
              <a:pPr defTabSz="466725">
                <a:lnSpc>
                  <a:spcPct val="90000"/>
                </a:lnSpc>
                <a:spcAft>
                  <a:spcPct val="35000"/>
                </a:spcAft>
              </a:pPr>
              <a:r>
                <a:rPr lang="en-US" sz="1050" b="1" dirty="0">
                  <a:solidFill>
                    <a:srgbClr val="000000">
                      <a:hueOff val="0"/>
                      <a:satOff val="0"/>
                      <a:lumOff val="0"/>
                      <a:alphaOff val="0"/>
                    </a:srgbClr>
                  </a:solidFill>
                </a:rPr>
                <a:t>Program Administration Design</a:t>
              </a:r>
            </a:p>
            <a:p>
              <a:pPr algn="l" defTabSz="466725">
                <a:lnSpc>
                  <a:spcPct val="100000"/>
                </a:lnSpc>
                <a:spcAft>
                  <a:spcPts val="0"/>
                </a:spcAft>
              </a:pPr>
              <a:r>
                <a:rPr lang="en-US" sz="1050" b="1" dirty="0">
                  <a:solidFill>
                    <a:srgbClr val="000000">
                      <a:hueOff val="0"/>
                      <a:satOff val="0"/>
                      <a:lumOff val="0"/>
                      <a:alphaOff val="0"/>
                    </a:srgbClr>
                  </a:solidFill>
                </a:rPr>
                <a:t>Objective: </a:t>
              </a:r>
            </a:p>
            <a:p>
              <a:pPr algn="l" defTabSz="466725">
                <a:lnSpc>
                  <a:spcPct val="100000"/>
                </a:lnSpc>
                <a:spcAft>
                  <a:spcPts val="0"/>
                </a:spcAft>
              </a:pPr>
              <a:r>
                <a:rPr lang="en-US" sz="1050" dirty="0">
                  <a:solidFill>
                    <a:srgbClr val="000000">
                      <a:hueOff val="0"/>
                      <a:satOff val="0"/>
                      <a:lumOff val="0"/>
                      <a:alphaOff val="0"/>
                    </a:srgbClr>
                  </a:solidFill>
                </a:rPr>
                <a:t>Develop and select program administration designs to use in financial feasibility analysis</a:t>
              </a:r>
            </a:p>
            <a:p>
              <a:pPr algn="l" defTabSz="466725">
                <a:lnSpc>
                  <a:spcPct val="100000"/>
                </a:lnSpc>
                <a:spcAft>
                  <a:spcPts val="0"/>
                </a:spcAft>
              </a:pPr>
              <a:endParaRPr lang="en-US" sz="1050" dirty="0">
                <a:solidFill>
                  <a:srgbClr val="000000">
                    <a:hueOff val="0"/>
                    <a:satOff val="0"/>
                    <a:lumOff val="0"/>
                    <a:alphaOff val="0"/>
                  </a:srgbClr>
                </a:solidFill>
              </a:endParaRPr>
            </a:p>
            <a:p>
              <a:pPr algn="l" defTabSz="466725">
                <a:lnSpc>
                  <a:spcPct val="100000"/>
                </a:lnSpc>
                <a:spcAft>
                  <a:spcPts val="0"/>
                </a:spcAft>
              </a:pPr>
              <a:r>
                <a:rPr lang="en-US" sz="1050" b="1" dirty="0">
                  <a:solidFill>
                    <a:srgbClr val="000000">
                      <a:hueOff val="0"/>
                      <a:satOff val="0"/>
                      <a:lumOff val="0"/>
                      <a:alphaOff val="0"/>
                    </a:srgbClr>
                  </a:solidFill>
                </a:rPr>
                <a:t>Key tasks:</a:t>
              </a:r>
            </a:p>
            <a:p>
              <a:pPr algn="l" defTabSz="466725">
                <a:lnSpc>
                  <a:spcPct val="100000"/>
                </a:lnSpc>
                <a:spcAft>
                  <a:spcPts val="0"/>
                </a:spcAft>
              </a:pPr>
              <a:r>
                <a:rPr lang="en-US" sz="1050" dirty="0">
                  <a:solidFill>
                    <a:srgbClr val="000000">
                      <a:hueOff val="0"/>
                      <a:satOff val="0"/>
                      <a:lumOff val="0"/>
                      <a:alphaOff val="0"/>
                    </a:srgbClr>
                  </a:solidFill>
                </a:rPr>
                <a:t>Research identified options for program administration design</a:t>
              </a:r>
            </a:p>
            <a:p>
              <a:pPr algn="l" defTabSz="466725">
                <a:lnSpc>
                  <a:spcPct val="100000"/>
                </a:lnSpc>
                <a:spcAft>
                  <a:spcPts val="0"/>
                </a:spcAft>
              </a:pPr>
              <a:endParaRPr lang="en-US" sz="1050" dirty="0">
                <a:solidFill>
                  <a:srgbClr val="000000">
                    <a:hueOff val="0"/>
                    <a:satOff val="0"/>
                    <a:lumOff val="0"/>
                    <a:alphaOff val="0"/>
                  </a:srgbClr>
                </a:solidFill>
              </a:endParaRPr>
            </a:p>
            <a:p>
              <a:pPr algn="l" defTabSz="466725">
                <a:lnSpc>
                  <a:spcPct val="100000"/>
                </a:lnSpc>
                <a:spcAft>
                  <a:spcPts val="0"/>
                </a:spcAft>
              </a:pPr>
              <a:r>
                <a:rPr lang="en-US" sz="1050" dirty="0">
                  <a:solidFill>
                    <a:srgbClr val="000000">
                      <a:hueOff val="0"/>
                      <a:satOff val="0"/>
                      <a:lumOff val="0"/>
                      <a:alphaOff val="0"/>
                    </a:srgbClr>
                  </a:solidFill>
                </a:rPr>
                <a:t>Analyze results/ synthesize findings </a:t>
              </a:r>
            </a:p>
            <a:p>
              <a:pPr algn="l" defTabSz="466725">
                <a:lnSpc>
                  <a:spcPct val="100000"/>
                </a:lnSpc>
                <a:spcAft>
                  <a:spcPts val="0"/>
                </a:spcAft>
              </a:pPr>
              <a:endParaRPr lang="en-US" sz="1050" b="1" dirty="0">
                <a:solidFill>
                  <a:srgbClr val="000000">
                    <a:hueOff val="0"/>
                    <a:satOff val="0"/>
                    <a:lumOff val="0"/>
                    <a:alphaOff val="0"/>
                  </a:srgbClr>
                </a:solidFill>
              </a:endParaRPr>
            </a:p>
            <a:p>
              <a:pPr algn="l" defTabSz="466725">
                <a:lnSpc>
                  <a:spcPct val="100000"/>
                </a:lnSpc>
                <a:spcAft>
                  <a:spcPts val="0"/>
                </a:spcAft>
              </a:pPr>
              <a:r>
                <a:rPr lang="en-US" sz="1050" b="1" dirty="0">
                  <a:solidFill>
                    <a:srgbClr val="000000">
                      <a:hueOff val="0"/>
                      <a:satOff val="0"/>
                      <a:lumOff val="0"/>
                      <a:alphaOff val="0"/>
                    </a:srgbClr>
                  </a:solidFill>
                </a:rPr>
                <a:t>Deliverable 3:</a:t>
              </a:r>
            </a:p>
            <a:p>
              <a:pPr algn="l" defTabSz="466725">
                <a:lnSpc>
                  <a:spcPct val="100000"/>
                </a:lnSpc>
                <a:spcAft>
                  <a:spcPts val="0"/>
                </a:spcAft>
              </a:pPr>
              <a:r>
                <a:rPr lang="en-US" sz="1050" dirty="0" smtClean="0">
                  <a:solidFill>
                    <a:srgbClr val="000000">
                      <a:hueOff val="0"/>
                      <a:satOff val="0"/>
                      <a:lumOff val="0"/>
                      <a:alphaOff val="0"/>
                    </a:srgbClr>
                  </a:solidFill>
                </a:rPr>
                <a:t>Mercer and Oliver </a:t>
              </a:r>
              <a:r>
                <a:rPr lang="en-US" sz="1050" dirty="0">
                  <a:solidFill>
                    <a:srgbClr val="000000">
                      <a:hueOff val="0"/>
                      <a:satOff val="0"/>
                      <a:lumOff val="0"/>
                      <a:alphaOff val="0"/>
                    </a:srgbClr>
                  </a:solidFill>
                </a:rPr>
                <a:t>Wyman to provide recommendations on program administration designs for Board approval</a:t>
              </a:r>
            </a:p>
            <a:p>
              <a:pPr algn="l" defTabSz="466725">
                <a:lnSpc>
                  <a:spcPct val="100000"/>
                </a:lnSpc>
                <a:spcAft>
                  <a:spcPts val="0"/>
                </a:spcAft>
              </a:pPr>
              <a:endParaRPr lang="en-US" sz="1050" dirty="0">
                <a:solidFill>
                  <a:srgbClr val="000000">
                    <a:hueOff val="0"/>
                    <a:satOff val="0"/>
                    <a:lumOff val="0"/>
                    <a:alphaOff val="0"/>
                  </a:srgbClr>
                </a:solidFill>
              </a:endParaRPr>
            </a:p>
          </p:txBody>
        </p:sp>
        <p:sp>
          <p:nvSpPr>
            <p:cNvPr id="75" name="Freeform 74"/>
            <p:cNvSpPr/>
            <p:nvPr/>
          </p:nvSpPr>
          <p:spPr>
            <a:xfrm rot="16200000">
              <a:off x="4527389" y="2441984"/>
              <a:ext cx="4774312" cy="1803724"/>
            </a:xfrm>
            <a:custGeom>
              <a:avLst/>
              <a:gdLst>
                <a:gd name="connsiteX0" fmla="*/ 0 w 1803723"/>
                <a:gd name="connsiteY0" fmla="*/ 90186 h 4877942"/>
                <a:gd name="connsiteX1" fmla="*/ 90186 w 1803723"/>
                <a:gd name="connsiteY1" fmla="*/ 0 h 4877942"/>
                <a:gd name="connsiteX2" fmla="*/ 1713537 w 1803723"/>
                <a:gd name="connsiteY2" fmla="*/ 0 h 4877942"/>
                <a:gd name="connsiteX3" fmla="*/ 1803723 w 1803723"/>
                <a:gd name="connsiteY3" fmla="*/ 90186 h 4877942"/>
                <a:gd name="connsiteX4" fmla="*/ 1803723 w 1803723"/>
                <a:gd name="connsiteY4" fmla="*/ 4787756 h 4877942"/>
                <a:gd name="connsiteX5" fmla="*/ 1713537 w 1803723"/>
                <a:gd name="connsiteY5" fmla="*/ 4877942 h 4877942"/>
                <a:gd name="connsiteX6" fmla="*/ 90186 w 1803723"/>
                <a:gd name="connsiteY6" fmla="*/ 4877942 h 4877942"/>
                <a:gd name="connsiteX7" fmla="*/ 0 w 1803723"/>
                <a:gd name="connsiteY7" fmla="*/ 4787756 h 4877942"/>
                <a:gd name="connsiteX8" fmla="*/ 0 w 1803723"/>
                <a:gd name="connsiteY8" fmla="*/ 90186 h 48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723" h="4877942">
                  <a:moveTo>
                    <a:pt x="1770375" y="1"/>
                  </a:moveTo>
                  <a:cubicBezTo>
                    <a:pt x="1788792" y="1"/>
                    <a:pt x="1803723" y="109199"/>
                    <a:pt x="1803723" y="243898"/>
                  </a:cubicBezTo>
                  <a:lnTo>
                    <a:pt x="1803723" y="4634044"/>
                  </a:lnTo>
                  <a:cubicBezTo>
                    <a:pt x="1803723" y="4768743"/>
                    <a:pt x="1788792" y="4877941"/>
                    <a:pt x="1770375" y="4877941"/>
                  </a:cubicBezTo>
                  <a:lnTo>
                    <a:pt x="33348" y="4877941"/>
                  </a:lnTo>
                  <a:cubicBezTo>
                    <a:pt x="14931" y="4877941"/>
                    <a:pt x="0" y="4768743"/>
                    <a:pt x="0" y="4634044"/>
                  </a:cubicBezTo>
                  <a:lnTo>
                    <a:pt x="0" y="243898"/>
                  </a:lnTo>
                  <a:cubicBezTo>
                    <a:pt x="0" y="109199"/>
                    <a:pt x="14931" y="1"/>
                    <a:pt x="33348" y="1"/>
                  </a:cubicBezTo>
                  <a:lnTo>
                    <a:pt x="1770375" y="1"/>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78030" tIns="48007" rIns="62230" bIns="1442978" numCol="1" spcCol="1270" anchor="t" anchorCtr="0">
              <a:noAutofit/>
            </a:bodyPr>
            <a:lstStyle/>
            <a:p>
              <a:pPr algn="r" defTabSz="622300">
                <a:lnSpc>
                  <a:spcPct val="90000"/>
                </a:lnSpc>
                <a:spcAft>
                  <a:spcPct val="35000"/>
                </a:spcAft>
              </a:pPr>
              <a:r>
                <a:rPr lang="en-US" sz="1400" b="1" dirty="0">
                  <a:solidFill>
                    <a:srgbClr val="00A8C8"/>
                  </a:solidFill>
                </a:rPr>
                <a:t>Phase 4</a:t>
              </a:r>
            </a:p>
          </p:txBody>
        </p:sp>
        <p:sp>
          <p:nvSpPr>
            <p:cNvPr id="76" name="Flowchart: Extract 75"/>
            <p:cNvSpPr/>
            <p:nvPr/>
          </p:nvSpPr>
          <p:spPr>
            <a:xfrm rot="5400000">
              <a:off x="5884309" y="2428671"/>
              <a:ext cx="272181" cy="231484"/>
            </a:xfrm>
            <a:prstGeom prst="flowChartExtra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7" name="Freeform 76"/>
            <p:cNvSpPr/>
            <p:nvPr/>
          </p:nvSpPr>
          <p:spPr>
            <a:xfrm>
              <a:off x="6259830" y="956690"/>
              <a:ext cx="1541934" cy="4877942"/>
            </a:xfrm>
            <a:custGeom>
              <a:avLst/>
              <a:gdLst>
                <a:gd name="connsiteX0" fmla="*/ 0 w 1343773"/>
                <a:gd name="connsiteY0" fmla="*/ 0 h 4877942"/>
                <a:gd name="connsiteX1" fmla="*/ 1343773 w 1343773"/>
                <a:gd name="connsiteY1" fmla="*/ 0 h 4877942"/>
                <a:gd name="connsiteX2" fmla="*/ 1343773 w 1343773"/>
                <a:gd name="connsiteY2" fmla="*/ 4877942 h 4877942"/>
                <a:gd name="connsiteX3" fmla="*/ 0 w 1343773"/>
                <a:gd name="connsiteY3" fmla="*/ 4877942 h 4877942"/>
                <a:gd name="connsiteX4" fmla="*/ 0 w 1343773"/>
                <a:gd name="connsiteY4" fmla="*/ 0 h 487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773" h="4877942">
                  <a:moveTo>
                    <a:pt x="0" y="0"/>
                  </a:moveTo>
                  <a:lnTo>
                    <a:pt x="1343773" y="0"/>
                  </a:lnTo>
                  <a:lnTo>
                    <a:pt x="1343773" y="4877942"/>
                  </a:lnTo>
                  <a:lnTo>
                    <a:pt x="0" y="4877942"/>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37719" rIns="0" bIns="0" numCol="1" spcCol="1270" anchor="t" anchorCtr="0">
              <a:noAutofit/>
            </a:bodyPr>
            <a:lstStyle/>
            <a:p>
              <a:pPr defTabSz="466725">
                <a:lnSpc>
                  <a:spcPct val="100000"/>
                </a:lnSpc>
                <a:spcAft>
                  <a:spcPts val="0"/>
                </a:spcAft>
              </a:pPr>
              <a:r>
                <a:rPr lang="en-US" sz="1050" b="1" dirty="0">
                  <a:solidFill>
                    <a:srgbClr val="000000">
                      <a:hueOff val="0"/>
                      <a:satOff val="0"/>
                      <a:lumOff val="0"/>
                      <a:alphaOff val="0"/>
                    </a:srgbClr>
                  </a:solidFill>
                </a:rPr>
                <a:t>Financial Feasibility Study</a:t>
              </a:r>
            </a:p>
            <a:p>
              <a:pPr algn="l" defTabSz="466725">
                <a:lnSpc>
                  <a:spcPct val="100000"/>
                </a:lnSpc>
                <a:spcAft>
                  <a:spcPts val="0"/>
                </a:spcAft>
              </a:pPr>
              <a:r>
                <a:rPr lang="en-US" sz="1050" b="1" dirty="0">
                  <a:solidFill>
                    <a:srgbClr val="000000">
                      <a:hueOff val="0"/>
                      <a:satOff val="0"/>
                      <a:lumOff val="0"/>
                      <a:alphaOff val="0"/>
                    </a:srgbClr>
                  </a:solidFill>
                </a:rPr>
                <a:t>Objective: </a:t>
              </a:r>
            </a:p>
            <a:p>
              <a:pPr algn="l" defTabSz="466725">
                <a:lnSpc>
                  <a:spcPct val="100000"/>
                </a:lnSpc>
                <a:spcAft>
                  <a:spcPts val="0"/>
                </a:spcAft>
              </a:pPr>
              <a:r>
                <a:rPr lang="en-US" sz="1050" dirty="0">
                  <a:solidFill>
                    <a:srgbClr val="000000">
                      <a:hueOff val="0"/>
                      <a:satOff val="0"/>
                      <a:lumOff val="0"/>
                      <a:alphaOff val="0"/>
                    </a:srgbClr>
                  </a:solidFill>
                </a:rPr>
                <a:t>Assess whether Program will be self-sustaining</a:t>
              </a:r>
            </a:p>
            <a:p>
              <a:pPr algn="l" defTabSz="466725">
                <a:lnSpc>
                  <a:spcPct val="100000"/>
                </a:lnSpc>
                <a:spcAft>
                  <a:spcPts val="0"/>
                </a:spcAft>
              </a:pPr>
              <a:endParaRPr lang="en-US" sz="1050" b="1" dirty="0">
                <a:solidFill>
                  <a:srgbClr val="000000">
                    <a:hueOff val="0"/>
                    <a:satOff val="0"/>
                    <a:lumOff val="0"/>
                    <a:alphaOff val="0"/>
                  </a:srgbClr>
                </a:solidFill>
              </a:endParaRPr>
            </a:p>
            <a:p>
              <a:pPr algn="l" defTabSz="466725">
                <a:lnSpc>
                  <a:spcPct val="100000"/>
                </a:lnSpc>
                <a:spcAft>
                  <a:spcPts val="0"/>
                </a:spcAft>
              </a:pPr>
              <a:r>
                <a:rPr lang="en-US" sz="1050" b="1" dirty="0">
                  <a:solidFill>
                    <a:srgbClr val="000000">
                      <a:hueOff val="0"/>
                      <a:satOff val="0"/>
                      <a:lumOff val="0"/>
                      <a:alphaOff val="0"/>
                    </a:srgbClr>
                  </a:solidFill>
                </a:rPr>
                <a:t>Key tasks:</a:t>
              </a:r>
            </a:p>
            <a:p>
              <a:pPr algn="l" defTabSz="466725">
                <a:lnSpc>
                  <a:spcPct val="100000"/>
                </a:lnSpc>
                <a:spcAft>
                  <a:spcPts val="0"/>
                </a:spcAft>
              </a:pPr>
              <a:r>
                <a:rPr lang="en-US" sz="1050" dirty="0">
                  <a:solidFill>
                    <a:srgbClr val="000000">
                      <a:hueOff val="0"/>
                      <a:satOff val="0"/>
                      <a:lumOff val="0"/>
                      <a:alphaOff val="0"/>
                    </a:srgbClr>
                  </a:solidFill>
                </a:rPr>
                <a:t>Build financial projection models</a:t>
              </a:r>
            </a:p>
            <a:p>
              <a:pPr algn="l" defTabSz="466725">
                <a:lnSpc>
                  <a:spcPct val="100000"/>
                </a:lnSpc>
                <a:spcAft>
                  <a:spcPts val="0"/>
                </a:spcAft>
              </a:pPr>
              <a:endParaRPr lang="en-US" sz="1050" dirty="0">
                <a:solidFill>
                  <a:srgbClr val="000000">
                    <a:hueOff val="0"/>
                    <a:satOff val="0"/>
                    <a:lumOff val="0"/>
                    <a:alphaOff val="0"/>
                  </a:srgbClr>
                </a:solidFill>
              </a:endParaRPr>
            </a:p>
            <a:p>
              <a:pPr algn="l" defTabSz="466725">
                <a:lnSpc>
                  <a:spcPct val="100000"/>
                </a:lnSpc>
                <a:spcAft>
                  <a:spcPts val="0"/>
                </a:spcAft>
              </a:pPr>
              <a:r>
                <a:rPr lang="en-US" sz="1050" dirty="0">
                  <a:solidFill>
                    <a:srgbClr val="000000">
                      <a:hueOff val="0"/>
                      <a:satOff val="0"/>
                      <a:lumOff val="0"/>
                      <a:alphaOff val="0"/>
                    </a:srgbClr>
                  </a:solidFill>
                </a:rPr>
                <a:t>Develop input estimates </a:t>
              </a:r>
            </a:p>
            <a:p>
              <a:pPr algn="l" defTabSz="466725">
                <a:lnSpc>
                  <a:spcPct val="100000"/>
                </a:lnSpc>
                <a:spcAft>
                  <a:spcPts val="0"/>
                </a:spcAft>
              </a:pPr>
              <a:endParaRPr lang="en-US" sz="1050" dirty="0">
                <a:solidFill>
                  <a:srgbClr val="000000">
                    <a:hueOff val="0"/>
                    <a:satOff val="0"/>
                    <a:lumOff val="0"/>
                    <a:alphaOff val="0"/>
                  </a:srgbClr>
                </a:solidFill>
              </a:endParaRPr>
            </a:p>
            <a:p>
              <a:pPr algn="l" defTabSz="466725">
                <a:lnSpc>
                  <a:spcPct val="100000"/>
                </a:lnSpc>
                <a:spcAft>
                  <a:spcPts val="0"/>
                </a:spcAft>
              </a:pPr>
              <a:r>
                <a:rPr lang="en-US" sz="1050" dirty="0">
                  <a:solidFill>
                    <a:srgbClr val="000000">
                      <a:hueOff val="0"/>
                      <a:satOff val="0"/>
                      <a:lumOff val="0"/>
                      <a:alphaOff val="0"/>
                    </a:srgbClr>
                  </a:solidFill>
                </a:rPr>
                <a:t>Determine drivers of </a:t>
              </a:r>
              <a:r>
                <a:rPr lang="en-US" sz="1050" dirty="0" smtClean="0">
                  <a:solidFill>
                    <a:srgbClr val="000000">
                      <a:hueOff val="0"/>
                      <a:satOff val="0"/>
                      <a:lumOff val="0"/>
                      <a:alphaOff val="0"/>
                    </a:srgbClr>
                  </a:solidFill>
                </a:rPr>
                <a:t>set-up, </a:t>
              </a:r>
              <a:r>
                <a:rPr lang="en-US" sz="1050" dirty="0">
                  <a:solidFill>
                    <a:srgbClr val="000000">
                      <a:hueOff val="0"/>
                      <a:satOff val="0"/>
                      <a:lumOff val="0"/>
                      <a:alphaOff val="0"/>
                    </a:srgbClr>
                  </a:solidFill>
                </a:rPr>
                <a:t>and ongoing administrative and operational costs</a:t>
              </a:r>
            </a:p>
            <a:p>
              <a:pPr algn="l" defTabSz="466725">
                <a:lnSpc>
                  <a:spcPct val="100000"/>
                </a:lnSpc>
                <a:spcAft>
                  <a:spcPts val="0"/>
                </a:spcAft>
              </a:pPr>
              <a:endParaRPr lang="en-US" sz="1050" dirty="0">
                <a:solidFill>
                  <a:srgbClr val="000000">
                    <a:hueOff val="0"/>
                    <a:satOff val="0"/>
                    <a:lumOff val="0"/>
                    <a:alphaOff val="0"/>
                  </a:srgbClr>
                </a:solidFill>
              </a:endParaRPr>
            </a:p>
            <a:p>
              <a:pPr algn="l" defTabSz="466725">
                <a:lnSpc>
                  <a:spcPct val="100000"/>
                </a:lnSpc>
                <a:spcAft>
                  <a:spcPts val="0"/>
                </a:spcAft>
              </a:pPr>
              <a:r>
                <a:rPr lang="en-US" sz="1050" b="1" dirty="0">
                  <a:solidFill>
                    <a:srgbClr val="000000">
                      <a:hueOff val="0"/>
                      <a:satOff val="0"/>
                      <a:lumOff val="0"/>
                      <a:alphaOff val="0"/>
                    </a:srgbClr>
                  </a:solidFill>
                </a:rPr>
                <a:t>Deliverables 4:</a:t>
              </a:r>
            </a:p>
            <a:p>
              <a:pPr algn="l" defTabSz="466725">
                <a:lnSpc>
                  <a:spcPct val="100000"/>
                </a:lnSpc>
                <a:spcAft>
                  <a:spcPts val="0"/>
                </a:spcAft>
              </a:pPr>
              <a:r>
                <a:rPr lang="en-US" sz="1050" dirty="0" smtClean="0">
                  <a:solidFill>
                    <a:srgbClr val="000000">
                      <a:hueOff val="0"/>
                      <a:satOff val="0"/>
                      <a:lumOff val="0"/>
                      <a:alphaOff val="0"/>
                    </a:srgbClr>
                  </a:solidFill>
                </a:rPr>
                <a:t>Mercer and Oliver </a:t>
              </a:r>
              <a:r>
                <a:rPr lang="en-US" sz="1050" dirty="0">
                  <a:solidFill>
                    <a:srgbClr val="000000">
                      <a:hueOff val="0"/>
                      <a:satOff val="0"/>
                      <a:lumOff val="0"/>
                      <a:alphaOff val="0"/>
                    </a:srgbClr>
                  </a:solidFill>
                </a:rPr>
                <a:t>Wyman to present financial models and parameter variables to Board for feedback (4a) and provide recommendations on financial feasibility of program administration options, and cost and fee structures (4b)</a:t>
              </a:r>
            </a:p>
            <a:p>
              <a:pPr algn="l" defTabSz="466725">
                <a:lnSpc>
                  <a:spcPct val="100000"/>
                </a:lnSpc>
                <a:spcAft>
                  <a:spcPts val="0"/>
                </a:spcAft>
              </a:pPr>
              <a:endParaRPr lang="en-US" sz="1050" dirty="0">
                <a:solidFill>
                  <a:srgbClr val="000000">
                    <a:hueOff val="0"/>
                    <a:satOff val="0"/>
                    <a:lumOff val="0"/>
                    <a:alphaOff val="0"/>
                  </a:srgbClr>
                </a:solidFill>
              </a:endParaRPr>
            </a:p>
            <a:p>
              <a:pPr algn="l" defTabSz="466725">
                <a:lnSpc>
                  <a:spcPct val="100000"/>
                </a:lnSpc>
                <a:spcAft>
                  <a:spcPts val="0"/>
                </a:spcAft>
              </a:pPr>
              <a:endParaRPr lang="en-US" sz="1050" dirty="0">
                <a:solidFill>
                  <a:srgbClr val="000000">
                    <a:hueOff val="0"/>
                    <a:satOff val="0"/>
                    <a:lumOff val="0"/>
                    <a:alphaOff val="0"/>
                  </a:srgbClr>
                </a:solidFill>
              </a:endParaRPr>
            </a:p>
          </p:txBody>
        </p:sp>
        <p:sp>
          <p:nvSpPr>
            <p:cNvPr id="78" name="Freeform 77"/>
            <p:cNvSpPr/>
            <p:nvPr/>
          </p:nvSpPr>
          <p:spPr>
            <a:xfrm rot="16200000">
              <a:off x="6254878" y="2572233"/>
              <a:ext cx="4774311" cy="1543227"/>
            </a:xfrm>
            <a:custGeom>
              <a:avLst/>
              <a:gdLst>
                <a:gd name="connsiteX0" fmla="*/ 0 w 1543226"/>
                <a:gd name="connsiteY0" fmla="*/ 77161 h 4877942"/>
                <a:gd name="connsiteX1" fmla="*/ 77161 w 1543226"/>
                <a:gd name="connsiteY1" fmla="*/ 0 h 4877942"/>
                <a:gd name="connsiteX2" fmla="*/ 1466065 w 1543226"/>
                <a:gd name="connsiteY2" fmla="*/ 0 h 4877942"/>
                <a:gd name="connsiteX3" fmla="*/ 1543226 w 1543226"/>
                <a:gd name="connsiteY3" fmla="*/ 77161 h 4877942"/>
                <a:gd name="connsiteX4" fmla="*/ 1543226 w 1543226"/>
                <a:gd name="connsiteY4" fmla="*/ 4800781 h 4877942"/>
                <a:gd name="connsiteX5" fmla="*/ 1466065 w 1543226"/>
                <a:gd name="connsiteY5" fmla="*/ 4877942 h 4877942"/>
                <a:gd name="connsiteX6" fmla="*/ 77161 w 1543226"/>
                <a:gd name="connsiteY6" fmla="*/ 4877942 h 4877942"/>
                <a:gd name="connsiteX7" fmla="*/ 0 w 1543226"/>
                <a:gd name="connsiteY7" fmla="*/ 4800781 h 4877942"/>
                <a:gd name="connsiteX8" fmla="*/ 0 w 1543226"/>
                <a:gd name="connsiteY8" fmla="*/ 77161 h 48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226" h="4877942">
                  <a:moveTo>
                    <a:pt x="1518815" y="3"/>
                  </a:moveTo>
                  <a:cubicBezTo>
                    <a:pt x="1532297" y="3"/>
                    <a:pt x="1543226" y="109199"/>
                    <a:pt x="1543226" y="243899"/>
                  </a:cubicBezTo>
                  <a:lnTo>
                    <a:pt x="1543226" y="4634043"/>
                  </a:lnTo>
                  <a:cubicBezTo>
                    <a:pt x="1543226" y="4768743"/>
                    <a:pt x="1532297" y="4877939"/>
                    <a:pt x="1518815" y="4877939"/>
                  </a:cubicBezTo>
                  <a:lnTo>
                    <a:pt x="24411" y="4877939"/>
                  </a:lnTo>
                  <a:cubicBezTo>
                    <a:pt x="10929" y="4877939"/>
                    <a:pt x="0" y="4768743"/>
                    <a:pt x="0" y="4634043"/>
                  </a:cubicBezTo>
                  <a:lnTo>
                    <a:pt x="0" y="243899"/>
                  </a:lnTo>
                  <a:cubicBezTo>
                    <a:pt x="0" y="109199"/>
                    <a:pt x="10929" y="3"/>
                    <a:pt x="24411" y="3"/>
                  </a:cubicBezTo>
                  <a:lnTo>
                    <a:pt x="1518815" y="3"/>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78029" tIns="48005" rIns="62230" bIns="1234582" numCol="1" spcCol="1270" anchor="t" anchorCtr="0">
              <a:noAutofit/>
            </a:bodyPr>
            <a:lstStyle/>
            <a:p>
              <a:pPr algn="r" defTabSz="622300">
                <a:lnSpc>
                  <a:spcPct val="90000"/>
                </a:lnSpc>
                <a:spcAft>
                  <a:spcPct val="35000"/>
                </a:spcAft>
              </a:pPr>
              <a:r>
                <a:rPr lang="en-US" sz="1400" b="1" dirty="0">
                  <a:solidFill>
                    <a:srgbClr val="00A8C8"/>
                  </a:solidFill>
                </a:rPr>
                <a:t>Phase 5</a:t>
              </a:r>
            </a:p>
          </p:txBody>
        </p:sp>
        <p:sp>
          <p:nvSpPr>
            <p:cNvPr id="79" name="Flowchart: Extract 78"/>
            <p:cNvSpPr/>
            <p:nvPr/>
          </p:nvSpPr>
          <p:spPr>
            <a:xfrm rot="5400000">
              <a:off x="7742045" y="2428671"/>
              <a:ext cx="272181" cy="231484"/>
            </a:xfrm>
            <a:prstGeom prst="flowChartExtra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0" name="Freeform 79"/>
            <p:cNvSpPr/>
            <p:nvPr/>
          </p:nvSpPr>
          <p:spPr>
            <a:xfrm>
              <a:off x="8179065" y="956690"/>
              <a:ext cx="1149703" cy="4877942"/>
            </a:xfrm>
            <a:custGeom>
              <a:avLst/>
              <a:gdLst>
                <a:gd name="connsiteX0" fmla="*/ 0 w 1149703"/>
                <a:gd name="connsiteY0" fmla="*/ 0 h 4877942"/>
                <a:gd name="connsiteX1" fmla="*/ 1149703 w 1149703"/>
                <a:gd name="connsiteY1" fmla="*/ 0 h 4877942"/>
                <a:gd name="connsiteX2" fmla="*/ 1149703 w 1149703"/>
                <a:gd name="connsiteY2" fmla="*/ 4877942 h 4877942"/>
                <a:gd name="connsiteX3" fmla="*/ 0 w 1149703"/>
                <a:gd name="connsiteY3" fmla="*/ 4877942 h 4877942"/>
                <a:gd name="connsiteX4" fmla="*/ 0 w 1149703"/>
                <a:gd name="connsiteY4" fmla="*/ 0 h 487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703" h="4877942">
                  <a:moveTo>
                    <a:pt x="0" y="0"/>
                  </a:moveTo>
                  <a:lnTo>
                    <a:pt x="1149703" y="0"/>
                  </a:lnTo>
                  <a:lnTo>
                    <a:pt x="1149703" y="4877942"/>
                  </a:lnTo>
                  <a:lnTo>
                    <a:pt x="0" y="4877942"/>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37719" rIns="0" bIns="0" numCol="1" spcCol="1270" anchor="t" anchorCtr="0">
              <a:noAutofit/>
            </a:bodyPr>
            <a:lstStyle/>
            <a:p>
              <a:pPr defTabSz="466725">
                <a:lnSpc>
                  <a:spcPct val="90000"/>
                </a:lnSpc>
                <a:spcAft>
                  <a:spcPct val="35000"/>
                </a:spcAft>
              </a:pPr>
              <a:r>
                <a:rPr lang="en-US" sz="1050" b="1" dirty="0">
                  <a:solidFill>
                    <a:srgbClr val="000000">
                      <a:hueOff val="0"/>
                      <a:satOff val="0"/>
                      <a:lumOff val="0"/>
                      <a:alphaOff val="0"/>
                    </a:srgbClr>
                  </a:solidFill>
                </a:rPr>
                <a:t>Final Report</a:t>
              </a:r>
            </a:p>
            <a:p>
              <a:pPr algn="l" defTabSz="466725">
                <a:lnSpc>
                  <a:spcPct val="100000"/>
                </a:lnSpc>
                <a:spcAft>
                  <a:spcPts val="0"/>
                </a:spcAft>
              </a:pPr>
              <a:r>
                <a:rPr lang="en-US" sz="1050" b="1" dirty="0">
                  <a:solidFill>
                    <a:srgbClr val="000000">
                      <a:hueOff val="0"/>
                      <a:satOff val="0"/>
                      <a:lumOff val="0"/>
                      <a:alphaOff val="0"/>
                    </a:srgbClr>
                  </a:solidFill>
                </a:rPr>
                <a:t>Objective:</a:t>
              </a:r>
            </a:p>
            <a:p>
              <a:pPr algn="l" defTabSz="466725">
                <a:lnSpc>
                  <a:spcPct val="100000"/>
                </a:lnSpc>
                <a:spcAft>
                  <a:spcPts val="0"/>
                </a:spcAft>
              </a:pPr>
              <a:r>
                <a:rPr lang="en-US" sz="1050" dirty="0">
                  <a:solidFill>
                    <a:srgbClr val="000000">
                      <a:hueOff val="0"/>
                      <a:satOff val="0"/>
                      <a:lumOff val="0"/>
                      <a:alphaOff val="0"/>
                    </a:srgbClr>
                  </a:solidFill>
                </a:rPr>
                <a:t>Produce final report</a:t>
              </a:r>
            </a:p>
            <a:p>
              <a:pPr algn="l" defTabSz="466725">
                <a:lnSpc>
                  <a:spcPct val="100000"/>
                </a:lnSpc>
                <a:spcAft>
                  <a:spcPts val="0"/>
                </a:spcAft>
              </a:pPr>
              <a:endParaRPr lang="en-US" sz="1050" dirty="0">
                <a:solidFill>
                  <a:srgbClr val="000000">
                    <a:hueOff val="0"/>
                    <a:satOff val="0"/>
                    <a:lumOff val="0"/>
                    <a:alphaOff val="0"/>
                  </a:srgbClr>
                </a:solidFill>
              </a:endParaRPr>
            </a:p>
            <a:p>
              <a:pPr algn="l" defTabSz="466725">
                <a:lnSpc>
                  <a:spcPct val="100000"/>
                </a:lnSpc>
                <a:spcAft>
                  <a:spcPts val="0"/>
                </a:spcAft>
              </a:pPr>
              <a:r>
                <a:rPr lang="en-US" sz="1050" b="1" dirty="0">
                  <a:solidFill>
                    <a:srgbClr val="000000">
                      <a:hueOff val="0"/>
                      <a:satOff val="0"/>
                      <a:lumOff val="0"/>
                      <a:alphaOff val="0"/>
                    </a:srgbClr>
                  </a:solidFill>
                </a:rPr>
                <a:t>Key tasks:</a:t>
              </a:r>
            </a:p>
            <a:p>
              <a:pPr algn="l" defTabSz="466725">
                <a:lnSpc>
                  <a:spcPct val="100000"/>
                </a:lnSpc>
                <a:spcAft>
                  <a:spcPts val="0"/>
                </a:spcAft>
              </a:pPr>
              <a:r>
                <a:rPr lang="en-US" sz="1050" dirty="0" smtClean="0">
                  <a:solidFill>
                    <a:srgbClr val="000000">
                      <a:hueOff val="0"/>
                      <a:satOff val="0"/>
                      <a:lumOff val="0"/>
                      <a:alphaOff val="0"/>
                    </a:srgbClr>
                  </a:solidFill>
                </a:rPr>
                <a:t>Synthesize </a:t>
              </a:r>
              <a:r>
                <a:rPr lang="en-US" sz="1050" dirty="0">
                  <a:solidFill>
                    <a:srgbClr val="000000">
                      <a:hueOff val="0"/>
                      <a:satOff val="0"/>
                      <a:lumOff val="0"/>
                      <a:alphaOff val="0"/>
                    </a:srgbClr>
                  </a:solidFill>
                </a:rPr>
                <a:t>interim deliverables</a:t>
              </a:r>
            </a:p>
            <a:p>
              <a:pPr algn="l" defTabSz="466725">
                <a:lnSpc>
                  <a:spcPct val="100000"/>
                </a:lnSpc>
                <a:spcAft>
                  <a:spcPts val="0"/>
                </a:spcAft>
              </a:pPr>
              <a:endParaRPr lang="en-US" sz="1050" dirty="0">
                <a:solidFill>
                  <a:srgbClr val="000000">
                    <a:hueOff val="0"/>
                    <a:satOff val="0"/>
                    <a:lumOff val="0"/>
                    <a:alphaOff val="0"/>
                  </a:srgbClr>
                </a:solidFill>
              </a:endParaRPr>
            </a:p>
            <a:p>
              <a:pPr algn="l" defTabSz="466725">
                <a:lnSpc>
                  <a:spcPct val="100000"/>
                </a:lnSpc>
                <a:spcAft>
                  <a:spcPts val="0"/>
                </a:spcAft>
              </a:pPr>
              <a:r>
                <a:rPr lang="en-US" sz="1050" dirty="0">
                  <a:solidFill>
                    <a:srgbClr val="000000">
                      <a:hueOff val="0"/>
                      <a:satOff val="0"/>
                      <a:lumOff val="0"/>
                      <a:alphaOff val="0"/>
                    </a:srgbClr>
                  </a:solidFill>
                </a:rPr>
                <a:t>Produce final report</a:t>
              </a:r>
            </a:p>
            <a:p>
              <a:pPr algn="l" defTabSz="466725">
                <a:lnSpc>
                  <a:spcPct val="100000"/>
                </a:lnSpc>
                <a:spcAft>
                  <a:spcPts val="0"/>
                </a:spcAft>
              </a:pPr>
              <a:endParaRPr lang="en-US" sz="1050" dirty="0">
                <a:solidFill>
                  <a:srgbClr val="000000">
                    <a:hueOff val="0"/>
                    <a:satOff val="0"/>
                    <a:lumOff val="0"/>
                    <a:alphaOff val="0"/>
                  </a:srgbClr>
                </a:solidFill>
              </a:endParaRPr>
            </a:p>
            <a:p>
              <a:pPr algn="l" defTabSz="466725">
                <a:lnSpc>
                  <a:spcPct val="100000"/>
                </a:lnSpc>
                <a:spcAft>
                  <a:spcPts val="0"/>
                </a:spcAft>
              </a:pPr>
              <a:r>
                <a:rPr lang="en-US" sz="1050" b="1" dirty="0">
                  <a:solidFill>
                    <a:srgbClr val="000000">
                      <a:hueOff val="0"/>
                      <a:satOff val="0"/>
                      <a:lumOff val="0"/>
                      <a:alphaOff val="0"/>
                    </a:srgbClr>
                  </a:solidFill>
                </a:rPr>
                <a:t>Deliverable 5:</a:t>
              </a:r>
            </a:p>
            <a:p>
              <a:pPr algn="l" defTabSz="466725">
                <a:lnSpc>
                  <a:spcPct val="100000"/>
                </a:lnSpc>
                <a:spcAft>
                  <a:spcPts val="0"/>
                </a:spcAft>
              </a:pPr>
              <a:r>
                <a:rPr lang="en-US" sz="1050" dirty="0">
                  <a:solidFill>
                    <a:srgbClr val="000000">
                      <a:hueOff val="0"/>
                      <a:satOff val="0"/>
                      <a:lumOff val="0"/>
                      <a:alphaOff val="0"/>
                    </a:srgbClr>
                  </a:solidFill>
                </a:rPr>
                <a:t>Mercer </a:t>
              </a:r>
              <a:r>
                <a:rPr lang="en-US" sz="1050" dirty="0" smtClean="0">
                  <a:solidFill>
                    <a:srgbClr val="000000">
                      <a:hueOff val="0"/>
                      <a:satOff val="0"/>
                      <a:lumOff val="0"/>
                      <a:alphaOff val="0"/>
                    </a:srgbClr>
                  </a:solidFill>
                </a:rPr>
                <a:t>and Oliver </a:t>
              </a:r>
              <a:r>
                <a:rPr lang="en-US" sz="1050" dirty="0">
                  <a:solidFill>
                    <a:srgbClr val="000000">
                      <a:hueOff val="0"/>
                      <a:satOff val="0"/>
                      <a:lumOff val="0"/>
                      <a:alphaOff val="0"/>
                    </a:srgbClr>
                  </a:solidFill>
                </a:rPr>
                <a:t>Wyman to provide final report to Legislature on behalf of the Board</a:t>
              </a:r>
            </a:p>
            <a:p>
              <a:pPr algn="l" defTabSz="466725">
                <a:lnSpc>
                  <a:spcPct val="90000"/>
                </a:lnSpc>
                <a:spcAft>
                  <a:spcPct val="35000"/>
                </a:spcAft>
              </a:pPr>
              <a:endParaRPr lang="en-US" sz="1050" dirty="0">
                <a:solidFill>
                  <a:srgbClr val="000000">
                    <a:hueOff val="0"/>
                    <a:satOff val="0"/>
                    <a:lumOff val="0"/>
                    <a:alphaOff val="0"/>
                  </a:srgbClr>
                </a:solidFill>
              </a:endParaRPr>
            </a:p>
          </p:txBody>
        </p:sp>
      </p:grpSp>
      <p:grpSp>
        <p:nvGrpSpPr>
          <p:cNvPr id="19" name="Group 18"/>
          <p:cNvGrpSpPr/>
          <p:nvPr/>
        </p:nvGrpSpPr>
        <p:grpSpPr>
          <a:xfrm>
            <a:off x="381159" y="5618501"/>
            <a:ext cx="8864445" cy="171451"/>
            <a:chOff x="357822" y="5995986"/>
            <a:chExt cx="8864445" cy="171451"/>
          </a:xfrm>
        </p:grpSpPr>
        <p:grpSp>
          <p:nvGrpSpPr>
            <p:cNvPr id="17" name="Group 16"/>
            <p:cNvGrpSpPr/>
            <p:nvPr/>
          </p:nvGrpSpPr>
          <p:grpSpPr>
            <a:xfrm>
              <a:off x="357822" y="6024562"/>
              <a:ext cx="8864445" cy="142875"/>
              <a:chOff x="357822" y="6024562"/>
              <a:chExt cx="8864445" cy="142875"/>
            </a:xfrm>
          </p:grpSpPr>
          <p:cxnSp>
            <p:nvCxnSpPr>
              <p:cNvPr id="15" name="Straight Connector 14"/>
              <p:cNvCxnSpPr>
                <a:endCxn id="18" idx="6"/>
              </p:cNvCxnSpPr>
              <p:nvPr/>
            </p:nvCxnSpPr>
            <p:spPr bwMode="auto">
              <a:xfrm flipV="1">
                <a:off x="408940" y="6067424"/>
                <a:ext cx="8813327" cy="28577"/>
              </a:xfrm>
              <a:prstGeom prst="line">
                <a:avLst/>
              </a:prstGeom>
              <a:noFill/>
              <a:ln w="1905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5"/>
              <p:cNvSpPr/>
              <p:nvPr/>
            </p:nvSpPr>
            <p:spPr bwMode="auto">
              <a:xfrm>
                <a:off x="357822" y="6024562"/>
                <a:ext cx="142875" cy="142875"/>
              </a:xfrm>
              <a:prstGeom prst="ellipse">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grpSp>
        <p:sp>
          <p:nvSpPr>
            <p:cNvPr id="18" name="Oval 17"/>
            <p:cNvSpPr/>
            <p:nvPr/>
          </p:nvSpPr>
          <p:spPr bwMode="auto">
            <a:xfrm>
              <a:off x="9079392" y="5995986"/>
              <a:ext cx="142875" cy="142875"/>
            </a:xfrm>
            <a:prstGeom prst="ellipse">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grpSp>
      <p:grpSp>
        <p:nvGrpSpPr>
          <p:cNvPr id="20" name="Group 19"/>
          <p:cNvGrpSpPr/>
          <p:nvPr/>
        </p:nvGrpSpPr>
        <p:grpSpPr>
          <a:xfrm>
            <a:off x="-183039" y="5817023"/>
            <a:ext cx="1271270" cy="555712"/>
            <a:chOff x="0" y="0"/>
            <a:chExt cx="1271270" cy="555789"/>
          </a:xfrm>
        </p:grpSpPr>
        <p:sp>
          <p:nvSpPr>
            <p:cNvPr id="21" name="TextBox 52"/>
            <p:cNvSpPr txBox="1"/>
            <p:nvPr/>
          </p:nvSpPr>
          <p:spPr>
            <a:xfrm>
              <a:off x="153909" y="443306"/>
              <a:ext cx="965835" cy="112483"/>
            </a:xfrm>
            <a:prstGeom prst="rect">
              <a:avLst/>
            </a:prstGeom>
            <a:noFill/>
          </p:spPr>
          <p:txBody>
            <a:bodyPr wrap="square" lIns="0" tIns="0" rIns="0" bIns="0" rtlCol="0">
              <a:spAutoFit/>
            </a:bodyPr>
            <a:lstStyle/>
            <a:p>
              <a:pPr>
                <a:spcBef>
                  <a:spcPts val="0"/>
                </a:spcBef>
                <a:spcAft>
                  <a:spcPts val="0"/>
                </a:spcAft>
              </a:pPr>
              <a:r>
                <a:rPr lang="en-US" sz="850" dirty="0">
                  <a:solidFill>
                    <a:srgbClr val="000000"/>
                  </a:solidFill>
                  <a:latin typeface="Arial"/>
                  <a:ea typeface="Times New Roman"/>
                  <a:cs typeface="Times New Roman"/>
                </a:rPr>
                <a:t>April 7</a:t>
              </a:r>
              <a:endParaRPr lang="en-US" sz="850" dirty="0">
                <a:solidFill>
                  <a:srgbClr val="000000"/>
                </a:solidFill>
                <a:latin typeface="Times New Roman"/>
                <a:ea typeface="Times New Roman"/>
              </a:endParaRPr>
            </a:p>
          </p:txBody>
        </p:sp>
        <p:grpSp>
          <p:nvGrpSpPr>
            <p:cNvPr id="22" name="Group 21"/>
            <p:cNvGrpSpPr/>
            <p:nvPr/>
          </p:nvGrpSpPr>
          <p:grpSpPr>
            <a:xfrm>
              <a:off x="0" y="0"/>
              <a:ext cx="1271270" cy="438411"/>
              <a:chOff x="0" y="0"/>
              <a:chExt cx="1271270" cy="438411"/>
            </a:xfrm>
          </p:grpSpPr>
          <p:sp>
            <p:nvSpPr>
              <p:cNvPr id="23" name="Content Placeholder 3"/>
              <p:cNvSpPr txBox="1">
                <a:spLocks/>
              </p:cNvSpPr>
              <p:nvPr/>
            </p:nvSpPr>
            <p:spPr bwMode="gray">
              <a:xfrm>
                <a:off x="0" y="153457"/>
                <a:ext cx="1271270" cy="11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spcBef>
                    <a:spcPts val="0"/>
                  </a:spcBef>
                  <a:spcAft>
                    <a:spcPts val="0"/>
                  </a:spcAft>
                </a:pPr>
                <a:r>
                  <a:rPr lang="en-US" sz="850" b="1" dirty="0">
                    <a:solidFill>
                      <a:srgbClr val="000000"/>
                    </a:solidFill>
                    <a:latin typeface="Arial"/>
                    <a:ea typeface="Times New Roman"/>
                    <a:cs typeface="Times New Roman"/>
                  </a:rPr>
                  <a:t>Objective setting </a:t>
                </a:r>
                <a:endParaRPr lang="en-US" sz="850" dirty="0">
                  <a:solidFill>
                    <a:srgbClr val="000000"/>
                  </a:solidFill>
                  <a:latin typeface="Times New Roman"/>
                  <a:ea typeface="Times New Roman"/>
                </a:endParaRPr>
              </a:p>
            </p:txBody>
          </p:sp>
          <p:sp>
            <p:nvSpPr>
              <p:cNvPr id="24" name="Diamond 23"/>
              <p:cNvSpPr/>
              <p:nvPr/>
            </p:nvSpPr>
            <p:spPr>
              <a:xfrm>
                <a:off x="561315" y="280296"/>
                <a:ext cx="158115" cy="158115"/>
              </a:xfrm>
              <a:prstGeom prst="diamond">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25" name="Freeform 24"/>
              <p:cNvSpPr/>
              <p:nvPr/>
            </p:nvSpPr>
            <p:spPr>
              <a:xfrm rot="16200000">
                <a:off x="565842" y="-68262"/>
                <a:ext cx="141605" cy="278130"/>
              </a:xfrm>
              <a:custGeom>
                <a:avLst/>
                <a:gdLst/>
                <a:ahLst/>
                <a:cxnLst/>
                <a:rect l="0" t="0" r="0" b="0"/>
                <a:pathLst>
                  <a:path w="142082" h="269876">
                    <a:moveTo>
                      <a:pt x="0" y="0"/>
                    </a:moveTo>
                    <a:lnTo>
                      <a:pt x="0" y="66675"/>
                    </a:lnTo>
                    <a:lnTo>
                      <a:pt x="69056" y="134938"/>
                    </a:lnTo>
                    <a:lnTo>
                      <a:pt x="0" y="206375"/>
                    </a:lnTo>
                    <a:lnTo>
                      <a:pt x="0" y="269875"/>
                    </a:lnTo>
                    <a:lnTo>
                      <a:pt x="142081" y="134938"/>
                    </a:lnTo>
                    <a:close/>
                  </a:path>
                </a:pathLst>
              </a:custGeom>
              <a:solidFill>
                <a:schemeClr val="accent2"/>
              </a:solidFill>
              <a:ln w="9525" cap="flat" cmpd="sng" algn="ctr">
                <a:solidFill>
                  <a:schemeClr val="accent3"/>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endParaRPr lang="en-US" dirty="0">
                  <a:solidFill>
                    <a:srgbClr val="FFFFFF"/>
                  </a:solidFill>
                </a:endParaRPr>
              </a:p>
            </p:txBody>
          </p:sp>
        </p:grpSp>
      </p:grpSp>
      <p:grpSp>
        <p:nvGrpSpPr>
          <p:cNvPr id="26" name="Group 25"/>
          <p:cNvGrpSpPr/>
          <p:nvPr/>
        </p:nvGrpSpPr>
        <p:grpSpPr>
          <a:xfrm>
            <a:off x="1366710" y="5803966"/>
            <a:ext cx="1271270" cy="555712"/>
            <a:chOff x="0" y="0"/>
            <a:chExt cx="1271270" cy="555789"/>
          </a:xfrm>
        </p:grpSpPr>
        <p:sp>
          <p:nvSpPr>
            <p:cNvPr id="27" name="TextBox 52"/>
            <p:cNvSpPr txBox="1"/>
            <p:nvPr/>
          </p:nvSpPr>
          <p:spPr>
            <a:xfrm>
              <a:off x="153909" y="443306"/>
              <a:ext cx="965835" cy="112483"/>
            </a:xfrm>
            <a:prstGeom prst="rect">
              <a:avLst/>
            </a:prstGeom>
            <a:noFill/>
          </p:spPr>
          <p:txBody>
            <a:bodyPr wrap="square" lIns="0" tIns="0" rIns="0" bIns="0" rtlCol="0">
              <a:spAutoFit/>
            </a:bodyPr>
            <a:lstStyle/>
            <a:p>
              <a:pPr>
                <a:spcBef>
                  <a:spcPts val="0"/>
                </a:spcBef>
                <a:spcAft>
                  <a:spcPts val="0"/>
                </a:spcAft>
              </a:pPr>
              <a:r>
                <a:rPr lang="en-US" sz="850" dirty="0">
                  <a:solidFill>
                    <a:srgbClr val="000000"/>
                  </a:solidFill>
                  <a:latin typeface="Arial"/>
                  <a:ea typeface="Times New Roman"/>
                  <a:cs typeface="Times New Roman"/>
                </a:rPr>
                <a:t>May </a:t>
              </a:r>
              <a:r>
                <a:rPr lang="en-US" sz="850" dirty="0" smtClean="0">
                  <a:solidFill>
                    <a:srgbClr val="000000"/>
                  </a:solidFill>
                  <a:latin typeface="Arial"/>
                  <a:ea typeface="Times New Roman"/>
                  <a:cs typeface="Times New Roman"/>
                </a:rPr>
                <a:t>27</a:t>
              </a:r>
              <a:endParaRPr lang="en-US" sz="850" dirty="0">
                <a:solidFill>
                  <a:srgbClr val="000000"/>
                </a:solidFill>
                <a:latin typeface="Times New Roman"/>
                <a:ea typeface="Times New Roman"/>
              </a:endParaRPr>
            </a:p>
          </p:txBody>
        </p:sp>
        <p:grpSp>
          <p:nvGrpSpPr>
            <p:cNvPr id="28" name="Group 27"/>
            <p:cNvGrpSpPr/>
            <p:nvPr/>
          </p:nvGrpSpPr>
          <p:grpSpPr>
            <a:xfrm>
              <a:off x="0" y="0"/>
              <a:ext cx="1271270" cy="438411"/>
              <a:chOff x="0" y="0"/>
              <a:chExt cx="1271270" cy="438411"/>
            </a:xfrm>
          </p:grpSpPr>
          <p:sp>
            <p:nvSpPr>
              <p:cNvPr id="29" name="Content Placeholder 3"/>
              <p:cNvSpPr txBox="1">
                <a:spLocks/>
              </p:cNvSpPr>
              <p:nvPr/>
            </p:nvSpPr>
            <p:spPr bwMode="gray">
              <a:xfrm>
                <a:off x="0" y="153457"/>
                <a:ext cx="1271270" cy="11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spcBef>
                    <a:spcPts val="0"/>
                  </a:spcBef>
                  <a:spcAft>
                    <a:spcPts val="0"/>
                  </a:spcAft>
                </a:pPr>
                <a:r>
                  <a:rPr lang="en-US" sz="850" b="1" dirty="0">
                    <a:solidFill>
                      <a:srgbClr val="000000"/>
                    </a:solidFill>
                    <a:latin typeface="Arial"/>
                    <a:ea typeface="Times New Roman"/>
                    <a:cs typeface="Times New Roman"/>
                  </a:rPr>
                  <a:t>Deliverable 1</a:t>
                </a:r>
                <a:endParaRPr lang="en-US" sz="850" dirty="0">
                  <a:solidFill>
                    <a:srgbClr val="000000"/>
                  </a:solidFill>
                  <a:latin typeface="Times New Roman"/>
                  <a:ea typeface="Times New Roman"/>
                </a:endParaRPr>
              </a:p>
            </p:txBody>
          </p:sp>
          <p:sp>
            <p:nvSpPr>
              <p:cNvPr id="30" name="Diamond 29"/>
              <p:cNvSpPr/>
              <p:nvPr/>
            </p:nvSpPr>
            <p:spPr>
              <a:xfrm>
                <a:off x="561315" y="280296"/>
                <a:ext cx="158115" cy="158115"/>
              </a:xfrm>
              <a:prstGeom prst="diamond">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31" name="Freeform 30"/>
              <p:cNvSpPr/>
              <p:nvPr/>
            </p:nvSpPr>
            <p:spPr>
              <a:xfrm rot="16200000">
                <a:off x="565842" y="-68262"/>
                <a:ext cx="141605" cy="278130"/>
              </a:xfrm>
              <a:custGeom>
                <a:avLst/>
                <a:gdLst/>
                <a:ahLst/>
                <a:cxnLst/>
                <a:rect l="0" t="0" r="0" b="0"/>
                <a:pathLst>
                  <a:path w="142082" h="269876">
                    <a:moveTo>
                      <a:pt x="0" y="0"/>
                    </a:moveTo>
                    <a:lnTo>
                      <a:pt x="0" y="66675"/>
                    </a:lnTo>
                    <a:lnTo>
                      <a:pt x="69056" y="134938"/>
                    </a:lnTo>
                    <a:lnTo>
                      <a:pt x="0" y="206375"/>
                    </a:lnTo>
                    <a:lnTo>
                      <a:pt x="0" y="269875"/>
                    </a:lnTo>
                    <a:lnTo>
                      <a:pt x="142081" y="134938"/>
                    </a:lnTo>
                    <a:close/>
                  </a:path>
                </a:pathLst>
              </a:custGeom>
              <a:solidFill>
                <a:schemeClr val="accent2"/>
              </a:solidFill>
              <a:ln w="9525" cap="flat" cmpd="sng" algn="ctr">
                <a:solidFill>
                  <a:schemeClr val="accent3"/>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endParaRPr lang="en-US" dirty="0">
                  <a:solidFill>
                    <a:srgbClr val="FFFFFF"/>
                  </a:solidFill>
                </a:endParaRPr>
              </a:p>
            </p:txBody>
          </p:sp>
        </p:grpSp>
      </p:grpSp>
      <p:sp>
        <p:nvSpPr>
          <p:cNvPr id="32" name="Oval 31"/>
          <p:cNvSpPr/>
          <p:nvPr/>
        </p:nvSpPr>
        <p:spPr bwMode="auto">
          <a:xfrm>
            <a:off x="1933105" y="5647078"/>
            <a:ext cx="142875" cy="142875"/>
          </a:xfrm>
          <a:prstGeom prst="ellipse">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grpSp>
        <p:nvGrpSpPr>
          <p:cNvPr id="33" name="Group 32"/>
          <p:cNvGrpSpPr/>
          <p:nvPr/>
        </p:nvGrpSpPr>
        <p:grpSpPr>
          <a:xfrm>
            <a:off x="2775261" y="5814622"/>
            <a:ext cx="1271270" cy="555712"/>
            <a:chOff x="0" y="0"/>
            <a:chExt cx="1271270" cy="555789"/>
          </a:xfrm>
        </p:grpSpPr>
        <p:sp>
          <p:nvSpPr>
            <p:cNvPr id="34" name="TextBox 52"/>
            <p:cNvSpPr txBox="1"/>
            <p:nvPr/>
          </p:nvSpPr>
          <p:spPr>
            <a:xfrm>
              <a:off x="167356" y="443306"/>
              <a:ext cx="965835" cy="112483"/>
            </a:xfrm>
            <a:prstGeom prst="rect">
              <a:avLst/>
            </a:prstGeom>
            <a:noFill/>
          </p:spPr>
          <p:txBody>
            <a:bodyPr wrap="square" lIns="0" tIns="0" rIns="0" bIns="0" rtlCol="0">
              <a:spAutoFit/>
            </a:bodyPr>
            <a:lstStyle/>
            <a:p>
              <a:pPr>
                <a:spcBef>
                  <a:spcPts val="0"/>
                </a:spcBef>
                <a:spcAft>
                  <a:spcPts val="0"/>
                </a:spcAft>
              </a:pPr>
              <a:r>
                <a:rPr lang="en-US" sz="850" dirty="0" smtClean="0">
                  <a:solidFill>
                    <a:srgbClr val="000000"/>
                  </a:solidFill>
                  <a:latin typeface="Arial"/>
                  <a:ea typeface="Times New Roman"/>
                  <a:cs typeface="Times New Roman"/>
                </a:rPr>
                <a:t>August 5 </a:t>
              </a:r>
              <a:endParaRPr lang="en-US" sz="850" dirty="0">
                <a:solidFill>
                  <a:srgbClr val="000000"/>
                </a:solidFill>
                <a:latin typeface="Times New Roman"/>
                <a:ea typeface="Times New Roman"/>
              </a:endParaRPr>
            </a:p>
          </p:txBody>
        </p:sp>
        <p:grpSp>
          <p:nvGrpSpPr>
            <p:cNvPr id="35" name="Group 34"/>
            <p:cNvGrpSpPr/>
            <p:nvPr/>
          </p:nvGrpSpPr>
          <p:grpSpPr>
            <a:xfrm>
              <a:off x="0" y="0"/>
              <a:ext cx="1271270" cy="438411"/>
              <a:chOff x="0" y="0"/>
              <a:chExt cx="1271270" cy="438411"/>
            </a:xfrm>
          </p:grpSpPr>
          <p:sp>
            <p:nvSpPr>
              <p:cNvPr id="36" name="Content Placeholder 3"/>
              <p:cNvSpPr txBox="1">
                <a:spLocks/>
              </p:cNvSpPr>
              <p:nvPr/>
            </p:nvSpPr>
            <p:spPr bwMode="gray">
              <a:xfrm>
                <a:off x="0" y="153457"/>
                <a:ext cx="1271270" cy="11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spcBef>
                    <a:spcPts val="0"/>
                  </a:spcBef>
                  <a:spcAft>
                    <a:spcPts val="0"/>
                  </a:spcAft>
                </a:pPr>
                <a:r>
                  <a:rPr lang="en-US" sz="850" b="1" dirty="0">
                    <a:solidFill>
                      <a:srgbClr val="000000"/>
                    </a:solidFill>
                    <a:latin typeface="Arial"/>
                    <a:ea typeface="Times New Roman"/>
                    <a:cs typeface="Times New Roman"/>
                  </a:rPr>
                  <a:t>Deliverable 2</a:t>
                </a:r>
                <a:endParaRPr lang="en-US" sz="850" dirty="0">
                  <a:solidFill>
                    <a:srgbClr val="000000"/>
                  </a:solidFill>
                  <a:latin typeface="Times New Roman"/>
                  <a:ea typeface="Times New Roman"/>
                </a:endParaRPr>
              </a:p>
            </p:txBody>
          </p:sp>
          <p:sp>
            <p:nvSpPr>
              <p:cNvPr id="37" name="Diamond 36"/>
              <p:cNvSpPr/>
              <p:nvPr/>
            </p:nvSpPr>
            <p:spPr>
              <a:xfrm>
                <a:off x="561315" y="280296"/>
                <a:ext cx="158115" cy="158115"/>
              </a:xfrm>
              <a:prstGeom prst="diamond">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38" name="Freeform 37"/>
              <p:cNvSpPr/>
              <p:nvPr/>
            </p:nvSpPr>
            <p:spPr>
              <a:xfrm rot="16200000">
                <a:off x="565842" y="-68262"/>
                <a:ext cx="141605" cy="278130"/>
              </a:xfrm>
              <a:custGeom>
                <a:avLst/>
                <a:gdLst/>
                <a:ahLst/>
                <a:cxnLst/>
                <a:rect l="0" t="0" r="0" b="0"/>
                <a:pathLst>
                  <a:path w="142082" h="269876">
                    <a:moveTo>
                      <a:pt x="0" y="0"/>
                    </a:moveTo>
                    <a:lnTo>
                      <a:pt x="0" y="66675"/>
                    </a:lnTo>
                    <a:lnTo>
                      <a:pt x="69056" y="134938"/>
                    </a:lnTo>
                    <a:lnTo>
                      <a:pt x="0" y="206375"/>
                    </a:lnTo>
                    <a:lnTo>
                      <a:pt x="0" y="269875"/>
                    </a:lnTo>
                    <a:lnTo>
                      <a:pt x="142081" y="134938"/>
                    </a:lnTo>
                    <a:close/>
                  </a:path>
                </a:pathLst>
              </a:custGeom>
              <a:solidFill>
                <a:schemeClr val="accent2"/>
              </a:solidFill>
              <a:ln w="9525" cap="flat" cmpd="sng" algn="ctr">
                <a:solidFill>
                  <a:schemeClr val="accent3"/>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endParaRPr lang="en-US" dirty="0">
                  <a:solidFill>
                    <a:srgbClr val="FFFFFF"/>
                  </a:solidFill>
                </a:endParaRPr>
              </a:p>
            </p:txBody>
          </p:sp>
        </p:grpSp>
      </p:grpSp>
      <p:sp>
        <p:nvSpPr>
          <p:cNvPr id="39" name="Oval 38"/>
          <p:cNvSpPr/>
          <p:nvPr/>
        </p:nvSpPr>
        <p:spPr bwMode="auto">
          <a:xfrm>
            <a:off x="3341999" y="5647078"/>
            <a:ext cx="142875" cy="142875"/>
          </a:xfrm>
          <a:prstGeom prst="ellipse">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grpSp>
        <p:nvGrpSpPr>
          <p:cNvPr id="40" name="Group 39"/>
          <p:cNvGrpSpPr/>
          <p:nvPr/>
        </p:nvGrpSpPr>
        <p:grpSpPr>
          <a:xfrm>
            <a:off x="4476018" y="5809077"/>
            <a:ext cx="1271270" cy="555712"/>
            <a:chOff x="0" y="0"/>
            <a:chExt cx="1271270" cy="555789"/>
          </a:xfrm>
        </p:grpSpPr>
        <p:sp>
          <p:nvSpPr>
            <p:cNvPr id="41" name="TextBox 52"/>
            <p:cNvSpPr txBox="1"/>
            <p:nvPr/>
          </p:nvSpPr>
          <p:spPr>
            <a:xfrm>
              <a:off x="153909" y="443306"/>
              <a:ext cx="965835" cy="112483"/>
            </a:xfrm>
            <a:prstGeom prst="rect">
              <a:avLst/>
            </a:prstGeom>
            <a:noFill/>
          </p:spPr>
          <p:txBody>
            <a:bodyPr wrap="square" lIns="0" tIns="0" rIns="0" bIns="0" rtlCol="0">
              <a:spAutoFit/>
            </a:bodyPr>
            <a:lstStyle/>
            <a:p>
              <a:pPr>
                <a:spcBef>
                  <a:spcPts val="0"/>
                </a:spcBef>
                <a:spcAft>
                  <a:spcPts val="0"/>
                </a:spcAft>
              </a:pPr>
              <a:r>
                <a:rPr lang="en-US" sz="850" dirty="0">
                  <a:solidFill>
                    <a:srgbClr val="000000"/>
                  </a:solidFill>
                  <a:latin typeface="Arial"/>
                  <a:ea typeface="Times New Roman"/>
                  <a:cs typeface="Times New Roman"/>
                </a:rPr>
                <a:t>August 5</a:t>
              </a:r>
              <a:endParaRPr lang="en-US" sz="850" dirty="0">
                <a:solidFill>
                  <a:srgbClr val="000000"/>
                </a:solidFill>
                <a:latin typeface="Times New Roman"/>
                <a:ea typeface="Times New Roman"/>
              </a:endParaRPr>
            </a:p>
          </p:txBody>
        </p:sp>
        <p:grpSp>
          <p:nvGrpSpPr>
            <p:cNvPr id="42" name="Group 41"/>
            <p:cNvGrpSpPr/>
            <p:nvPr/>
          </p:nvGrpSpPr>
          <p:grpSpPr>
            <a:xfrm>
              <a:off x="0" y="0"/>
              <a:ext cx="1271270" cy="438411"/>
              <a:chOff x="0" y="0"/>
              <a:chExt cx="1271270" cy="438411"/>
            </a:xfrm>
          </p:grpSpPr>
          <p:sp>
            <p:nvSpPr>
              <p:cNvPr id="43" name="Content Placeholder 3"/>
              <p:cNvSpPr txBox="1">
                <a:spLocks/>
              </p:cNvSpPr>
              <p:nvPr/>
            </p:nvSpPr>
            <p:spPr bwMode="gray">
              <a:xfrm>
                <a:off x="0" y="153457"/>
                <a:ext cx="1271270" cy="11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spcBef>
                    <a:spcPts val="0"/>
                  </a:spcBef>
                  <a:spcAft>
                    <a:spcPts val="0"/>
                  </a:spcAft>
                </a:pPr>
                <a:r>
                  <a:rPr lang="en-US" sz="850" b="1" dirty="0">
                    <a:solidFill>
                      <a:srgbClr val="000000"/>
                    </a:solidFill>
                    <a:latin typeface="Arial"/>
                    <a:ea typeface="Times New Roman"/>
                    <a:cs typeface="Times New Roman"/>
                  </a:rPr>
                  <a:t>Deliverable 3</a:t>
                </a:r>
                <a:endParaRPr lang="en-US" sz="850" dirty="0">
                  <a:solidFill>
                    <a:srgbClr val="000000"/>
                  </a:solidFill>
                  <a:latin typeface="Times New Roman"/>
                  <a:ea typeface="Times New Roman"/>
                </a:endParaRPr>
              </a:p>
            </p:txBody>
          </p:sp>
          <p:sp>
            <p:nvSpPr>
              <p:cNvPr id="44" name="Diamond 43"/>
              <p:cNvSpPr/>
              <p:nvPr/>
            </p:nvSpPr>
            <p:spPr>
              <a:xfrm>
                <a:off x="561315" y="280296"/>
                <a:ext cx="158115" cy="158115"/>
              </a:xfrm>
              <a:prstGeom prst="diamond">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45" name="Freeform 44"/>
              <p:cNvSpPr/>
              <p:nvPr/>
            </p:nvSpPr>
            <p:spPr>
              <a:xfrm rot="16200000">
                <a:off x="565842" y="-68262"/>
                <a:ext cx="141605" cy="278130"/>
              </a:xfrm>
              <a:custGeom>
                <a:avLst/>
                <a:gdLst/>
                <a:ahLst/>
                <a:cxnLst/>
                <a:rect l="0" t="0" r="0" b="0"/>
                <a:pathLst>
                  <a:path w="142082" h="269876">
                    <a:moveTo>
                      <a:pt x="0" y="0"/>
                    </a:moveTo>
                    <a:lnTo>
                      <a:pt x="0" y="66675"/>
                    </a:lnTo>
                    <a:lnTo>
                      <a:pt x="69056" y="134938"/>
                    </a:lnTo>
                    <a:lnTo>
                      <a:pt x="0" y="206375"/>
                    </a:lnTo>
                    <a:lnTo>
                      <a:pt x="0" y="269875"/>
                    </a:lnTo>
                    <a:lnTo>
                      <a:pt x="142081" y="134938"/>
                    </a:lnTo>
                    <a:close/>
                  </a:path>
                </a:pathLst>
              </a:custGeom>
              <a:solidFill>
                <a:schemeClr val="accent2"/>
              </a:solidFill>
              <a:ln w="9525" cap="flat" cmpd="sng" algn="ctr">
                <a:solidFill>
                  <a:schemeClr val="accent3"/>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endParaRPr lang="en-US" dirty="0">
                  <a:solidFill>
                    <a:srgbClr val="FFFFFF"/>
                  </a:solidFill>
                </a:endParaRPr>
              </a:p>
            </p:txBody>
          </p:sp>
        </p:grpSp>
      </p:grpSp>
      <p:sp>
        <p:nvSpPr>
          <p:cNvPr id="46" name="Oval 45"/>
          <p:cNvSpPr/>
          <p:nvPr/>
        </p:nvSpPr>
        <p:spPr bwMode="auto">
          <a:xfrm>
            <a:off x="5045063" y="5647078"/>
            <a:ext cx="142875" cy="142875"/>
          </a:xfrm>
          <a:prstGeom prst="ellipse">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grpSp>
        <p:nvGrpSpPr>
          <p:cNvPr id="54" name="Group 53"/>
          <p:cNvGrpSpPr/>
          <p:nvPr/>
        </p:nvGrpSpPr>
        <p:grpSpPr>
          <a:xfrm>
            <a:off x="6705572" y="5802669"/>
            <a:ext cx="1271270" cy="555712"/>
            <a:chOff x="0" y="0"/>
            <a:chExt cx="1271270" cy="555789"/>
          </a:xfrm>
        </p:grpSpPr>
        <p:sp>
          <p:nvSpPr>
            <p:cNvPr id="55" name="TextBox 52"/>
            <p:cNvSpPr txBox="1"/>
            <p:nvPr/>
          </p:nvSpPr>
          <p:spPr>
            <a:xfrm>
              <a:off x="153909" y="443306"/>
              <a:ext cx="965835" cy="112483"/>
            </a:xfrm>
            <a:prstGeom prst="rect">
              <a:avLst/>
            </a:prstGeom>
            <a:noFill/>
          </p:spPr>
          <p:txBody>
            <a:bodyPr wrap="square" lIns="0" tIns="0" rIns="0" bIns="0" rtlCol="0">
              <a:spAutoFit/>
            </a:bodyPr>
            <a:lstStyle/>
            <a:p>
              <a:pPr>
                <a:spcBef>
                  <a:spcPts val="0"/>
                </a:spcBef>
                <a:spcAft>
                  <a:spcPts val="0"/>
                </a:spcAft>
              </a:pPr>
              <a:r>
                <a:rPr lang="en-US" sz="850" dirty="0">
                  <a:solidFill>
                    <a:srgbClr val="000000"/>
                  </a:solidFill>
                  <a:latin typeface="Arial"/>
                  <a:ea typeface="Times New Roman"/>
                  <a:cs typeface="Times New Roman"/>
                </a:rPr>
                <a:t>October 7</a:t>
              </a:r>
              <a:endParaRPr lang="en-US" sz="850" dirty="0">
                <a:solidFill>
                  <a:srgbClr val="000000"/>
                </a:solidFill>
                <a:latin typeface="Times New Roman"/>
                <a:ea typeface="Times New Roman"/>
              </a:endParaRPr>
            </a:p>
          </p:txBody>
        </p:sp>
        <p:grpSp>
          <p:nvGrpSpPr>
            <p:cNvPr id="56" name="Group 55"/>
            <p:cNvGrpSpPr/>
            <p:nvPr/>
          </p:nvGrpSpPr>
          <p:grpSpPr>
            <a:xfrm>
              <a:off x="0" y="0"/>
              <a:ext cx="1271270" cy="438411"/>
              <a:chOff x="0" y="0"/>
              <a:chExt cx="1271270" cy="438411"/>
            </a:xfrm>
          </p:grpSpPr>
          <p:sp>
            <p:nvSpPr>
              <p:cNvPr id="57" name="Content Placeholder 3"/>
              <p:cNvSpPr txBox="1">
                <a:spLocks/>
              </p:cNvSpPr>
              <p:nvPr/>
            </p:nvSpPr>
            <p:spPr bwMode="gray">
              <a:xfrm>
                <a:off x="0" y="153457"/>
                <a:ext cx="1271270" cy="11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spcBef>
                    <a:spcPts val="0"/>
                  </a:spcBef>
                  <a:spcAft>
                    <a:spcPts val="0"/>
                  </a:spcAft>
                </a:pPr>
                <a:r>
                  <a:rPr lang="en-US" sz="850" b="1" dirty="0">
                    <a:solidFill>
                      <a:srgbClr val="000000"/>
                    </a:solidFill>
                    <a:latin typeface="Arial"/>
                    <a:ea typeface="Times New Roman"/>
                    <a:cs typeface="Times New Roman"/>
                  </a:rPr>
                  <a:t>Deliverable </a:t>
                </a:r>
                <a:r>
                  <a:rPr lang="en-US" sz="850" b="1" dirty="0" smtClean="0">
                    <a:solidFill>
                      <a:srgbClr val="000000"/>
                    </a:solidFill>
                    <a:latin typeface="Arial"/>
                    <a:ea typeface="Times New Roman"/>
                    <a:cs typeface="Times New Roman"/>
                  </a:rPr>
                  <a:t>4b</a:t>
                </a:r>
                <a:endParaRPr lang="en-US" sz="850" dirty="0">
                  <a:solidFill>
                    <a:srgbClr val="000000"/>
                  </a:solidFill>
                  <a:latin typeface="Times New Roman"/>
                  <a:ea typeface="Times New Roman"/>
                </a:endParaRPr>
              </a:p>
            </p:txBody>
          </p:sp>
          <p:sp>
            <p:nvSpPr>
              <p:cNvPr id="58" name="Diamond 57"/>
              <p:cNvSpPr/>
              <p:nvPr/>
            </p:nvSpPr>
            <p:spPr>
              <a:xfrm>
                <a:off x="561315" y="280296"/>
                <a:ext cx="158115" cy="158115"/>
              </a:xfrm>
              <a:prstGeom prst="diamond">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59" name="Freeform 58"/>
              <p:cNvSpPr/>
              <p:nvPr/>
            </p:nvSpPr>
            <p:spPr>
              <a:xfrm rot="16200000">
                <a:off x="565842" y="-68262"/>
                <a:ext cx="141605" cy="278130"/>
              </a:xfrm>
              <a:custGeom>
                <a:avLst/>
                <a:gdLst/>
                <a:ahLst/>
                <a:cxnLst/>
                <a:rect l="0" t="0" r="0" b="0"/>
                <a:pathLst>
                  <a:path w="142082" h="269876">
                    <a:moveTo>
                      <a:pt x="0" y="0"/>
                    </a:moveTo>
                    <a:lnTo>
                      <a:pt x="0" y="66675"/>
                    </a:lnTo>
                    <a:lnTo>
                      <a:pt x="69056" y="134938"/>
                    </a:lnTo>
                    <a:lnTo>
                      <a:pt x="0" y="206375"/>
                    </a:lnTo>
                    <a:lnTo>
                      <a:pt x="0" y="269875"/>
                    </a:lnTo>
                    <a:lnTo>
                      <a:pt x="142081" y="134938"/>
                    </a:lnTo>
                    <a:close/>
                  </a:path>
                </a:pathLst>
              </a:custGeom>
              <a:solidFill>
                <a:schemeClr val="accent2"/>
              </a:solidFill>
              <a:ln w="9525" cap="flat" cmpd="sng" algn="ctr">
                <a:solidFill>
                  <a:schemeClr val="accent3"/>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endParaRPr lang="en-US" dirty="0">
                  <a:solidFill>
                    <a:srgbClr val="FFFFFF"/>
                  </a:solidFill>
                </a:endParaRPr>
              </a:p>
            </p:txBody>
          </p:sp>
        </p:grpSp>
      </p:grpSp>
      <p:sp>
        <p:nvSpPr>
          <p:cNvPr id="60" name="Oval 59"/>
          <p:cNvSpPr/>
          <p:nvPr/>
        </p:nvSpPr>
        <p:spPr bwMode="auto">
          <a:xfrm>
            <a:off x="7255600" y="5628024"/>
            <a:ext cx="142875" cy="142875"/>
          </a:xfrm>
          <a:prstGeom prst="ellipse">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grpSp>
        <p:nvGrpSpPr>
          <p:cNvPr id="61" name="Group 60"/>
          <p:cNvGrpSpPr/>
          <p:nvPr/>
        </p:nvGrpSpPr>
        <p:grpSpPr>
          <a:xfrm>
            <a:off x="7633099" y="5792013"/>
            <a:ext cx="1271270" cy="555712"/>
            <a:chOff x="0" y="0"/>
            <a:chExt cx="1271270" cy="555789"/>
          </a:xfrm>
        </p:grpSpPr>
        <p:sp>
          <p:nvSpPr>
            <p:cNvPr id="62" name="TextBox 52"/>
            <p:cNvSpPr txBox="1"/>
            <p:nvPr/>
          </p:nvSpPr>
          <p:spPr>
            <a:xfrm>
              <a:off x="153909" y="443306"/>
              <a:ext cx="965835" cy="112483"/>
            </a:xfrm>
            <a:prstGeom prst="rect">
              <a:avLst/>
            </a:prstGeom>
            <a:noFill/>
          </p:spPr>
          <p:txBody>
            <a:bodyPr wrap="square" lIns="0" tIns="0" rIns="0" bIns="0" rtlCol="0">
              <a:spAutoFit/>
            </a:bodyPr>
            <a:lstStyle/>
            <a:p>
              <a:pPr>
                <a:spcBef>
                  <a:spcPts val="0"/>
                </a:spcBef>
                <a:spcAft>
                  <a:spcPts val="0"/>
                </a:spcAft>
              </a:pPr>
              <a:r>
                <a:rPr lang="en-US" sz="850" dirty="0">
                  <a:solidFill>
                    <a:srgbClr val="000000"/>
                  </a:solidFill>
                  <a:latin typeface="Arial"/>
                  <a:ea typeface="Times New Roman"/>
                  <a:cs typeface="Times New Roman"/>
                </a:rPr>
                <a:t>November 4</a:t>
              </a:r>
              <a:endParaRPr lang="en-US" sz="850" dirty="0">
                <a:solidFill>
                  <a:srgbClr val="000000"/>
                </a:solidFill>
                <a:latin typeface="Times New Roman"/>
                <a:ea typeface="Times New Roman"/>
              </a:endParaRPr>
            </a:p>
          </p:txBody>
        </p:sp>
        <p:grpSp>
          <p:nvGrpSpPr>
            <p:cNvPr id="63" name="Group 62"/>
            <p:cNvGrpSpPr/>
            <p:nvPr/>
          </p:nvGrpSpPr>
          <p:grpSpPr>
            <a:xfrm>
              <a:off x="0" y="0"/>
              <a:ext cx="1271270" cy="438411"/>
              <a:chOff x="0" y="0"/>
              <a:chExt cx="1271270" cy="438411"/>
            </a:xfrm>
          </p:grpSpPr>
          <p:sp>
            <p:nvSpPr>
              <p:cNvPr id="64" name="Content Placeholder 3"/>
              <p:cNvSpPr txBox="1">
                <a:spLocks/>
              </p:cNvSpPr>
              <p:nvPr/>
            </p:nvSpPr>
            <p:spPr bwMode="gray">
              <a:xfrm>
                <a:off x="0" y="153457"/>
                <a:ext cx="1271270" cy="11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spcBef>
                    <a:spcPts val="0"/>
                  </a:spcBef>
                  <a:spcAft>
                    <a:spcPts val="0"/>
                  </a:spcAft>
                </a:pPr>
                <a:r>
                  <a:rPr lang="en-US" sz="850" b="1" dirty="0">
                    <a:solidFill>
                      <a:srgbClr val="000000"/>
                    </a:solidFill>
                    <a:latin typeface="Arial"/>
                    <a:ea typeface="Times New Roman"/>
                    <a:cs typeface="Times New Roman"/>
                  </a:rPr>
                  <a:t>Deliverable 5</a:t>
                </a:r>
                <a:endParaRPr lang="en-US" sz="850" dirty="0">
                  <a:solidFill>
                    <a:srgbClr val="000000"/>
                  </a:solidFill>
                  <a:latin typeface="Times New Roman"/>
                  <a:ea typeface="Times New Roman"/>
                </a:endParaRPr>
              </a:p>
            </p:txBody>
          </p:sp>
          <p:sp>
            <p:nvSpPr>
              <p:cNvPr id="65" name="Diamond 64"/>
              <p:cNvSpPr/>
              <p:nvPr/>
            </p:nvSpPr>
            <p:spPr>
              <a:xfrm>
                <a:off x="561315" y="280296"/>
                <a:ext cx="158115" cy="158115"/>
              </a:xfrm>
              <a:prstGeom prst="diamond">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66" name="Freeform 65"/>
              <p:cNvSpPr/>
              <p:nvPr/>
            </p:nvSpPr>
            <p:spPr>
              <a:xfrm rot="16200000">
                <a:off x="565842" y="-68262"/>
                <a:ext cx="141605" cy="278130"/>
              </a:xfrm>
              <a:custGeom>
                <a:avLst/>
                <a:gdLst/>
                <a:ahLst/>
                <a:cxnLst/>
                <a:rect l="0" t="0" r="0" b="0"/>
                <a:pathLst>
                  <a:path w="142082" h="269876">
                    <a:moveTo>
                      <a:pt x="0" y="0"/>
                    </a:moveTo>
                    <a:lnTo>
                      <a:pt x="0" y="66675"/>
                    </a:lnTo>
                    <a:lnTo>
                      <a:pt x="69056" y="134938"/>
                    </a:lnTo>
                    <a:lnTo>
                      <a:pt x="0" y="206375"/>
                    </a:lnTo>
                    <a:lnTo>
                      <a:pt x="0" y="269875"/>
                    </a:lnTo>
                    <a:lnTo>
                      <a:pt x="142081" y="134938"/>
                    </a:lnTo>
                    <a:close/>
                  </a:path>
                </a:pathLst>
              </a:custGeom>
              <a:solidFill>
                <a:schemeClr val="accent2"/>
              </a:solidFill>
              <a:ln w="9525" cap="flat" cmpd="sng" algn="ctr">
                <a:solidFill>
                  <a:schemeClr val="accent3"/>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endParaRPr lang="en-US" dirty="0">
                  <a:solidFill>
                    <a:srgbClr val="FFFFFF"/>
                  </a:solidFill>
                </a:endParaRPr>
              </a:p>
            </p:txBody>
          </p:sp>
        </p:grpSp>
      </p:grpSp>
      <p:sp>
        <p:nvSpPr>
          <p:cNvPr id="67" name="Oval 66"/>
          <p:cNvSpPr/>
          <p:nvPr/>
        </p:nvSpPr>
        <p:spPr bwMode="auto">
          <a:xfrm>
            <a:off x="8195098" y="5632789"/>
            <a:ext cx="142875" cy="142875"/>
          </a:xfrm>
          <a:prstGeom prst="ellipse">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grpSp>
        <p:nvGrpSpPr>
          <p:cNvPr id="68" name="Group 67"/>
          <p:cNvGrpSpPr/>
          <p:nvPr/>
        </p:nvGrpSpPr>
        <p:grpSpPr>
          <a:xfrm>
            <a:off x="8521094" y="5773140"/>
            <a:ext cx="1271270" cy="555712"/>
            <a:chOff x="0" y="0"/>
            <a:chExt cx="1271270" cy="555789"/>
          </a:xfrm>
        </p:grpSpPr>
        <p:sp>
          <p:nvSpPr>
            <p:cNvPr id="69" name="TextBox 52"/>
            <p:cNvSpPr txBox="1"/>
            <p:nvPr/>
          </p:nvSpPr>
          <p:spPr>
            <a:xfrm>
              <a:off x="153909" y="443306"/>
              <a:ext cx="965835" cy="112483"/>
            </a:xfrm>
            <a:prstGeom prst="rect">
              <a:avLst/>
            </a:prstGeom>
            <a:noFill/>
          </p:spPr>
          <p:txBody>
            <a:bodyPr wrap="square" lIns="0" tIns="0" rIns="0" bIns="0" rtlCol="0">
              <a:spAutoFit/>
            </a:bodyPr>
            <a:lstStyle/>
            <a:p>
              <a:pPr>
                <a:spcBef>
                  <a:spcPts val="0"/>
                </a:spcBef>
                <a:spcAft>
                  <a:spcPts val="0"/>
                </a:spcAft>
              </a:pPr>
              <a:r>
                <a:rPr lang="en-US" sz="850" dirty="0">
                  <a:solidFill>
                    <a:srgbClr val="000000"/>
                  </a:solidFill>
                  <a:latin typeface="Arial"/>
                  <a:ea typeface="Times New Roman"/>
                  <a:cs typeface="Times New Roman"/>
                </a:rPr>
                <a:t>December 16</a:t>
              </a:r>
              <a:endParaRPr lang="en-US" sz="850" dirty="0">
                <a:solidFill>
                  <a:srgbClr val="000000"/>
                </a:solidFill>
                <a:latin typeface="Times New Roman"/>
                <a:ea typeface="Times New Roman"/>
              </a:endParaRPr>
            </a:p>
          </p:txBody>
        </p:sp>
        <p:grpSp>
          <p:nvGrpSpPr>
            <p:cNvPr id="70" name="Group 69"/>
            <p:cNvGrpSpPr/>
            <p:nvPr/>
          </p:nvGrpSpPr>
          <p:grpSpPr>
            <a:xfrm>
              <a:off x="0" y="0"/>
              <a:ext cx="1271270" cy="438411"/>
              <a:chOff x="0" y="0"/>
              <a:chExt cx="1271270" cy="438411"/>
            </a:xfrm>
          </p:grpSpPr>
          <p:sp>
            <p:nvSpPr>
              <p:cNvPr id="71" name="Content Placeholder 3"/>
              <p:cNvSpPr txBox="1">
                <a:spLocks/>
              </p:cNvSpPr>
              <p:nvPr/>
            </p:nvSpPr>
            <p:spPr bwMode="gray">
              <a:xfrm>
                <a:off x="0" y="153457"/>
                <a:ext cx="1271270" cy="11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spcBef>
                    <a:spcPts val="0"/>
                  </a:spcBef>
                  <a:spcAft>
                    <a:spcPts val="0"/>
                  </a:spcAft>
                </a:pPr>
                <a:r>
                  <a:rPr lang="en-US" sz="850" b="1" dirty="0">
                    <a:solidFill>
                      <a:srgbClr val="000000"/>
                    </a:solidFill>
                    <a:latin typeface="Arial"/>
                    <a:ea typeface="Times New Roman"/>
                    <a:cs typeface="Times New Roman"/>
                  </a:rPr>
                  <a:t>Final Report</a:t>
                </a:r>
                <a:endParaRPr lang="en-US" sz="850" dirty="0">
                  <a:solidFill>
                    <a:srgbClr val="000000"/>
                  </a:solidFill>
                  <a:latin typeface="Times New Roman"/>
                  <a:ea typeface="Times New Roman"/>
                </a:endParaRPr>
              </a:p>
            </p:txBody>
          </p:sp>
          <p:sp>
            <p:nvSpPr>
              <p:cNvPr id="72" name="Diamond 71"/>
              <p:cNvSpPr/>
              <p:nvPr/>
            </p:nvSpPr>
            <p:spPr>
              <a:xfrm>
                <a:off x="561315" y="280296"/>
                <a:ext cx="158115" cy="158115"/>
              </a:xfrm>
              <a:prstGeom prst="diamond">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73" name="Freeform 72"/>
              <p:cNvSpPr/>
              <p:nvPr/>
            </p:nvSpPr>
            <p:spPr>
              <a:xfrm rot="16200000">
                <a:off x="565842" y="-68262"/>
                <a:ext cx="141605" cy="278130"/>
              </a:xfrm>
              <a:custGeom>
                <a:avLst/>
                <a:gdLst/>
                <a:ahLst/>
                <a:cxnLst/>
                <a:rect l="0" t="0" r="0" b="0"/>
                <a:pathLst>
                  <a:path w="142082" h="269876">
                    <a:moveTo>
                      <a:pt x="0" y="0"/>
                    </a:moveTo>
                    <a:lnTo>
                      <a:pt x="0" y="66675"/>
                    </a:lnTo>
                    <a:lnTo>
                      <a:pt x="69056" y="134938"/>
                    </a:lnTo>
                    <a:lnTo>
                      <a:pt x="0" y="206375"/>
                    </a:lnTo>
                    <a:lnTo>
                      <a:pt x="0" y="269875"/>
                    </a:lnTo>
                    <a:lnTo>
                      <a:pt x="142081" y="134938"/>
                    </a:lnTo>
                    <a:close/>
                  </a:path>
                </a:pathLst>
              </a:custGeom>
              <a:solidFill>
                <a:schemeClr val="accent2"/>
              </a:solidFill>
              <a:ln w="9525" cap="flat" cmpd="sng" algn="ctr">
                <a:solidFill>
                  <a:schemeClr val="accent3"/>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endParaRPr lang="en-US" dirty="0">
                  <a:solidFill>
                    <a:srgbClr val="FFFFFF"/>
                  </a:solidFill>
                </a:endParaRPr>
              </a:p>
            </p:txBody>
          </p:sp>
        </p:grpSp>
      </p:grpSp>
      <p:grpSp>
        <p:nvGrpSpPr>
          <p:cNvPr id="81" name="Group 80"/>
          <p:cNvGrpSpPr/>
          <p:nvPr/>
        </p:nvGrpSpPr>
        <p:grpSpPr>
          <a:xfrm>
            <a:off x="5904657" y="5805526"/>
            <a:ext cx="1271270" cy="555712"/>
            <a:chOff x="0" y="0"/>
            <a:chExt cx="1271270" cy="555789"/>
          </a:xfrm>
        </p:grpSpPr>
        <p:sp>
          <p:nvSpPr>
            <p:cNvPr id="82" name="TextBox 52"/>
            <p:cNvSpPr txBox="1"/>
            <p:nvPr/>
          </p:nvSpPr>
          <p:spPr>
            <a:xfrm>
              <a:off x="153909" y="443306"/>
              <a:ext cx="965835" cy="112483"/>
            </a:xfrm>
            <a:prstGeom prst="rect">
              <a:avLst/>
            </a:prstGeom>
            <a:noFill/>
          </p:spPr>
          <p:txBody>
            <a:bodyPr wrap="square" lIns="0" tIns="0" rIns="0" bIns="0" rtlCol="0">
              <a:spAutoFit/>
            </a:bodyPr>
            <a:lstStyle/>
            <a:p>
              <a:pPr>
                <a:spcBef>
                  <a:spcPts val="0"/>
                </a:spcBef>
                <a:spcAft>
                  <a:spcPts val="0"/>
                </a:spcAft>
              </a:pPr>
              <a:r>
                <a:rPr lang="en-US" sz="850" dirty="0" smtClean="0">
                  <a:solidFill>
                    <a:srgbClr val="000000"/>
                  </a:solidFill>
                  <a:latin typeface="Arial"/>
                  <a:ea typeface="Times New Roman"/>
                  <a:cs typeface="Times New Roman"/>
                </a:rPr>
                <a:t>September 2</a:t>
              </a:r>
              <a:endParaRPr lang="en-US" sz="850" dirty="0">
                <a:solidFill>
                  <a:srgbClr val="000000"/>
                </a:solidFill>
                <a:latin typeface="Times New Roman"/>
                <a:ea typeface="Times New Roman"/>
              </a:endParaRPr>
            </a:p>
          </p:txBody>
        </p:sp>
        <p:grpSp>
          <p:nvGrpSpPr>
            <p:cNvPr id="83" name="Group 82"/>
            <p:cNvGrpSpPr/>
            <p:nvPr/>
          </p:nvGrpSpPr>
          <p:grpSpPr>
            <a:xfrm>
              <a:off x="0" y="0"/>
              <a:ext cx="1271270" cy="438411"/>
              <a:chOff x="0" y="0"/>
              <a:chExt cx="1271270" cy="438411"/>
            </a:xfrm>
          </p:grpSpPr>
          <p:sp>
            <p:nvSpPr>
              <p:cNvPr id="84" name="Content Placeholder 3"/>
              <p:cNvSpPr txBox="1">
                <a:spLocks/>
              </p:cNvSpPr>
              <p:nvPr/>
            </p:nvSpPr>
            <p:spPr bwMode="gray">
              <a:xfrm>
                <a:off x="0" y="153457"/>
                <a:ext cx="1271270" cy="11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spcBef>
                    <a:spcPts val="0"/>
                  </a:spcBef>
                  <a:spcAft>
                    <a:spcPts val="0"/>
                  </a:spcAft>
                </a:pPr>
                <a:r>
                  <a:rPr lang="en-US" sz="850" b="1" dirty="0">
                    <a:solidFill>
                      <a:srgbClr val="000000"/>
                    </a:solidFill>
                    <a:latin typeface="Arial"/>
                    <a:ea typeface="Times New Roman"/>
                    <a:cs typeface="Times New Roman"/>
                  </a:rPr>
                  <a:t>Deliverable </a:t>
                </a:r>
                <a:r>
                  <a:rPr lang="en-US" sz="850" b="1" dirty="0" smtClean="0">
                    <a:solidFill>
                      <a:srgbClr val="000000"/>
                    </a:solidFill>
                    <a:latin typeface="Arial"/>
                    <a:ea typeface="Times New Roman"/>
                    <a:cs typeface="Times New Roman"/>
                  </a:rPr>
                  <a:t>4a</a:t>
                </a:r>
                <a:endParaRPr lang="en-US" sz="850" dirty="0">
                  <a:solidFill>
                    <a:srgbClr val="000000"/>
                  </a:solidFill>
                  <a:latin typeface="Times New Roman"/>
                  <a:ea typeface="Times New Roman"/>
                </a:endParaRPr>
              </a:p>
            </p:txBody>
          </p:sp>
          <p:sp>
            <p:nvSpPr>
              <p:cNvPr id="85" name="Diamond 84"/>
              <p:cNvSpPr/>
              <p:nvPr/>
            </p:nvSpPr>
            <p:spPr>
              <a:xfrm>
                <a:off x="561315" y="280296"/>
                <a:ext cx="158115" cy="158115"/>
              </a:xfrm>
              <a:prstGeom prst="diamond">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86" name="Freeform 85"/>
              <p:cNvSpPr/>
              <p:nvPr/>
            </p:nvSpPr>
            <p:spPr>
              <a:xfrm rot="16200000">
                <a:off x="565842" y="-68262"/>
                <a:ext cx="141605" cy="278130"/>
              </a:xfrm>
              <a:custGeom>
                <a:avLst/>
                <a:gdLst/>
                <a:ahLst/>
                <a:cxnLst/>
                <a:rect l="0" t="0" r="0" b="0"/>
                <a:pathLst>
                  <a:path w="142082" h="269876">
                    <a:moveTo>
                      <a:pt x="0" y="0"/>
                    </a:moveTo>
                    <a:lnTo>
                      <a:pt x="0" y="66675"/>
                    </a:lnTo>
                    <a:lnTo>
                      <a:pt x="69056" y="134938"/>
                    </a:lnTo>
                    <a:lnTo>
                      <a:pt x="0" y="206375"/>
                    </a:lnTo>
                    <a:lnTo>
                      <a:pt x="0" y="269875"/>
                    </a:lnTo>
                    <a:lnTo>
                      <a:pt x="142081" y="134938"/>
                    </a:lnTo>
                    <a:close/>
                  </a:path>
                </a:pathLst>
              </a:custGeom>
              <a:solidFill>
                <a:schemeClr val="accent2"/>
              </a:solidFill>
              <a:ln w="9525" cap="flat" cmpd="sng" algn="ctr">
                <a:solidFill>
                  <a:schemeClr val="accent3"/>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endParaRPr lang="en-US" dirty="0">
                  <a:solidFill>
                    <a:srgbClr val="FFFFFF"/>
                  </a:solidFill>
                </a:endParaRPr>
              </a:p>
            </p:txBody>
          </p:sp>
        </p:grpSp>
      </p:grpSp>
      <p:sp>
        <p:nvSpPr>
          <p:cNvPr id="87" name="Oval 86"/>
          <p:cNvSpPr/>
          <p:nvPr/>
        </p:nvSpPr>
        <p:spPr bwMode="auto">
          <a:xfrm>
            <a:off x="6454685" y="5630881"/>
            <a:ext cx="142875" cy="142875"/>
          </a:xfrm>
          <a:prstGeom prst="ellipse">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3400864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z="2000" dirty="0"/>
              <a:t>Important notices</a:t>
            </a:r>
          </a:p>
        </p:txBody>
      </p:sp>
      <p:sp>
        <p:nvSpPr>
          <p:cNvPr id="7" name="Rectangle 2"/>
          <p:cNvSpPr>
            <a:spLocks noChangeArrowheads="1"/>
          </p:cNvSpPr>
          <p:nvPr/>
        </p:nvSpPr>
        <p:spPr bwMode="auto">
          <a:xfrm>
            <a:off x="434975" y="1172135"/>
            <a:ext cx="8722472" cy="482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en-CA" sz="1200" dirty="0"/>
              <a:t>References to Mercer shall be construed to include Mercer LLC and/or its associated companies.</a:t>
            </a:r>
            <a:endParaRPr lang="en-US" sz="1200" dirty="0"/>
          </a:p>
          <a:p>
            <a:pPr algn="l"/>
            <a:r>
              <a:rPr lang="en-US" sz="1200" dirty="0"/>
              <a:t> </a:t>
            </a:r>
          </a:p>
          <a:p>
            <a:pPr algn="l"/>
            <a:r>
              <a:rPr lang="en-US" sz="1200" dirty="0"/>
              <a:t>© 2015 Mercer LLC. All rights reserved. </a:t>
            </a:r>
          </a:p>
          <a:p>
            <a:pPr algn="l"/>
            <a:r>
              <a:rPr lang="en-US" sz="1200" dirty="0"/>
              <a:t>  </a:t>
            </a:r>
          </a:p>
          <a:p>
            <a:pPr algn="l"/>
            <a:r>
              <a:rPr lang="en-CA" sz="1200" dirty="0"/>
              <a:t>This contains confidential and proprietary information of Mercer and is intended for the exclusive use of the parties to whom it was provided by Mercer. Its content may not be modified, sold or otherwise provided, in whole or in part, to any other person or entity, without Mercer’s prior written permission.</a:t>
            </a:r>
            <a:endParaRPr lang="en-US" sz="1200" dirty="0"/>
          </a:p>
          <a:p>
            <a:pPr algn="l"/>
            <a:r>
              <a:rPr lang="en-CA" sz="1200" dirty="0"/>
              <a:t> </a:t>
            </a:r>
            <a:endParaRPr lang="en-US" sz="1200" dirty="0"/>
          </a:p>
          <a:p>
            <a:pPr algn="l"/>
            <a:r>
              <a:rPr lang="en-CA" sz="1200" dirty="0"/>
              <a:t>The findings, ratings and/or opinions expressed herein are the intellectual property of Mercer and are subject to change without notice. They are not intended to convey any guarantees as to the future performance of the investment products, asset classes or capital markets discussed.  Past performance does not guarantee future results. Mercer’s ratings do not constitute individualized investment advice.</a:t>
            </a:r>
            <a:endParaRPr lang="en-US" sz="1200" dirty="0"/>
          </a:p>
          <a:p>
            <a:pPr algn="l"/>
            <a:r>
              <a:rPr lang="en-CA" sz="1200" dirty="0"/>
              <a:t> </a:t>
            </a:r>
            <a:endParaRPr lang="en-US" sz="1200" dirty="0"/>
          </a:p>
          <a:p>
            <a:pPr algn="l"/>
            <a:r>
              <a:rPr lang="en-CA" sz="1200" dirty="0"/>
              <a:t>Information contained herein has been obtained from a range of third party sources. While the information is believed to be reliable, Mercer has not sought to verify it independently. As such, Mercer makes no representations or warranties as to the accuracy of the information presented and takes no responsibility or liability (including for indirect, consequential or incidental damages), for any error, omission or inaccuracy in the data supplied by any third party.</a:t>
            </a:r>
            <a:endParaRPr lang="en-US" sz="1200" dirty="0"/>
          </a:p>
          <a:p>
            <a:pPr algn="l"/>
            <a:r>
              <a:rPr lang="en-CA" sz="1200" b="1" dirty="0"/>
              <a:t> </a:t>
            </a:r>
            <a:endParaRPr lang="en-US" sz="1200" dirty="0"/>
          </a:p>
          <a:p>
            <a:pPr algn="l"/>
            <a:r>
              <a:rPr lang="en-CA" sz="1200" dirty="0"/>
              <a:t>This does not constitute an offer or a solicitation of an offer to buy or sell securities, commodities and/or any other financial instruments or products or constitute a solicitation on behalf of any of the investment managers, their affiliates, products or strategies that Mercer may evaluate or recommend.</a:t>
            </a:r>
            <a:endParaRPr lang="en-US" sz="1200" dirty="0"/>
          </a:p>
          <a:p>
            <a:pPr algn="l"/>
            <a:r>
              <a:rPr lang="en-CA" sz="1200" dirty="0"/>
              <a:t> </a:t>
            </a:r>
            <a:endParaRPr lang="en-US" sz="1200" dirty="0"/>
          </a:p>
          <a:p>
            <a:pPr algn="l"/>
            <a:r>
              <a:rPr lang="en-CA" sz="1200" dirty="0"/>
              <a:t>For the most recent approved ratings of an investment strategy, and a fuller explanation of their meanings, contact your Mercer representative.</a:t>
            </a:r>
            <a:endParaRPr lang="en-US" sz="1200" dirty="0"/>
          </a:p>
          <a:p>
            <a:pPr algn="l"/>
            <a:r>
              <a:rPr lang="en-CA" sz="1200" dirty="0"/>
              <a:t> </a:t>
            </a:r>
            <a:endParaRPr lang="en-US" sz="1200" dirty="0"/>
          </a:p>
          <a:p>
            <a:pPr algn="l"/>
            <a:r>
              <a:rPr lang="en-CA" sz="1200" dirty="0"/>
              <a:t>For Mercer’s conflict of interest disclosures, contact your Mercer representative or see </a:t>
            </a:r>
            <a:r>
              <a:rPr lang="en-CA" sz="1200" u="sng" dirty="0">
                <a:hlinkClick r:id="rId2"/>
              </a:rPr>
              <a:t>www.mercer.com/conflictsofinterest</a:t>
            </a:r>
            <a:r>
              <a:rPr lang="en-CA" sz="1200" dirty="0" smtClean="0"/>
              <a:t>.</a:t>
            </a:r>
          </a:p>
          <a:p>
            <a:pPr algn="l" defTabSz="939800">
              <a:spcBef>
                <a:spcPct val="60000"/>
              </a:spcBef>
            </a:pPr>
            <a:r>
              <a:rPr lang="en-GB" sz="1200" dirty="0" smtClean="0"/>
              <a:t>Source </a:t>
            </a:r>
            <a:r>
              <a:rPr lang="en-GB" sz="1200" dirty="0"/>
              <a:t>of Financial Statement Data: Standard &amp; Poor’s Capital IQ. Standard and Poor’s is a division of The McGraw-Hill Companies, </a:t>
            </a:r>
            <a:r>
              <a:rPr lang="en-GB" sz="1200" dirty="0" smtClean="0"/>
              <a:t>Inc.</a:t>
            </a:r>
            <a:r>
              <a:rPr lang="en-US" sz="1200" dirty="0" smtClean="0"/>
              <a:t> </a:t>
            </a:r>
            <a:endParaRPr lang="en-US" sz="1200" dirty="0"/>
          </a:p>
          <a:p>
            <a:pPr algn="l" defTabSz="939800">
              <a:spcBef>
                <a:spcPct val="60000"/>
              </a:spcBef>
            </a:pPr>
            <a:endParaRPr lang="en-US" sz="1200" dirty="0"/>
          </a:p>
        </p:txBody>
      </p:sp>
    </p:spTree>
    <p:extLst>
      <p:ext uri="{BB962C8B-B14F-4D97-AF65-F5344CB8AC3E}">
        <p14:creationId xmlns:p14="http://schemas.microsoft.com/office/powerpoint/2010/main" val="7523526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0796" y="2878074"/>
            <a:ext cx="3456432" cy="484632"/>
          </a:xfrm>
          <a:prstGeom prst="rect">
            <a:avLst/>
          </a:prstGeo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Image&lt;/TypeOfImage&gt;&#10;  &lt;ImageFile&gt;M0000028.jpg&lt;/ImageFile&gt;&#10;  &lt;ThumbNailFile&gt;C:\Users\patty-spaur\Local Settings\Application Data\MMC\Office Automation\Cache\T0000028D1000012.jpg&lt;/ThumbNailFile&gt;&#10;  &lt;Usage&gt;PowerPointTitle&lt;/Usage&gt;&#10;  &lt;PaletteName&gt;Sapphire&lt;/PaletteName&gt;&#10;  &lt;Design&gt;&#10;    &lt;FocalNumber&gt;1&lt;/FocalNumber&gt;&#10;    &lt;Facets&gt;&#10;      &lt;SideOfTick&gt;Right&lt;/SideOfTick&gt;&#10;      &lt;TickPosition&gt;&#10;        &lt;X&gt;21&lt;/X&gt;&#10;        &lt;Y&gt;4&lt;/Y&gt;&#10;      &lt;/TickPosition&gt;&#10;      &lt;EndTickPosition&gt;&#10;        &lt;X&gt;0&lt;/X&gt;&#10;        &lt;Y&gt;0&lt;/Y&gt;&#10;      &lt;/EndTickPosition&gt;&#10;      &lt;FacetNumber&gt;3&lt;/FacetNumber&gt;&#10;      &lt;Brightness&gt;75&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0&lt;/FacetNumber&gt;&#10;      &lt;Brightness&gt;0&lt;/Brightness&gt;&#10;      &lt;Colour&gt;#A6E2EF&lt;/Colour&gt;&#10;      &lt;ColourNumber&gt;3&lt;/ColourNumber&gt;&#10;    &lt;/Facets&gt;&#10;    &lt;Facets&gt;&#10;      &lt;SideOfTick&gt;Bottom&lt;/SideOfTick&gt;&#10;      &lt;TickPosition&gt;&#10;        &lt;X&gt;1&lt;/X&gt;&#10;        &lt;Y&gt;10&lt;/Y&gt;&#10;      &lt;/TickPosition&gt;&#10;      &lt;EndTickPosition&gt;&#10;        &lt;X&gt;0&lt;/X&gt;&#10;        &lt;Y&gt;0&lt;/Y&gt;&#10;      &lt;/EndTickPosition&gt;&#10;      &lt;FacetNumber&gt;1&lt;/FacetNumber&gt;&#10;      &lt;Brightness&gt;0&lt;/Brightness&gt;&#10;      &lt;Colour&gt;#00A8C8&lt;/Colour&gt;&#10;      &lt;ColourNumber&gt;2&lt;/ColourNumber&gt;&#10;    &lt;/Facets&gt;&#10;    &lt;Facets&gt;&#10;      &lt;SideOfTick&gt;Right&lt;/SideOfTick&gt;&#10;      &lt;TickPosition&gt;&#10;        &lt;X&gt;21&lt;/X&gt;&#10;        &lt;Y&gt;0&lt;/Y&gt;&#10;      &lt;/TickPosition&gt;&#10;      &lt;EndTickPosition&gt;&#10;        &lt;X&gt;0&lt;/X&gt;&#10;        &lt;Y&gt;0&lt;/Y&gt;&#10;      &lt;/EndTickPosition&gt;&#10;      &lt;FacetNumber&gt;5&lt;/FacetNumber&gt;&#10;      &lt;Brightness&gt;0&lt;/Brightness&gt;&#10;      &lt;Colour /&gt;&#10;      &lt;ColourNumber&gt;-1&lt;/ColourNumber&gt;&#10;    &lt;/Facets&gt;&#10;    &lt;Facets&gt;&#10;      &lt;SideOfTick&gt;Bottom&lt;/SideOfTick&gt;&#10;      &lt;TickPosition&gt;&#10;        &lt;X&gt;10&lt;/X&gt;&#10;        &lt;Y&gt;10&lt;/Y&gt;&#10;      &lt;/TickPosition&gt;&#10;      &lt;EndTickPosition&gt;&#10;        &lt;X&gt;0&lt;/X&gt;&#10;        &lt;Y&gt;0&lt;/Y&gt;&#10;      &lt;/EndTickPosition&gt;&#10;      &lt;FacetNumber&gt;2&lt;/FacetNumber&gt;&#10;      &lt;Brightness&gt;0&lt;/Brightness&gt;&#10;      &lt;Colour /&gt;&#10;      &lt;ColourNumber&gt;-1&lt;/ColourNumber&gt;&#10;    &lt;/Facets&gt;&#10;    &lt;Facets&gt;&#10;      &lt;SideOfTick&gt;Right&lt;/SideOfTick&gt;&#10;      &lt;TickPosition&gt;&#10;        &lt;X&gt;21&lt;/X&gt;&#10;        &lt;Y&gt;1&lt;/Y&gt;&#10;      &lt;/TickPosition&gt;&#10;      &lt;EndTickPosition&gt;&#10;        &lt;X&gt;0&lt;/X&gt;&#10;        &lt;Y&gt;0&lt;/Y&gt;&#10;      &lt;/EndTickPosition&gt;&#10;      &lt;FacetNumber&gt;4&lt;/FacetNumber&gt;&#10;      &lt;Brightness&gt;0&lt;/Brightness&gt;&#10;      &lt;Colour&gt;#002C77&lt;/Colour&gt;&#10;      &lt;ColourNumber&gt;0&lt;/ColourNumber&gt;&#10;    &lt;/Facets&gt;&#10;    &lt;SectionColour&gt;#002C77&lt;/SectionColour&gt;&#10;    &lt;SectionColourNumber&gt;0&lt;/SectionColourNumber&gt;&#10;    &lt;SectionBrightness&gt;0&lt;/SectionBrightness&gt;&#10;  &lt;/Design&gt;&#10;&lt;/ImageControl&gt;"/>
  <p:tag name="MMC_PRESENTATIONTYPE" val="2"/>
</p:tagLst>
</file>

<file path=ppt/tags/tag1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2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26.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29.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0.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Image&lt;/TypeOfImage&gt;&#10;  &lt;ImageFile&gt;M0000028.jpg&lt;/ImageFile&gt;&#10;  &lt;ThumbNailFile&gt;C:\Users\patty-spaur\Local Settings\Application Data\MMC\Office Automation\Cache\T0000028D1000012.jpg&lt;/ThumbNailFile&gt;&#10;  &lt;Usage&gt;PowerPointTitle&lt;/Usage&gt;&#10;  &lt;PaletteName&gt;Sapphire&lt;/PaletteName&gt;&#10;  &lt;Design&gt;&#10;    &lt;FocalNumber&gt;1&lt;/FocalNumber&gt;&#10;    &lt;Facets&gt;&#10;      &lt;SideOfTick&gt;Right&lt;/SideOfTick&gt;&#10;      &lt;TickPosition&gt;&#10;        &lt;X&gt;21&lt;/X&gt;&#10;        &lt;Y&gt;4&lt;/Y&gt;&#10;      &lt;/TickPosition&gt;&#10;      &lt;EndTickPosition&gt;&#10;        &lt;X&gt;0&lt;/X&gt;&#10;        &lt;Y&gt;0&lt;/Y&gt;&#10;      &lt;/EndTickPosition&gt;&#10;      &lt;FacetNumber&gt;3&lt;/FacetNumber&gt;&#10;      &lt;Brightness&gt;75&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0&lt;/FacetNumber&gt;&#10;      &lt;Brightness&gt;0&lt;/Brightness&gt;&#10;      &lt;Colour&gt;#A6E2EF&lt;/Colour&gt;&#10;      &lt;ColourNumber&gt;3&lt;/ColourNumber&gt;&#10;    &lt;/Facets&gt;&#10;    &lt;Facets&gt;&#10;      &lt;SideOfTick&gt;Bottom&lt;/SideOfTick&gt;&#10;      &lt;TickPosition&gt;&#10;        &lt;X&gt;1&lt;/X&gt;&#10;        &lt;Y&gt;10&lt;/Y&gt;&#10;      &lt;/TickPosition&gt;&#10;      &lt;EndTickPosition&gt;&#10;        &lt;X&gt;0&lt;/X&gt;&#10;        &lt;Y&gt;0&lt;/Y&gt;&#10;      &lt;/EndTickPosition&gt;&#10;      &lt;FacetNumber&gt;1&lt;/FacetNumber&gt;&#10;      &lt;Brightness&gt;0&lt;/Brightness&gt;&#10;      &lt;Colour&gt;#00A8C8&lt;/Colour&gt;&#10;      &lt;ColourNumber&gt;2&lt;/ColourNumber&gt;&#10;    &lt;/Facets&gt;&#10;    &lt;Facets&gt;&#10;      &lt;SideOfTick&gt;Right&lt;/SideOfTick&gt;&#10;      &lt;TickPosition&gt;&#10;        &lt;X&gt;21&lt;/X&gt;&#10;        &lt;Y&gt;0&lt;/Y&gt;&#10;      &lt;/TickPosition&gt;&#10;      &lt;EndTickPosition&gt;&#10;        &lt;X&gt;0&lt;/X&gt;&#10;        &lt;Y&gt;0&lt;/Y&gt;&#10;      &lt;/EndTickPosition&gt;&#10;      &lt;FacetNumber&gt;5&lt;/FacetNumber&gt;&#10;      &lt;Brightness&gt;0&lt;/Brightness&gt;&#10;      &lt;Colour /&gt;&#10;      &lt;ColourNumber&gt;-1&lt;/ColourNumber&gt;&#10;    &lt;/Facets&gt;&#10;    &lt;Facets&gt;&#10;      &lt;SideOfTick&gt;Bottom&lt;/SideOfTick&gt;&#10;      &lt;TickPosition&gt;&#10;        &lt;X&gt;10&lt;/X&gt;&#10;        &lt;Y&gt;10&lt;/Y&gt;&#10;      &lt;/TickPosition&gt;&#10;      &lt;EndTickPosition&gt;&#10;        &lt;X&gt;0&lt;/X&gt;&#10;        &lt;Y&gt;0&lt;/Y&gt;&#10;      &lt;/EndTickPosition&gt;&#10;      &lt;FacetNumber&gt;2&lt;/FacetNumber&gt;&#10;      &lt;Brightness&gt;0&lt;/Brightness&gt;&#10;      &lt;Colour /&gt;&#10;      &lt;ColourNumber&gt;-1&lt;/ColourNumber&gt;&#10;    &lt;/Facets&gt;&#10;    &lt;Facets&gt;&#10;      &lt;SideOfTick&gt;Right&lt;/SideOfTick&gt;&#10;      &lt;TickPosition&gt;&#10;        &lt;X&gt;21&lt;/X&gt;&#10;        &lt;Y&gt;1&lt;/Y&gt;&#10;      &lt;/TickPosition&gt;&#10;      &lt;EndTickPosition&gt;&#10;        &lt;X&gt;0&lt;/X&gt;&#10;        &lt;Y&gt;0&lt;/Y&gt;&#10;      &lt;/EndTickPosition&gt;&#10;      &lt;FacetNumber&gt;4&lt;/FacetNumber&gt;&#10;      &lt;Brightness&gt;0&lt;/Brightness&gt;&#10;      &lt;Colour&gt;#002C77&lt;/Colour&gt;&#10;      &lt;ColourNumber&gt;0&lt;/ColourNumber&gt;&#10;    &lt;/Facets&gt;&#10;    &lt;SectionColour&gt;#002C77&lt;/SectionColour&gt;&#10;    &lt;SectionColourNumber&gt;0&lt;/SectionColourNumber&gt;&#10;    &lt;SectionBrightness&gt;0&lt;/SectionBrightness&gt;&#10;  &lt;/Design&gt;&#10;&lt;/ImageControl&gt;"/>
  <p:tag name="MMC_PRESENTATIONTYPE" val="2"/>
</p:tagLst>
</file>

<file path=ppt/tags/tag3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3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3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3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6.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39.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0.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Image&lt;/TypeOfImage&gt;&#10;  &lt;ImageFile&gt;M0000028.jpg&lt;/ImageFile&gt;&#10;  &lt;ThumbNailFile&gt;C:\Users\patty-spaur\Local Settings\Application Data\MMC\Office Automation\Cache\T0000028D1000012.jpg&lt;/ThumbNailFile&gt;&#10;  &lt;Usage&gt;PowerPointTitle&lt;/Usage&gt;&#10;  &lt;PaletteName&gt;Sapphire&lt;/PaletteName&gt;&#10;  &lt;Design&gt;&#10;    &lt;FocalNumber&gt;1&lt;/FocalNumber&gt;&#10;    &lt;Facets&gt;&#10;      &lt;SideOfTick&gt;Right&lt;/SideOfTick&gt;&#10;      &lt;TickPosition&gt;&#10;        &lt;X&gt;21&lt;/X&gt;&#10;        &lt;Y&gt;4&lt;/Y&gt;&#10;      &lt;/TickPosition&gt;&#10;      &lt;EndTickPosition&gt;&#10;        &lt;X&gt;0&lt;/X&gt;&#10;        &lt;Y&gt;0&lt;/Y&gt;&#10;      &lt;/EndTickPosition&gt;&#10;      &lt;FacetNumber&gt;3&lt;/FacetNumber&gt;&#10;      &lt;Brightness&gt;75&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0&lt;/FacetNumber&gt;&#10;      &lt;Brightness&gt;0&lt;/Brightness&gt;&#10;      &lt;Colour&gt;#A6E2EF&lt;/Colour&gt;&#10;      &lt;ColourNumber&gt;3&lt;/ColourNumber&gt;&#10;    &lt;/Facets&gt;&#10;    &lt;Facets&gt;&#10;      &lt;SideOfTick&gt;Bottom&lt;/SideOfTick&gt;&#10;      &lt;TickPosition&gt;&#10;        &lt;X&gt;1&lt;/X&gt;&#10;        &lt;Y&gt;10&lt;/Y&gt;&#10;      &lt;/TickPosition&gt;&#10;      &lt;EndTickPosition&gt;&#10;        &lt;X&gt;0&lt;/X&gt;&#10;        &lt;Y&gt;0&lt;/Y&gt;&#10;      &lt;/EndTickPosition&gt;&#10;      &lt;FacetNumber&gt;1&lt;/FacetNumber&gt;&#10;      &lt;Brightness&gt;0&lt;/Brightness&gt;&#10;      &lt;Colour&gt;#00A8C8&lt;/Colour&gt;&#10;      &lt;ColourNumber&gt;2&lt;/ColourNumber&gt;&#10;    &lt;/Facets&gt;&#10;    &lt;Facets&gt;&#10;      &lt;SideOfTick&gt;Right&lt;/SideOfTick&gt;&#10;      &lt;TickPosition&gt;&#10;        &lt;X&gt;21&lt;/X&gt;&#10;        &lt;Y&gt;0&lt;/Y&gt;&#10;      &lt;/TickPosition&gt;&#10;      &lt;EndTickPosition&gt;&#10;        &lt;X&gt;0&lt;/X&gt;&#10;        &lt;Y&gt;0&lt;/Y&gt;&#10;      &lt;/EndTickPosition&gt;&#10;      &lt;FacetNumber&gt;5&lt;/FacetNumber&gt;&#10;      &lt;Brightness&gt;0&lt;/Brightness&gt;&#10;      &lt;Colour /&gt;&#10;      &lt;ColourNumber&gt;-1&lt;/ColourNumber&gt;&#10;    &lt;/Facets&gt;&#10;    &lt;Facets&gt;&#10;      &lt;SideOfTick&gt;Bottom&lt;/SideOfTick&gt;&#10;      &lt;TickPosition&gt;&#10;        &lt;X&gt;10&lt;/X&gt;&#10;        &lt;Y&gt;10&lt;/Y&gt;&#10;      &lt;/TickPosition&gt;&#10;      &lt;EndTickPosition&gt;&#10;        &lt;X&gt;0&lt;/X&gt;&#10;        &lt;Y&gt;0&lt;/Y&gt;&#10;      &lt;/EndTickPosition&gt;&#10;      &lt;FacetNumber&gt;2&lt;/FacetNumber&gt;&#10;      &lt;Brightness&gt;0&lt;/Brightness&gt;&#10;      &lt;Colour /&gt;&#10;      &lt;ColourNumber&gt;-1&lt;/ColourNumber&gt;&#10;    &lt;/Facets&gt;&#10;    &lt;Facets&gt;&#10;      &lt;SideOfTick&gt;Right&lt;/SideOfTick&gt;&#10;      &lt;TickPosition&gt;&#10;        &lt;X&gt;21&lt;/X&gt;&#10;        &lt;Y&gt;1&lt;/Y&gt;&#10;      &lt;/TickPosition&gt;&#10;      &lt;EndTickPosition&gt;&#10;        &lt;X&gt;0&lt;/X&gt;&#10;        &lt;Y&gt;0&lt;/Y&gt;&#10;      &lt;/EndTickPosition&gt;&#10;      &lt;FacetNumber&gt;4&lt;/FacetNumber&gt;&#10;      &lt;Brightness&gt;0&lt;/Brightness&gt;&#10;      &lt;Colour&gt;#002C77&lt;/Colour&gt;&#10;      &lt;ColourNumber&gt;0&lt;/ColourNumber&gt;&#10;    &lt;/Facets&gt;&#10;    &lt;SectionColour&gt;#002C77&lt;/SectionColour&gt;&#10;    &lt;SectionColourNumber&gt;0&lt;/SectionColourNumber&gt;&#10;    &lt;SectionBrightness&gt;0&lt;/SectionBrightness&gt;&#10;  &lt;/Design&gt;&#10;&lt;/ImageControl&gt;"/>
  <p:tag name="MMC_PRESENTATIONTYPE" val="2"/>
</p:tagLst>
</file>

<file path=ppt/tags/tag4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4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4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4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4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46.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49.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0.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Image&lt;/TypeOfImage&gt;&#10;  &lt;ImageFile&gt;M0000028.jpg&lt;/ImageFile&gt;&#10;  &lt;ThumbNailFile&gt;C:\Users\patty-spaur\Local Settings\Application Data\MMC\Office Automation\Cache\T0000028D1000012.jpg&lt;/ThumbNailFile&gt;&#10;  &lt;Usage&gt;PowerPointTitle&lt;/Usage&gt;&#10;  &lt;PaletteName&gt;Sapphire&lt;/PaletteName&gt;&#10;  &lt;Design&gt;&#10;    &lt;FocalNumber&gt;1&lt;/FocalNumber&gt;&#10;    &lt;Facets&gt;&#10;      &lt;SideOfTick&gt;Right&lt;/SideOfTick&gt;&#10;      &lt;TickPosition&gt;&#10;        &lt;X&gt;21&lt;/X&gt;&#10;        &lt;Y&gt;4&lt;/Y&gt;&#10;      &lt;/TickPosition&gt;&#10;      &lt;EndTickPosition&gt;&#10;        &lt;X&gt;0&lt;/X&gt;&#10;        &lt;Y&gt;0&lt;/Y&gt;&#10;      &lt;/EndTickPosition&gt;&#10;      &lt;FacetNumber&gt;3&lt;/FacetNumber&gt;&#10;      &lt;Brightness&gt;75&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0&lt;/FacetNumber&gt;&#10;      &lt;Brightness&gt;0&lt;/Brightness&gt;&#10;      &lt;Colour&gt;#A6E2EF&lt;/Colour&gt;&#10;      &lt;ColourNumber&gt;3&lt;/ColourNumber&gt;&#10;    &lt;/Facets&gt;&#10;    &lt;Facets&gt;&#10;      &lt;SideOfTick&gt;Bottom&lt;/SideOfTick&gt;&#10;      &lt;TickPosition&gt;&#10;        &lt;X&gt;1&lt;/X&gt;&#10;        &lt;Y&gt;10&lt;/Y&gt;&#10;      &lt;/TickPosition&gt;&#10;      &lt;EndTickPosition&gt;&#10;        &lt;X&gt;0&lt;/X&gt;&#10;        &lt;Y&gt;0&lt;/Y&gt;&#10;      &lt;/EndTickPosition&gt;&#10;      &lt;FacetNumber&gt;1&lt;/FacetNumber&gt;&#10;      &lt;Brightness&gt;0&lt;/Brightness&gt;&#10;      &lt;Colour&gt;#00A8C8&lt;/Colour&gt;&#10;      &lt;ColourNumber&gt;2&lt;/ColourNumber&gt;&#10;    &lt;/Facets&gt;&#10;    &lt;Facets&gt;&#10;      &lt;SideOfTick&gt;Right&lt;/SideOfTick&gt;&#10;      &lt;TickPosition&gt;&#10;        &lt;X&gt;21&lt;/X&gt;&#10;        &lt;Y&gt;0&lt;/Y&gt;&#10;      &lt;/TickPosition&gt;&#10;      &lt;EndTickPosition&gt;&#10;        &lt;X&gt;0&lt;/X&gt;&#10;        &lt;Y&gt;0&lt;/Y&gt;&#10;      &lt;/EndTickPosition&gt;&#10;      &lt;FacetNumber&gt;5&lt;/FacetNumber&gt;&#10;      &lt;Brightness&gt;0&lt;/Brightness&gt;&#10;      &lt;Colour /&gt;&#10;      &lt;ColourNumber&gt;-1&lt;/ColourNumber&gt;&#10;    &lt;/Facets&gt;&#10;    &lt;Facets&gt;&#10;      &lt;SideOfTick&gt;Bottom&lt;/SideOfTick&gt;&#10;      &lt;TickPosition&gt;&#10;        &lt;X&gt;10&lt;/X&gt;&#10;        &lt;Y&gt;10&lt;/Y&gt;&#10;      &lt;/TickPosition&gt;&#10;      &lt;EndTickPosition&gt;&#10;        &lt;X&gt;0&lt;/X&gt;&#10;        &lt;Y&gt;0&lt;/Y&gt;&#10;      &lt;/EndTickPosition&gt;&#10;      &lt;FacetNumber&gt;2&lt;/FacetNumber&gt;&#10;      &lt;Brightness&gt;0&lt;/Brightness&gt;&#10;      &lt;Colour /&gt;&#10;      &lt;ColourNumber&gt;-1&lt;/ColourNumber&gt;&#10;    &lt;/Facets&gt;&#10;    &lt;Facets&gt;&#10;      &lt;SideOfTick&gt;Right&lt;/SideOfTick&gt;&#10;      &lt;TickPosition&gt;&#10;        &lt;X&gt;21&lt;/X&gt;&#10;        &lt;Y&gt;1&lt;/Y&gt;&#10;      &lt;/TickPosition&gt;&#10;      &lt;EndTickPosition&gt;&#10;        &lt;X&gt;0&lt;/X&gt;&#10;        &lt;Y&gt;0&lt;/Y&gt;&#10;      &lt;/EndTickPosition&gt;&#10;      &lt;FacetNumber&gt;4&lt;/FacetNumber&gt;&#10;      &lt;Brightness&gt;0&lt;/Brightness&gt;&#10;      &lt;Colour&gt;#002C77&lt;/Colour&gt;&#10;      &lt;ColourNumber&gt;0&lt;/ColourNumber&gt;&#10;    &lt;/Facets&gt;&#10;    &lt;SectionColour&gt;#002C77&lt;/SectionColour&gt;&#10;    &lt;SectionColourNumber&gt;0&lt;/SectionColourNumber&gt;&#10;    &lt;SectionBrightness&gt;0&lt;/SectionBrightness&gt;&#10;  &lt;/Design&gt;&#10;&lt;/ImageControl&gt;"/>
  <p:tag name="MMC_PRESENTATIONTYPE" val="2"/>
</p:tagLst>
</file>

<file path=ppt/tags/tag5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5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5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5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5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58.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9.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6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61.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62.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Image&lt;/TypeOfImage&gt;&#10;  &lt;ImageFile&gt;M0000028.jpg&lt;/ImageFile&gt;&#10;  &lt;ThumbNailFile&gt;C:\Users\patty-spaur\Local Settings\Application Data\MMC\Office Automation\Cache\T0000028D1000012.jpg&lt;/ThumbNailFile&gt;&#10;  &lt;Usage&gt;PowerPointTitle&lt;/Usage&gt;&#10;  &lt;PaletteName&gt;Sapphire&lt;/PaletteName&gt;&#10;  &lt;Design&gt;&#10;    &lt;FocalNumber&gt;1&lt;/FocalNumber&gt;&#10;    &lt;Facets&gt;&#10;      &lt;SideOfTick&gt;Right&lt;/SideOfTick&gt;&#10;      &lt;TickPosition&gt;&#10;        &lt;X&gt;21&lt;/X&gt;&#10;        &lt;Y&gt;4&lt;/Y&gt;&#10;      &lt;/TickPosition&gt;&#10;      &lt;EndTickPosition&gt;&#10;        &lt;X&gt;0&lt;/X&gt;&#10;        &lt;Y&gt;0&lt;/Y&gt;&#10;      &lt;/EndTickPosition&gt;&#10;      &lt;FacetNumber&gt;3&lt;/FacetNumber&gt;&#10;      &lt;Brightness&gt;75&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0&lt;/FacetNumber&gt;&#10;      &lt;Brightness&gt;0&lt;/Brightness&gt;&#10;      &lt;Colour&gt;#A6E2EF&lt;/Colour&gt;&#10;      &lt;ColourNumber&gt;3&lt;/ColourNumber&gt;&#10;    &lt;/Facets&gt;&#10;    &lt;Facets&gt;&#10;      &lt;SideOfTick&gt;Bottom&lt;/SideOfTick&gt;&#10;      &lt;TickPosition&gt;&#10;        &lt;X&gt;1&lt;/X&gt;&#10;        &lt;Y&gt;10&lt;/Y&gt;&#10;      &lt;/TickPosition&gt;&#10;      &lt;EndTickPosition&gt;&#10;        &lt;X&gt;0&lt;/X&gt;&#10;        &lt;Y&gt;0&lt;/Y&gt;&#10;      &lt;/EndTickPosition&gt;&#10;      &lt;FacetNumber&gt;1&lt;/FacetNumber&gt;&#10;      &lt;Brightness&gt;0&lt;/Brightness&gt;&#10;      &lt;Colour&gt;#00A8C8&lt;/Colour&gt;&#10;      &lt;ColourNumber&gt;2&lt;/ColourNumber&gt;&#10;    &lt;/Facets&gt;&#10;    &lt;Facets&gt;&#10;      &lt;SideOfTick&gt;Right&lt;/SideOfTick&gt;&#10;      &lt;TickPosition&gt;&#10;        &lt;X&gt;21&lt;/X&gt;&#10;        &lt;Y&gt;0&lt;/Y&gt;&#10;      &lt;/TickPosition&gt;&#10;      &lt;EndTickPosition&gt;&#10;        &lt;X&gt;0&lt;/X&gt;&#10;        &lt;Y&gt;0&lt;/Y&gt;&#10;      &lt;/EndTickPosition&gt;&#10;      &lt;FacetNumber&gt;5&lt;/FacetNumber&gt;&#10;      &lt;Brightness&gt;0&lt;/Brightness&gt;&#10;      &lt;Colour /&gt;&#10;      &lt;ColourNumber&gt;-1&lt;/ColourNumber&gt;&#10;    &lt;/Facets&gt;&#10;    &lt;Facets&gt;&#10;      &lt;SideOfTick&gt;Bottom&lt;/SideOfTick&gt;&#10;      &lt;TickPosition&gt;&#10;        &lt;X&gt;10&lt;/X&gt;&#10;        &lt;Y&gt;10&lt;/Y&gt;&#10;      &lt;/TickPosition&gt;&#10;      &lt;EndTickPosition&gt;&#10;        &lt;X&gt;0&lt;/X&gt;&#10;        &lt;Y&gt;0&lt;/Y&gt;&#10;      &lt;/EndTickPosition&gt;&#10;      &lt;FacetNumber&gt;2&lt;/FacetNumber&gt;&#10;      &lt;Brightness&gt;0&lt;/Brightness&gt;&#10;      &lt;Colour /&gt;&#10;      &lt;ColourNumber&gt;-1&lt;/ColourNumber&gt;&#10;    &lt;/Facets&gt;&#10;    &lt;Facets&gt;&#10;      &lt;SideOfTick&gt;Right&lt;/SideOfTick&gt;&#10;      &lt;TickPosition&gt;&#10;        &lt;X&gt;21&lt;/X&gt;&#10;        &lt;Y&gt;1&lt;/Y&gt;&#10;      &lt;/TickPosition&gt;&#10;      &lt;EndTickPosition&gt;&#10;        &lt;X&gt;0&lt;/X&gt;&#10;        &lt;Y&gt;0&lt;/Y&gt;&#10;      &lt;/EndTickPosition&gt;&#10;      &lt;FacetNumber&gt;4&lt;/FacetNumber&gt;&#10;      &lt;Brightness&gt;0&lt;/Brightness&gt;&#10;      &lt;Colour&gt;#002C77&lt;/Colour&gt;&#10;      &lt;ColourNumber&gt;0&lt;/ColourNumber&gt;&#10;    &lt;/Facets&gt;&#10;    &lt;SectionColour&gt;#002C77&lt;/SectionColour&gt;&#10;    &lt;SectionColourNumber&gt;0&lt;/SectionColourNumber&gt;&#10;    &lt;SectionBrightness&gt;0&lt;/SectionBrightness&gt;&#10;  &lt;/Design&gt;&#10;&lt;/ImageControl&gt;"/>
  <p:tag name="MMC_PRESENTATIONTYPE" val="2"/>
</p:tagLst>
</file>

<file path=ppt/tags/tag6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6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6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6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6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69.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FORCESCHEME" val="N"/>
  <p:tag name="MMCOA_CANACTASDIVIDER" val="N"/>
  <p:tag name="MMCOA_PROMPTCOLOUR" val="N"/>
</p:tagLst>
</file>

<file path=ppt/tags/tag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Line&lt;/TypeOfImage&gt;&#10;  &lt;ThumbNailFile&gt;C:\Documents and Settings\jjohns44\Local Settings\Application Data\MMC\ILM\Recent\T0D1000069.jpg&lt;/ThumbNailFile&gt;&#10;  &lt;Usage&gt;PowerPointTitle&lt;/Usage&gt;&#10;  &lt;PaletteName&gt;Sapphire&lt;/PaletteName&gt;&#10;  &lt;Design&gt;&#10;    &lt;FocalNumber&gt;1&lt;/FocalNumber&gt;&#10;    &lt;Facets&gt;&#10;      &lt;SideOfTick&gt;Left&lt;/SideOfTick&gt;&#10;      &lt;TickPosition&gt;&#10;        &lt;X&gt;0&lt;/X&gt;&#10;        &lt;Y&gt;2&lt;/Y&gt;&#10;      &lt;/TickPosition&gt;&#10;      &lt;EndTickPosition&gt;&#10;        &lt;X&gt;21&lt;/X&gt;&#10;        &lt;Y&gt;2&lt;/Y&gt;&#10;      &lt;/EndTickPosition&gt;&#10;      &lt;FacetNumber&gt;0&lt;/FacetNumber&gt;&#10;      &lt;Brightness&gt;0&lt;/Brightness&gt;&#10;      &lt;Colour&gt;#00A8C8&lt;/Colour&gt;&#10;      &lt;ColourNumber&gt;2&lt;/ColourNumber&gt;&#10;    &lt;/Facets&gt;&#10;    &lt;Facets&gt;&#10;      &lt;SideOfTick&gt;Left&lt;/SideOfTick&gt;&#10;      &lt;TickPosition&gt;&#10;        &lt;X&gt;0&lt;/X&gt;&#10;        &lt;Y&gt;3&lt;/Y&gt;&#10;      &lt;/TickPosition&gt;&#10;      &lt;EndTickPosition&gt;&#10;        &lt;X&gt;21&lt;/X&gt;&#10;        &lt;Y&gt;4&lt;/Y&gt;&#10;      &lt;/EndTickPosition&gt;&#10;      &lt;FacetNumber&gt;1&lt;/FacetNumber&gt;&#10;      &lt;Brightness&gt;0&lt;/Brightness&gt;&#10;      &lt;Colour&gt;#002C77&lt;/Colour&gt;&#10;      &lt;ColourNumber&gt;0&lt;/ColourNumber&gt;&#10;    &lt;/Facets&gt;&#10;    &lt;Facets&gt;&#10;      &lt;SideOfTick&gt;Left&lt;/SideOfTick&gt;&#10;      &lt;TickPosition&gt;&#10;        &lt;X&gt;0&lt;/X&gt;&#10;        &lt;Y&gt;4&lt;/Y&gt;&#10;      &lt;/TickPosition&gt;&#10;      &lt;EndTickPosition&gt;&#10;        &lt;X&gt;21&lt;/X&gt;&#10;        &lt;Y&gt;8&lt;/Y&gt;&#10;      &lt;/EndTickPosition&gt;&#10;      &lt;FacetNumber&gt;2&lt;/FacetNumber&gt;&#10;      &lt;Brightness&gt;0&lt;/Brightness&gt;&#10;      &lt;Colour&gt;#A6E2EF&lt;/Colour&gt;&#10;      &lt;ColourNumber&gt;3&lt;/ColourNumber&gt;&#10;    &lt;/Facets&gt;&#10;    &lt;SectionColour /&gt;&#10;    &lt;SectionColourNumber&gt;0&lt;/SectionColourNumber&gt;&#10;    &lt;SectionBrightness&gt;0&lt;/SectionBrightness&gt;&#10;  &lt;/Design&gt;&#10;&lt;/ImageControl&gt;"/>
  <p:tag name="MMC_PRESENTATIONTYPE" val="4"/>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1192</TotalTime>
  <Words>788</Words>
  <Application>Microsoft Office PowerPoint</Application>
  <PresentationFormat>Custom</PresentationFormat>
  <Paragraphs>229</Paragraphs>
  <Slides>9</Slides>
  <Notes>7</Notes>
  <HiddenSlides>0</HiddenSlides>
  <MMClips>0</MMClips>
  <ScaleCrop>false</ScaleCrop>
  <HeadingPairs>
    <vt:vector size="4" baseType="variant">
      <vt:variant>
        <vt:lpstr>Theme</vt:lpstr>
      </vt:variant>
      <vt:variant>
        <vt:i4>6</vt:i4>
      </vt:variant>
      <vt:variant>
        <vt:lpstr>Slide Titles</vt:lpstr>
      </vt:variant>
      <vt:variant>
        <vt:i4>9</vt:i4>
      </vt:variant>
    </vt:vector>
  </HeadingPairs>
  <TitlesOfParts>
    <vt:vector size="15" baseType="lpstr">
      <vt:lpstr>Default Design</vt:lpstr>
      <vt:lpstr>1_Default Design</vt:lpstr>
      <vt:lpstr>2_Default Design</vt:lpstr>
      <vt:lpstr>3_Default Design</vt:lpstr>
      <vt:lpstr>4_Default Design</vt:lpstr>
      <vt:lpstr>5_Default Design</vt:lpstr>
      <vt:lpstr>CONNECTICUT RETIREMENT SECURITY  BOARD JUNE 3, 2015 BOARD MEETING</vt:lpstr>
      <vt:lpstr>Mercer’s core consulting team</vt:lpstr>
      <vt:lpstr>Study goal: provide the Retirement Security Board with analysis to support a comprehensive proposal for implementing a state-sponsored savings platform for private-sector employees</vt:lpstr>
      <vt:lpstr>Translating a platform design into a viable savings vehicle needs to consider several critical issues</vt:lpstr>
      <vt:lpstr>Understanding financial implications  Ongoing services, fees, potential participation rates &amp; possible scale  </vt:lpstr>
      <vt:lpstr>Understanding financial implications  Start-up costs</vt:lpstr>
      <vt:lpstr>Outline of work streams</vt:lpstr>
      <vt:lpstr>Important notices</vt:lpstr>
      <vt:lpstr>PowerPoint Presentation</vt:lpstr>
    </vt:vector>
  </TitlesOfParts>
  <Company>Mercer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Retirement Security Board</dc:title>
  <dc:creator>Stacy Scapino</dc:creator>
  <cp:lastModifiedBy>GENEVIEVE BALLINGER</cp:lastModifiedBy>
  <cp:revision>110</cp:revision>
  <dcterms:created xsi:type="dcterms:W3CDTF">2011-02-16T15:14:35Z</dcterms:created>
  <dcterms:modified xsi:type="dcterms:W3CDTF">2015-06-03T12:38:38Z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PR_PEERREVIEW">
    <vt:lpwstr>Peer Review Identifier</vt:lpwstr>
  </property>
  <property fmtid="{D5CDD505-2E9C-101B-9397-08002B2CF9AE}" pid="5" name="MMCOA_FontSize">
    <vt:lpwstr>Medium</vt:lpwstr>
  </property>
  <property fmtid="{D5CDD505-2E9C-101B-9397-08002B2CF9AE}" pid="6" name="MMCOA_PresentationType">
    <vt:lpwstr>Eco</vt:lpwstr>
  </property>
  <property fmtid="{D5CDD505-2E9C-101B-9397-08002B2CF9AE}" pid="7" name="MMCOA_SlideStyle">
    <vt:lpwstr>Plain</vt:lpwstr>
  </property>
  <property fmtid="{D5CDD505-2E9C-101B-9397-08002B2CF9AE}" pid="8" name="MMCOA_PaletteName">
    <vt:lpwstr>Sapphire</vt:lpwstr>
  </property>
  <property fmtid="{D5CDD505-2E9C-101B-9397-08002B2CF9AE}" pid="9" name="MMCOA_PaletteNumber">
    <vt:lpwstr>0</vt:lpwstr>
  </property>
  <property fmtid="{D5CDD505-2E9C-101B-9397-08002B2CF9AE}" pid="10" name="MMCOA_Source">
    <vt:lpwstr>1</vt:lpwstr>
  </property>
  <property fmtid="{D5CDD505-2E9C-101B-9397-08002B2CF9AE}" pid="11" name="MPR_DocID">
    <vt:lpwstr>b44cd30e3df640198e78f8eed2a54483</vt:lpwstr>
  </property>
</Properties>
</file>