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7" r:id="rId1"/>
  </p:sldMasterIdLst>
  <p:notesMasterIdLst>
    <p:notesMasterId r:id="rId12"/>
  </p:notesMasterIdLst>
  <p:handoutMasterIdLst>
    <p:handoutMasterId r:id="rId13"/>
  </p:handoutMasterIdLst>
  <p:sldIdLst>
    <p:sldId id="528" r:id="rId2"/>
    <p:sldId id="527" r:id="rId3"/>
    <p:sldId id="529" r:id="rId4"/>
    <p:sldId id="531" r:id="rId5"/>
    <p:sldId id="533" r:id="rId6"/>
    <p:sldId id="532" r:id="rId7"/>
    <p:sldId id="534" r:id="rId8"/>
    <p:sldId id="530" r:id="rId9"/>
    <p:sldId id="536" r:id="rId10"/>
    <p:sldId id="53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59" autoAdjust="0"/>
  </p:normalViewPr>
  <p:slideViewPr>
    <p:cSldViewPr>
      <p:cViewPr>
        <p:scale>
          <a:sx n="78" d="100"/>
          <a:sy n="78" d="100"/>
        </p:scale>
        <p:origin x="-1158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ED6737F-F269-4AE9-9B9F-55068F948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98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9ABD417-01D6-4B4E-91DF-7757093F2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5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80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17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88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99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06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48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59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37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ABD417-01D6-4B4E-91DF-7757093F23A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6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2200"/>
            <a:ext cx="29702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403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&lt;#&gt;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15000"/>
            <a:ext cx="990600" cy="102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921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DA37A-05DF-4782-A914-D46BA2B92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301625"/>
            <a:ext cx="1924050" cy="5718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1625"/>
            <a:ext cx="5619750" cy="5718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597B9-4559-49AC-9C52-D5546DED1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199" y="5715000"/>
            <a:ext cx="987425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272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B58F5-7D76-4B94-9473-40928CDB8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0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771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600200"/>
            <a:ext cx="3771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DC9B6-6BB2-409B-AFD6-212323F58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4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A3C17-70E8-4D2B-A424-F231D2A2E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3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47C43-88CA-480C-92DB-826B3A0A9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2D658-E568-4135-9502-7C96C8BE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4FF23-6284-4154-B1AA-064854544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7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A87C1-8939-4172-8D98-E4BD497DC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8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392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93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393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696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4393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93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93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EF1147E1-622F-4302-9B26-CA274A3CD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72200"/>
            <a:ext cx="29702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Connecticut Retirement Security Board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en-US" altLang="en-US" dirty="0" smtClean="0"/>
              <a:t>Explanation of Draft Connecticut Work and Save Program Legislation</a:t>
            </a:r>
          </a:p>
          <a:p>
            <a:pPr algn="ctr" eaLnBrk="1" hangingPunct="1"/>
            <a:endParaRPr lang="en-US" altLang="en-US" dirty="0"/>
          </a:p>
          <a:p>
            <a:pPr algn="ctr" eaLnBrk="1" hangingPunct="1"/>
            <a:r>
              <a:rPr lang="en-US" altLang="en-US" dirty="0" smtClean="0"/>
              <a:t>February 4,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Authority to report on its activities annually to Governor, Auditors of Public Accounts, and General Assembly.  § 14</a:t>
            </a:r>
          </a:p>
          <a:p>
            <a:r>
              <a:rPr lang="en-US" dirty="0" smtClean="0"/>
              <a:t>Authority may study the feasibility of making retirement plans other than IRAs available (e.g., 401(k); defined benefit plan).  § 13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426AB5BA-055C-426B-874C-E4B25C7B351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7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Coverage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dirty="0" smtClean="0"/>
              <a:t>“Qualified Employers” subject to participation mandate.  § 3(k)</a:t>
            </a:r>
          </a:p>
          <a:p>
            <a:pPr lvl="1"/>
            <a:r>
              <a:rPr lang="en-US" altLang="en-US" dirty="0" smtClean="0"/>
              <a:t>5 or more employees;</a:t>
            </a:r>
          </a:p>
          <a:p>
            <a:pPr lvl="1"/>
            <a:r>
              <a:rPr lang="en-US" altLang="en-US" dirty="0" smtClean="0"/>
              <a:t>Does business in Connecticut;</a:t>
            </a:r>
          </a:p>
          <a:p>
            <a:pPr lvl="1"/>
            <a:r>
              <a:rPr lang="en-US" altLang="en-US" dirty="0" smtClean="0"/>
              <a:t>Has been in business since at least the start of the previous year; and</a:t>
            </a:r>
          </a:p>
          <a:p>
            <a:pPr lvl="1"/>
            <a:r>
              <a:rPr lang="en-US" altLang="en-US" dirty="0" smtClean="0"/>
              <a:t>Does not include the state or federal government.</a:t>
            </a:r>
          </a:p>
          <a:p>
            <a:r>
              <a:rPr lang="en-US" altLang="en-US" dirty="0" smtClean="0"/>
              <a:t>Other employers may elect to participate (Authority creates guidelines).  § 9(c)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68689417-0316-49D9-8AD0-29D682119FBA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Coverage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/>
              <a:t>“Covered Employees” must be allowed to participate.  § 3(f)</a:t>
            </a:r>
          </a:p>
          <a:p>
            <a:pPr lvl="1"/>
            <a:r>
              <a:rPr lang="en-US" altLang="en-US" dirty="0" smtClean="0"/>
              <a:t>Age 18 or older;</a:t>
            </a:r>
          </a:p>
          <a:p>
            <a:pPr lvl="1"/>
            <a:r>
              <a:rPr lang="en-US" altLang="en-US" dirty="0" smtClean="0"/>
              <a:t>Works in Connecticut and would be eligible for unemployment compensation;</a:t>
            </a:r>
          </a:p>
          <a:p>
            <a:pPr lvl="1"/>
            <a:r>
              <a:rPr lang="en-US" altLang="en-US" dirty="0" smtClean="0"/>
              <a:t>Has been employed at Qualified Employer for at least 4 months; and</a:t>
            </a:r>
          </a:p>
          <a:p>
            <a:pPr lvl="1"/>
            <a:r>
              <a:rPr lang="en-US" altLang="en-US" dirty="0" smtClean="0"/>
              <a:t>Cannot participate in a retirement plan at work.</a:t>
            </a:r>
          </a:p>
          <a:p>
            <a:pPr lvl="2"/>
            <a:r>
              <a:rPr lang="en-US" altLang="en-US" dirty="0" smtClean="0"/>
              <a:t>Includes long-time part-time workers who are not eligible because they do not work full time. </a:t>
            </a:r>
          </a:p>
          <a:p>
            <a:r>
              <a:rPr lang="en-US" altLang="en-US" dirty="0" smtClean="0"/>
              <a:t>Others may elect to sign up </a:t>
            </a:r>
            <a:r>
              <a:rPr lang="en-US" altLang="en-US" dirty="0"/>
              <a:t>(Authority creates guidelines</a:t>
            </a:r>
            <a:r>
              <a:rPr lang="en-US" altLang="en-US" dirty="0" smtClean="0"/>
              <a:t>).  § 9(d)</a:t>
            </a:r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E3DD18AE-77E1-4A4B-8201-EC683D18DD54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Authority provides for establishment of IRAs.  § 7(a)</a:t>
            </a:r>
          </a:p>
          <a:p>
            <a:r>
              <a:rPr lang="en-US" dirty="0" smtClean="0"/>
              <a:t>Qualified Employer must enroll Covered Employees. § 9(b)</a:t>
            </a:r>
          </a:p>
          <a:p>
            <a:r>
              <a:rPr lang="en-US" dirty="0" smtClean="0"/>
              <a:t>Employees may choose</a:t>
            </a:r>
          </a:p>
          <a:p>
            <a:pPr lvl="1"/>
            <a:r>
              <a:rPr lang="en-US" dirty="0" smtClean="0"/>
              <a:t>To opt out.  § 9(a)(3).</a:t>
            </a:r>
          </a:p>
          <a:p>
            <a:pPr lvl="1"/>
            <a:r>
              <a:rPr lang="en-US" dirty="0" smtClean="0"/>
              <a:t>Percentage of wages to contribute.  §3(e)</a:t>
            </a:r>
          </a:p>
          <a:p>
            <a:pPr lvl="1"/>
            <a:r>
              <a:rPr lang="en-US" dirty="0" smtClean="0"/>
              <a:t>Whether to use Traditional or Roth IRA.  § 7(a)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0996E85F-113A-4F3D-8333-DA34A48C2B5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36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Authority selects target date fund or another option for investment of Employees’ contributions.  § 10</a:t>
            </a:r>
          </a:p>
          <a:p>
            <a:r>
              <a:rPr lang="en-US" dirty="0" smtClean="0"/>
              <a:t>Authority may select lifetime income investment (</a:t>
            </a:r>
            <a:r>
              <a:rPr lang="en-US" i="1" dirty="0" smtClean="0"/>
              <a:t>e.g.</a:t>
            </a:r>
            <a:r>
              <a:rPr lang="en-US" dirty="0" smtClean="0"/>
              <a:t>, annuity contract) for Employees who reach retirement age.  § 11(b)(1)</a:t>
            </a:r>
          </a:p>
          <a:p>
            <a:pPr lvl="1"/>
            <a:r>
              <a:rPr lang="en-US" dirty="0" smtClean="0"/>
              <a:t>May require that a certain percentage of retirees’ account balance be invested in lifetime income option. </a:t>
            </a:r>
            <a:r>
              <a:rPr lang="en-US" dirty="0"/>
              <a:t>§ 11(b</a:t>
            </a:r>
            <a:r>
              <a:rPr lang="en-US" dirty="0" smtClean="0"/>
              <a:t>)(3)  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21544057-CF4F-4DC4-A5EA-C37B26062B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2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Disclosures to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500" u="sng" dirty="0" smtClean="0"/>
              <a:t>At time of enrollment </a:t>
            </a:r>
            <a:r>
              <a:rPr lang="en-US" sz="2500" dirty="0" smtClean="0"/>
              <a:t>(§6(a))</a:t>
            </a:r>
          </a:p>
          <a:p>
            <a:pPr lvl="1"/>
            <a:r>
              <a:rPr lang="en-US" sz="2200" dirty="0" smtClean="0"/>
              <a:t>Benefits and risks of participation</a:t>
            </a:r>
          </a:p>
          <a:p>
            <a:pPr lvl="1"/>
            <a:r>
              <a:rPr lang="en-US" sz="2200" dirty="0" smtClean="0"/>
              <a:t>Employees’ rights (including to opt out)</a:t>
            </a:r>
          </a:p>
          <a:p>
            <a:pPr marL="342900" lvl="1" indent="-342900">
              <a:buClr>
                <a:schemeClr val="folHlink"/>
              </a:buClr>
            </a:pPr>
            <a:r>
              <a:rPr lang="en-US" u="sng" dirty="0" smtClean="0"/>
              <a:t>Quarterly</a:t>
            </a:r>
            <a:r>
              <a:rPr lang="en-US" dirty="0" smtClean="0"/>
              <a:t>:  </a:t>
            </a:r>
            <a:r>
              <a:rPr lang="en-US" dirty="0"/>
              <a:t>Account balance and fees </a:t>
            </a:r>
            <a:r>
              <a:rPr lang="en-US" dirty="0" smtClean="0"/>
              <a:t>charged. §6(b)</a:t>
            </a:r>
          </a:p>
          <a:p>
            <a:pPr marL="342900" lvl="1" indent="-342900">
              <a:buClr>
                <a:schemeClr val="folHlink"/>
              </a:buClr>
            </a:pPr>
            <a:r>
              <a:rPr lang="en-US" u="sng" dirty="0" smtClean="0"/>
              <a:t>Annually</a:t>
            </a:r>
            <a:r>
              <a:rPr lang="en-US" dirty="0" smtClean="0"/>
              <a:t>:  Information on program investments and fees that may be imposed.  §6(c)</a:t>
            </a:r>
          </a:p>
          <a:p>
            <a:pPr marL="342900" lvl="1" indent="-342900">
              <a:buClr>
                <a:schemeClr val="folHlink"/>
              </a:buClr>
            </a:pPr>
            <a:r>
              <a:rPr lang="en-US" u="sng" dirty="0" smtClean="0"/>
              <a:t>Before retirement</a:t>
            </a:r>
            <a:r>
              <a:rPr lang="en-US" dirty="0" smtClean="0"/>
              <a:t>:  Information on lifetime income options (if any)</a:t>
            </a:r>
            <a:endParaRPr lang="en-US" dirty="0"/>
          </a:p>
          <a:p>
            <a:pPr marL="342900" lvl="1" indent="-342900">
              <a:buClr>
                <a:schemeClr val="folHlink"/>
              </a:buClr>
            </a:pPr>
            <a:r>
              <a:rPr lang="en-US" dirty="0" smtClean="0"/>
              <a:t>Authority may provide additional educational information and create rules on sending disclosures electronically.  §6(d), (e)</a:t>
            </a:r>
            <a:endParaRPr lang="en-US" dirty="0"/>
          </a:p>
          <a:p>
            <a:pPr marL="342900" lvl="1" indent="-342900">
              <a:buClr>
                <a:schemeClr val="folHlink"/>
              </a:buClr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07884B9F-C8F7-4904-BAA1-D806F24B0BA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73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Enforcement of Program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Attorney General to investigate and enforce Board and Staff’s compliance with fiduciary duty requirements.  § 12(a)</a:t>
            </a:r>
          </a:p>
          <a:p>
            <a:r>
              <a:rPr lang="en-US" dirty="0" smtClean="0"/>
              <a:t>Employers must remit Covered Employees’ contributions in a reasonable amount of time.  Failure enforced through wage theft laws.  </a:t>
            </a:r>
            <a:r>
              <a:rPr lang="en-US" dirty="0"/>
              <a:t>§ </a:t>
            </a:r>
            <a:r>
              <a:rPr lang="en-US" dirty="0" smtClean="0"/>
              <a:t>12(b)  </a:t>
            </a:r>
          </a:p>
          <a:p>
            <a:r>
              <a:rPr lang="en-US" dirty="0" smtClean="0"/>
              <a:t>Additional enforcement mechanism for Qualified Employees who fail to enroll Covered Employees TBD.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A88756D2-8DBC-4614-816E-E54502DA83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“Connecticut Work and Save Program” </a:t>
            </a:r>
          </a:p>
          <a:p>
            <a:pPr lvl="1"/>
            <a:r>
              <a:rPr lang="en-US" dirty="0" smtClean="0"/>
              <a:t>Proposed as a quasi-public entity, but could be a state agency like the Retirement Board or a responsibility of an officer, like CHET.  § 17</a:t>
            </a:r>
          </a:p>
          <a:p>
            <a:r>
              <a:rPr lang="en-US" dirty="0" smtClean="0"/>
              <a:t>Run by Board of Directors </a:t>
            </a:r>
          </a:p>
          <a:p>
            <a:pPr lvl="1"/>
            <a:r>
              <a:rPr lang="en-US" dirty="0" smtClean="0"/>
              <a:t>[7] members, including Treasurer, Comptroller, and others appointed by Governor. </a:t>
            </a:r>
            <a:r>
              <a:rPr lang="en-US" dirty="0"/>
              <a:t>§ </a:t>
            </a:r>
            <a:r>
              <a:rPr lang="en-US" dirty="0" smtClean="0"/>
              <a:t>4(a)</a:t>
            </a:r>
          </a:p>
          <a:p>
            <a:pPr lvl="1"/>
            <a:r>
              <a:rPr lang="en-US" dirty="0" smtClean="0"/>
              <a:t>May appoint Executive Director, staff, and service providers.  §§ 4(b); 5(8)</a:t>
            </a:r>
          </a:p>
          <a:p>
            <a:pPr lvl="1"/>
            <a:r>
              <a:rPr lang="en-US" dirty="0" smtClean="0"/>
              <a:t>Subject to fiduciary standard of care and conflict of interest provisions.  §§ 4(h); 8(a)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5B46B323-D09E-4E45-8E96-97390FB2DFC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59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Quasi has cons</a:t>
            </a:r>
          </a:p>
          <a:p>
            <a:pPr lvl="1"/>
            <a:r>
              <a:rPr lang="en-US" dirty="0" smtClean="0"/>
              <a:t>No enforcement powers</a:t>
            </a:r>
          </a:p>
          <a:p>
            <a:pPr lvl="1"/>
            <a:r>
              <a:rPr lang="en-US" dirty="0" smtClean="0"/>
              <a:t>Information sharing with other agencies may be constrained by confidentiality provisions</a:t>
            </a:r>
          </a:p>
          <a:p>
            <a:r>
              <a:rPr lang="en-US" dirty="0" smtClean="0"/>
              <a:t>Quasi has pros</a:t>
            </a:r>
          </a:p>
          <a:p>
            <a:pPr lvl="1"/>
            <a:r>
              <a:rPr lang="en-US" dirty="0" smtClean="0"/>
              <a:t>Independent budgeting</a:t>
            </a:r>
          </a:p>
          <a:p>
            <a:pPr lvl="1"/>
            <a:r>
              <a:rPr lang="en-US" dirty="0" smtClean="0"/>
              <a:t>Possible perception benefits</a:t>
            </a:r>
          </a:p>
          <a:p>
            <a:pPr lvl="1"/>
            <a:r>
              <a:rPr lang="en-US" dirty="0" smtClean="0"/>
              <a:t>Clearer limitation of state liability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5293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Eclipse 14">
      <a:dk1>
        <a:srgbClr val="000000"/>
      </a:dk1>
      <a:lt1>
        <a:srgbClr val="FFFFFF"/>
      </a:lt1>
      <a:dk2>
        <a:srgbClr val="004C73"/>
      </a:dk2>
      <a:lt2>
        <a:srgbClr val="5F5F5F"/>
      </a:lt2>
      <a:accent1>
        <a:srgbClr val="004C73"/>
      </a:accent1>
      <a:accent2>
        <a:srgbClr val="ABD6D5"/>
      </a:accent2>
      <a:accent3>
        <a:srgbClr val="FFFFFF"/>
      </a:accent3>
      <a:accent4>
        <a:srgbClr val="000000"/>
      </a:accent4>
      <a:accent5>
        <a:srgbClr val="AAB2BC"/>
      </a:accent5>
      <a:accent6>
        <a:srgbClr val="9BC2C1"/>
      </a:accent6>
      <a:hlink>
        <a:srgbClr val="004C73"/>
      </a:hlink>
      <a:folHlink>
        <a:srgbClr val="B2B2B2"/>
      </a:folHlink>
    </a:clrScheme>
    <a:fontScheme name="Eclips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1">
        <a:dk1>
          <a:srgbClr val="000000"/>
        </a:dk1>
        <a:lt1>
          <a:srgbClr val="FFFFFF"/>
        </a:lt1>
        <a:dk2>
          <a:srgbClr val="004C73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2">
        <a:dk1>
          <a:srgbClr val="000000"/>
        </a:dk1>
        <a:lt1>
          <a:srgbClr val="FFFFFF"/>
        </a:lt1>
        <a:dk2>
          <a:srgbClr val="004C73"/>
        </a:dk2>
        <a:lt2>
          <a:srgbClr val="5F5F5F"/>
        </a:lt2>
        <a:accent1>
          <a:srgbClr val="004C73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AB2BC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3">
        <a:dk1>
          <a:srgbClr val="000000"/>
        </a:dk1>
        <a:lt1>
          <a:srgbClr val="FFFFFF"/>
        </a:lt1>
        <a:dk2>
          <a:srgbClr val="004C73"/>
        </a:dk2>
        <a:lt2>
          <a:srgbClr val="5F5F5F"/>
        </a:lt2>
        <a:accent1>
          <a:srgbClr val="004C73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AB2BC"/>
        </a:accent5>
        <a:accent6>
          <a:srgbClr val="8AB9B9"/>
        </a:accent6>
        <a:hlink>
          <a:srgbClr val="004C7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4">
        <a:dk1>
          <a:srgbClr val="000000"/>
        </a:dk1>
        <a:lt1>
          <a:srgbClr val="FFFFFF"/>
        </a:lt1>
        <a:dk2>
          <a:srgbClr val="004C73"/>
        </a:dk2>
        <a:lt2>
          <a:srgbClr val="5F5F5F"/>
        </a:lt2>
        <a:accent1>
          <a:srgbClr val="004C73"/>
        </a:accent1>
        <a:accent2>
          <a:srgbClr val="ABD6D5"/>
        </a:accent2>
        <a:accent3>
          <a:srgbClr val="FFFFFF"/>
        </a:accent3>
        <a:accent4>
          <a:srgbClr val="000000"/>
        </a:accent4>
        <a:accent5>
          <a:srgbClr val="AAB2BC"/>
        </a:accent5>
        <a:accent6>
          <a:srgbClr val="9BC2C1"/>
        </a:accent6>
        <a:hlink>
          <a:srgbClr val="004C7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
  </Template>
  <TotalTime>0</TotalTime>
  <Words>612</Words>
  <Application>Microsoft Office PowerPoint</Application>
  <PresentationFormat>On-screen Show (4:3)</PresentationFormat>
  <Paragraphs>78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Connecticut Retirement Security Board</vt:lpstr>
      <vt:lpstr>Coverage</vt:lpstr>
      <vt:lpstr>Coverage</vt:lpstr>
      <vt:lpstr>Enrollment</vt:lpstr>
      <vt:lpstr>Investments</vt:lpstr>
      <vt:lpstr>Disclosures to Employees</vt:lpstr>
      <vt:lpstr>Enforcement of Program Rules</vt:lpstr>
      <vt:lpstr>Management</vt:lpstr>
      <vt:lpstr>Management (cont.)</vt:lpstr>
      <vt:lpstr>Other Considerations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2016-02-03T17:32:43Z</dcterms:created>
  <dcterms:modified xsi:type="dcterms:W3CDTF">2016-02-04T00:40:24Z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